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4"/>
  </p:sldMasterIdLst>
  <p:notesMasterIdLst>
    <p:notesMasterId r:id="rId30"/>
  </p:notesMasterIdLst>
  <p:sldIdLst>
    <p:sldId id="256" r:id="rId5"/>
    <p:sldId id="1784" r:id="rId6"/>
    <p:sldId id="1889" r:id="rId7"/>
    <p:sldId id="1859" r:id="rId8"/>
    <p:sldId id="1860" r:id="rId9"/>
    <p:sldId id="1888" r:id="rId10"/>
    <p:sldId id="1861" r:id="rId11"/>
    <p:sldId id="1863" r:id="rId12"/>
    <p:sldId id="1862" r:id="rId13"/>
    <p:sldId id="1890" r:id="rId14"/>
    <p:sldId id="1864" r:id="rId15"/>
    <p:sldId id="1872" r:id="rId16"/>
    <p:sldId id="1879" r:id="rId17"/>
    <p:sldId id="1880" r:id="rId18"/>
    <p:sldId id="1886" r:id="rId19"/>
    <p:sldId id="1881" r:id="rId20"/>
    <p:sldId id="1883" r:id="rId21"/>
    <p:sldId id="1884" r:id="rId22"/>
    <p:sldId id="1887" r:id="rId23"/>
    <p:sldId id="1866" r:id="rId24"/>
    <p:sldId id="1867" r:id="rId25"/>
    <p:sldId id="1868" r:id="rId26"/>
    <p:sldId id="1869" r:id="rId27"/>
    <p:sldId id="1870" r:id="rId28"/>
    <p:sldId id="1871" r:id="rId29"/>
  </p:sldIdLst>
  <p:sldSz cx="12192000" cy="6858000"/>
  <p:notesSz cx="6858000" cy="9144000"/>
  <p:embeddedFontLst>
    <p:embeddedFont>
      <p:font typeface="Rubik" panose="02000604000000020004" pitchFamily="2" charset="-79"/>
      <p:regular r:id="rId31"/>
      <p:bold r:id="rId32"/>
      <p:italic r:id="rId33"/>
      <p:boldItalic r:id="rId34"/>
    </p:embeddedFont>
    <p:embeddedFont>
      <p:font typeface="Trebuchet MS" panose="020B0703020202090204" pitchFamily="34" charset="0"/>
      <p:regular r:id="rId35"/>
      <p:bold r:id="rId36"/>
      <p:italic r:id="rId37"/>
      <p:boldItalic r:id="rId38"/>
    </p:embeddedFont>
    <p:embeddedFont>
      <p:font typeface="Verdana" panose="020B0604030504040204" pitchFamily="34" charset="0"/>
      <p:regular r:id="rId39"/>
      <p:bold r:id="rId40"/>
      <p:italic r:id="rId41"/>
      <p:boldItalic r:id="rId42"/>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108" roundtripDataSignature="AMtx7mh27SvOscsy8giEqMa1YrFoBeFR/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EBFD6"/>
    <a:srgbClr val="1AB6DC"/>
    <a:srgbClr val="B2182B"/>
    <a:srgbClr val="47AACD"/>
    <a:srgbClr val="F6EDBD"/>
    <a:srgbClr val="FDDBC7"/>
    <a:srgbClr val="FFFFFF"/>
    <a:srgbClr val="F4A582"/>
    <a:srgbClr val="D6604D"/>
    <a:srgbClr val="FDD49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10B523D2-286A-460D-BDEE-533E220F520A}">
  <a:tblStyle styleId="{10B523D2-286A-460D-BDEE-533E220F520A}" styleName="Table_0">
    <a:wholeTbl>
      <a:tcTxStyle b="off" i="off">
        <a:font>
          <a:latin typeface="Calibri"/>
          <a:ea typeface="Calibri"/>
          <a:cs typeface="Calibri"/>
        </a:font>
        <a:schemeClr val="dk1"/>
      </a:tcTxStyle>
      <a:tcStyle>
        <a:tcBdr>
          <a:left>
            <a:ln w="12700" cap="flat" cmpd="sng">
              <a:solidFill>
                <a:schemeClr val="dk1"/>
              </a:solidFill>
              <a:prstDash val="solid"/>
              <a:round/>
              <a:headEnd type="none" w="sm" len="sm"/>
              <a:tailEnd type="none" w="sm" len="sm"/>
            </a:ln>
          </a:left>
          <a:right>
            <a:ln w="12700" cap="flat" cmpd="sng">
              <a:solidFill>
                <a:schemeClr val="dk1"/>
              </a:solidFill>
              <a:prstDash val="solid"/>
              <a:round/>
              <a:headEnd type="none" w="sm" len="sm"/>
              <a:tailEnd type="none" w="sm" len="sm"/>
            </a:ln>
          </a:right>
          <a:top>
            <a:ln w="12700" cap="flat" cmpd="sng">
              <a:solidFill>
                <a:schemeClr val="dk1"/>
              </a:solidFill>
              <a:prstDash val="solid"/>
              <a:round/>
              <a:headEnd type="none" w="sm" len="sm"/>
              <a:tailEnd type="none" w="sm" len="sm"/>
            </a:ln>
          </a:top>
          <a:bottom>
            <a:ln w="12700" cap="flat" cmpd="sng">
              <a:solidFill>
                <a:schemeClr val="dk1"/>
              </a:solidFill>
              <a:prstDash val="solid"/>
              <a:round/>
              <a:headEnd type="none" w="sm" len="sm"/>
              <a:tailEnd type="none" w="sm" len="sm"/>
            </a:ln>
          </a:bottom>
          <a:insideH>
            <a:ln w="12700" cap="flat" cmpd="sng">
              <a:solidFill>
                <a:schemeClr val="dk1"/>
              </a:solidFill>
              <a:prstDash val="solid"/>
              <a:round/>
              <a:headEnd type="none" w="sm" len="sm"/>
              <a:tailEnd type="none" w="sm" len="sm"/>
            </a:ln>
          </a:insideH>
          <a:insideV>
            <a:ln w="12700" cap="flat" cmpd="sng">
              <a:solidFill>
                <a:schemeClr val="dk1"/>
              </a:solidFill>
              <a:prstDash val="solid"/>
              <a:round/>
              <a:headEnd type="none" w="sm" len="sm"/>
              <a:tailEnd type="none" w="sm" len="sm"/>
            </a:ln>
          </a:insideV>
        </a:tcBdr>
        <a:fill>
          <a:solidFill>
            <a:srgbClr val="FFFFFF">
              <a:alpha val="0"/>
            </a:srgbClr>
          </a:solidFill>
        </a:fill>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84" autoAdjust="0"/>
    <p:restoredTop sz="90207" autoAdjust="0"/>
  </p:normalViewPr>
  <p:slideViewPr>
    <p:cSldViewPr snapToGrid="0">
      <p:cViewPr varScale="1">
        <p:scale>
          <a:sx n="81" d="100"/>
          <a:sy n="81" d="100"/>
        </p:scale>
        <p:origin x="1056" y="1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font" Target="fonts/font9.fntdata"/><Relationship Id="rId109" Type="http://schemas.openxmlformats.org/officeDocument/2006/relationships/presProps" Target="presProps.xml"/><Relationship Id="rId21" Type="http://schemas.openxmlformats.org/officeDocument/2006/relationships/slide" Target="slides/slide17.xml"/><Relationship Id="rId34" Type="http://schemas.openxmlformats.org/officeDocument/2006/relationships/font" Target="fonts/font4.fntdata"/><Relationship Id="rId42" Type="http://schemas.openxmlformats.org/officeDocument/2006/relationships/font" Target="fonts/font12.fntdata"/><Relationship Id="rId112"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font" Target="fonts/font2.fntdata"/><Relationship Id="rId37" Type="http://schemas.openxmlformats.org/officeDocument/2006/relationships/font" Target="fonts/font7.fntdata"/><Relationship Id="rId40" Type="http://schemas.openxmlformats.org/officeDocument/2006/relationships/font" Target="fonts/font10.fntdata"/><Relationship Id="rId110"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font" Target="fonts/font6.fntdata"/><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font" Target="fonts/font1.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notesMaster" Target="notesMasters/notesMaster1.xml"/><Relationship Id="rId35" Type="http://schemas.openxmlformats.org/officeDocument/2006/relationships/font" Target="fonts/font5.fntdata"/><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font" Target="fonts/font3.fntdata"/><Relationship Id="rId38" Type="http://schemas.openxmlformats.org/officeDocument/2006/relationships/font" Target="fonts/font8.fntdata"/><Relationship Id="rId108" Type="http://customschemas.google.com/relationships/presentationmetadata" Target="metadata"/><Relationship Id="rId20" Type="http://schemas.openxmlformats.org/officeDocument/2006/relationships/slide" Target="slides/slide16.xml"/><Relationship Id="rId41" Type="http://schemas.openxmlformats.org/officeDocument/2006/relationships/font" Target="fonts/font11.fntdata"/><Relationship Id="rId111"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0" name="Google Shape;120;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2</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4000461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a:t>https://www.ycombinator.com/library/2u-how-to-build-your-seed-round-pitch-deck</a:t>
            </a:r>
          </a:p>
          <a:p>
            <a:r>
              <a:rPr lang="fr-FR" dirty="0"/>
              <a:t>https://www.ycombinator.com/library/4T-how-to-design-a-better-pitch-deck</a:t>
            </a:r>
          </a:p>
          <a:p>
            <a:r>
              <a:rPr lang="fr-FR" dirty="0"/>
              <a:t>https://www.ycombinator.com/library/8d-how-to-build-a-great-series-a-pitch-and-deck</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4</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93082324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5</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4273994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a:t>https://www.ycombinator.com/library/2u-how-to-build-your-seed-round-pitch-deck</a:t>
            </a:r>
          </a:p>
          <a:p>
            <a:r>
              <a:rPr lang="fr-FR" dirty="0"/>
              <a:t>https://www.ycombinator.com/library/4T-how-to-design-a-better-pitch-deck</a:t>
            </a:r>
          </a:p>
          <a:p>
            <a:r>
              <a:rPr lang="fr-FR" dirty="0"/>
              <a:t>https://www.ycombinator.com/library/8d-how-to-build-a-great-series-a-pitch-and-deck</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6</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7052124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a:t>https://www.ycombinator.com/library/2u-how-to-build-your-seed-round-pitch-deck</a:t>
            </a:r>
          </a:p>
          <a:p>
            <a:r>
              <a:rPr lang="fr-FR" dirty="0"/>
              <a:t>https://www.ycombinator.com/library/4T-how-to-design-a-better-pitch-deck</a:t>
            </a:r>
          </a:p>
          <a:p>
            <a:r>
              <a:rPr lang="fr-FR" dirty="0"/>
              <a:t>https://www.ycombinator.com/library/8d-how-to-build-a-great-series-a-pitch-and-deck</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7</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6530235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a:t>https://www.ycombinator.com/library/2u-how-to-build-your-seed-round-pitch-deck</a:t>
            </a:r>
          </a:p>
          <a:p>
            <a:r>
              <a:rPr lang="fr-FR" dirty="0"/>
              <a:t>https://www.ycombinator.com/library/4T-how-to-design-a-better-pitch-deck</a:t>
            </a:r>
          </a:p>
          <a:p>
            <a:r>
              <a:rPr lang="fr-FR" dirty="0"/>
              <a:t>https://www.ycombinator.com/library/8d-how-to-build-a-great-series-a-pitch-and-deck</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8</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4832275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a:t>https://www.ycombinator.com/library/2u-how-to-build-your-seed-round-pitch-deck</a:t>
            </a:r>
          </a:p>
          <a:p>
            <a:r>
              <a:rPr lang="fr-FR" dirty="0"/>
              <a:t>https://www.ycombinator.com/library/4T-how-to-design-a-better-pitch-deck</a:t>
            </a:r>
          </a:p>
          <a:p>
            <a:r>
              <a:rPr lang="fr-FR" dirty="0"/>
              <a:t>https://www.ycombinator.com/library/8d-how-to-build-a-great-series-a-pitch-and-deck</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9</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65062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40A930-BAD6-570C-FF32-C3711623008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72195D-41AC-D170-2D54-F021D85B8C6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9D1FD0C-A5F5-BC9E-06BC-6E9A1894680E}"/>
              </a:ext>
            </a:extLst>
          </p:cNvPr>
          <p:cNvSpPr>
            <a:spLocks noGrp="1"/>
          </p:cNvSpPr>
          <p:nvPr>
            <p:ph type="body" idx="1"/>
          </p:nvPr>
        </p:nvSpPr>
        <p:spPr/>
        <p:txBody>
          <a:bodyPr/>
          <a:lstStyle/>
          <a:p>
            <a:r>
              <a:rPr lang="fr-FR" dirty="0"/>
              <a:t>https://www.ycombinator.com/library/2u-how-to-build-your-seed-round-pitch-deck</a:t>
            </a:r>
          </a:p>
          <a:p>
            <a:r>
              <a:rPr lang="fr-FR" dirty="0"/>
              <a:t>https://www.ycombinator.com/library/4T-how-to-design-a-better-pitch-deck</a:t>
            </a:r>
          </a:p>
          <a:p>
            <a:r>
              <a:rPr lang="fr-FR" dirty="0"/>
              <a:t>https://www.ycombinator.com/library/8d-how-to-build-a-great-series-a-pitch-and-deck</a:t>
            </a:r>
          </a:p>
        </p:txBody>
      </p:sp>
      <p:sp>
        <p:nvSpPr>
          <p:cNvPr id="4" name="Slide Number Placeholder 3">
            <a:extLst>
              <a:ext uri="{FF2B5EF4-FFF2-40B4-BE49-F238E27FC236}">
                <a16:creationId xmlns:a16="http://schemas.microsoft.com/office/drawing/2014/main" id="{D2E339E8-324A-7BCC-25A1-87E7929A79EA}"/>
              </a:ext>
            </a:extLst>
          </p:cNvPr>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10</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10064748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11</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97029106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12</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73638054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13</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10051354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14</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18797655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15</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95628887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16</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47358345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17</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42694295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18</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16355912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19</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21649567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20</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61701531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21</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69195004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22</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43021027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23</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67204932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FR"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24</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82151239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a:t>https://www.energymrc.ng/business-models-in-the-off-grid-renewable-energy-market/</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25</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043755085"/>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6.png"/><Relationship Id="rId4" Type="http://schemas.openxmlformats.org/officeDocument/2006/relationships/image" Target="../media/image5.png"/></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Diapositive de titre" type="title">
  <p:cSld name="TITLE">
    <p:spTree>
      <p:nvGrpSpPr>
        <p:cNvPr id="1" name="Shape 15"/>
        <p:cNvGrpSpPr/>
        <p:nvPr/>
      </p:nvGrpSpPr>
      <p:grpSpPr>
        <a:xfrm>
          <a:off x="0" y="0"/>
          <a:ext cx="0" cy="0"/>
          <a:chOff x="0" y="0"/>
          <a:chExt cx="0" cy="0"/>
        </a:xfrm>
      </p:grpSpPr>
      <p:sp>
        <p:nvSpPr>
          <p:cNvPr id="16" name="Google Shape;16;p7"/>
          <p:cNvSpPr/>
          <p:nvPr/>
        </p:nvSpPr>
        <p:spPr>
          <a:xfrm>
            <a:off x="1503534" y="-733938"/>
            <a:ext cx="5861304" cy="8120159"/>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7" name="Google Shape;17;p7"/>
          <p:cNvSpPr/>
          <p:nvPr/>
        </p:nvSpPr>
        <p:spPr>
          <a:xfrm>
            <a:off x="10849226" y="-28260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8" name="Google Shape;18;p7"/>
          <p:cNvSpPr/>
          <p:nvPr/>
        </p:nvSpPr>
        <p:spPr>
          <a:xfrm>
            <a:off x="0" y="-733939"/>
            <a:ext cx="7180643" cy="8120160"/>
          </a:xfrm>
          <a:custGeom>
            <a:avLst/>
            <a:gdLst/>
            <a:ahLst/>
            <a:cxnLst/>
            <a:rect l="l" t="t" r="r" b="b"/>
            <a:pathLst>
              <a:path w="7180643" h="8120160" extrusionOk="0">
                <a:moveTo>
                  <a:pt x="4249991" y="0"/>
                </a:moveTo>
                <a:cubicBezTo>
                  <a:pt x="5868545" y="0"/>
                  <a:pt x="7180643" y="1817760"/>
                  <a:pt x="7180643" y="4060080"/>
                </a:cubicBezTo>
                <a:cubicBezTo>
                  <a:pt x="7180643" y="6302400"/>
                  <a:pt x="5868545" y="8120160"/>
                  <a:pt x="4249991" y="8120160"/>
                </a:cubicBezTo>
                <a:cubicBezTo>
                  <a:pt x="3744193" y="8120160"/>
                  <a:pt x="3268322" y="7942645"/>
                  <a:pt x="2853069" y="7630131"/>
                </a:cubicBezTo>
                <a:lnTo>
                  <a:pt x="2807689" y="7591937"/>
                </a:lnTo>
                <a:lnTo>
                  <a:pt x="0" y="7591937"/>
                </a:lnTo>
                <a:lnTo>
                  <a:pt x="0" y="733937"/>
                </a:lnTo>
                <a:lnTo>
                  <a:pt x="2572305" y="733937"/>
                </a:lnTo>
                <a:lnTo>
                  <a:pt x="2611436" y="693398"/>
                </a:lnTo>
                <a:cubicBezTo>
                  <a:pt x="3079171" y="255623"/>
                  <a:pt x="3643033" y="0"/>
                  <a:pt x="4249991" y="0"/>
                </a:cubicBezTo>
                <a:close/>
              </a:path>
            </a:pathLst>
          </a:custGeom>
          <a:solidFill>
            <a:srgbClr val="40C3D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19" name="Google Shape;19;p7"/>
          <p:cNvPicPr preferRelativeResize="0"/>
          <p:nvPr/>
        </p:nvPicPr>
        <p:blipFill rotWithShape="1">
          <a:blip r:embed="rId2">
            <a:alphaModFix/>
          </a:blip>
          <a:srcRect/>
          <a:stretch/>
        </p:blipFill>
        <p:spPr>
          <a:xfrm>
            <a:off x="6789797" y="6298872"/>
            <a:ext cx="567812" cy="386112"/>
          </a:xfrm>
          <a:prstGeom prst="rect">
            <a:avLst/>
          </a:prstGeom>
          <a:noFill/>
          <a:ln>
            <a:noFill/>
          </a:ln>
        </p:spPr>
      </p:pic>
      <p:grpSp>
        <p:nvGrpSpPr>
          <p:cNvPr id="20" name="Google Shape;20;p7"/>
          <p:cNvGrpSpPr/>
          <p:nvPr/>
        </p:nvGrpSpPr>
        <p:grpSpPr>
          <a:xfrm>
            <a:off x="8185984" y="2103764"/>
            <a:ext cx="3189822" cy="2444753"/>
            <a:chOff x="8029477" y="2105554"/>
            <a:chExt cx="3189822" cy="2444753"/>
          </a:xfrm>
        </p:grpSpPr>
        <p:pic>
          <p:nvPicPr>
            <p:cNvPr id="21" name="Google Shape;21;p7"/>
            <p:cNvPicPr preferRelativeResize="0"/>
            <p:nvPr/>
          </p:nvPicPr>
          <p:blipFill rotWithShape="1">
            <a:blip r:embed="rId3">
              <a:alphaModFix/>
            </a:blip>
            <a:srcRect/>
            <a:stretch/>
          </p:blipFill>
          <p:spPr>
            <a:xfrm>
              <a:off x="8029478" y="2105554"/>
              <a:ext cx="3189821" cy="1967748"/>
            </a:xfrm>
            <a:prstGeom prst="rect">
              <a:avLst/>
            </a:prstGeom>
            <a:noFill/>
            <a:ln>
              <a:noFill/>
            </a:ln>
          </p:spPr>
        </p:pic>
        <p:pic>
          <p:nvPicPr>
            <p:cNvPr id="22" name="Google Shape;22;p7"/>
            <p:cNvPicPr preferRelativeResize="0"/>
            <p:nvPr/>
          </p:nvPicPr>
          <p:blipFill rotWithShape="1">
            <a:blip r:embed="rId4">
              <a:alphaModFix/>
            </a:blip>
            <a:srcRect l="34551" t="56660" r="764" b="12241"/>
            <a:stretch/>
          </p:blipFill>
          <p:spPr>
            <a:xfrm>
              <a:off x="8029477" y="4233099"/>
              <a:ext cx="3189822" cy="317208"/>
            </a:xfrm>
            <a:prstGeom prst="rect">
              <a:avLst/>
            </a:prstGeom>
            <a:noFill/>
            <a:ln>
              <a:noFill/>
            </a:ln>
          </p:spPr>
        </p:pic>
      </p:grpSp>
      <p:sp>
        <p:nvSpPr>
          <p:cNvPr id="23" name="Google Shape;23;p7"/>
          <p:cNvSpPr/>
          <p:nvPr/>
        </p:nvSpPr>
        <p:spPr>
          <a:xfrm>
            <a:off x="7364838" y="6279822"/>
            <a:ext cx="4603224" cy="43088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100"/>
              <a:buFont typeface="Arial"/>
              <a:buNone/>
            </a:pPr>
            <a:r>
              <a:rPr lang="it-IT" sz="1100" b="0" i="0" u="none" strike="noStrike" cap="none">
                <a:solidFill>
                  <a:srgbClr val="595959"/>
                </a:solidFill>
                <a:latin typeface="Rubik"/>
                <a:ea typeface="Rubik"/>
                <a:cs typeface="Rubik"/>
                <a:sym typeface="Rubik"/>
              </a:rPr>
              <a:t>The LEAP-RE project has received funding from the European Union’s Horizon 2020 Research and Innovation Program under Grant Agreement 963530.</a:t>
            </a:r>
            <a:endParaRPr sz="1100" b="0" i="0" u="none" strike="noStrike" cap="none">
              <a:solidFill>
                <a:srgbClr val="595959"/>
              </a:solidFill>
              <a:latin typeface="Calibri"/>
              <a:ea typeface="Calibri"/>
              <a:cs typeface="Calibri"/>
              <a:sym typeface="Calibri"/>
            </a:endParaRPr>
          </a:p>
        </p:txBody>
      </p:sp>
      <p:sp>
        <p:nvSpPr>
          <p:cNvPr id="24" name="Google Shape;24;p7"/>
          <p:cNvSpPr/>
          <p:nvPr/>
        </p:nvSpPr>
        <p:spPr>
          <a:xfrm>
            <a:off x="10990556" y="-276566"/>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5" name="Google Shape;25;p7"/>
          <p:cNvSpPr txBox="1">
            <a:spLocks noGrp="1"/>
          </p:cNvSpPr>
          <p:nvPr>
            <p:ph type="ctrTitle"/>
          </p:nvPr>
        </p:nvSpPr>
        <p:spPr>
          <a:xfrm>
            <a:off x="506863" y="1071678"/>
            <a:ext cx="5655627" cy="1658322"/>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lt1"/>
              </a:buClr>
              <a:buSzPts val="4800"/>
              <a:buFont typeface="Verdana"/>
              <a:buNone/>
              <a:defRPr sz="4800" b="1" cap="none">
                <a:solidFill>
                  <a:schemeClr val="lt1"/>
                </a:solidFill>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6" name="Google Shape;26;p7"/>
          <p:cNvSpPr txBox="1">
            <a:spLocks noGrp="1"/>
          </p:cNvSpPr>
          <p:nvPr>
            <p:ph type="subTitle" idx="1"/>
          </p:nvPr>
        </p:nvSpPr>
        <p:spPr>
          <a:xfrm>
            <a:off x="1377193" y="3562032"/>
            <a:ext cx="3274706" cy="2224290"/>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SzPts val="3000"/>
              <a:buNone/>
              <a:defRPr sz="3000">
                <a:solidFill>
                  <a:schemeClr val="lt1"/>
                </a:solidFill>
                <a:latin typeface="Verdana"/>
                <a:ea typeface="Verdana"/>
                <a:cs typeface="Verdana"/>
                <a:sym typeface="Verdana"/>
              </a:defRPr>
            </a:lvl1pPr>
            <a:lvl2pPr lvl="1" algn="ctr">
              <a:lnSpc>
                <a:spcPct val="90000"/>
              </a:lnSpc>
              <a:spcBef>
                <a:spcPts val="500"/>
              </a:spcBef>
              <a:spcAft>
                <a:spcPts val="0"/>
              </a:spcAft>
              <a:buSzPts val="2000"/>
              <a:buNone/>
              <a:defRPr sz="2000"/>
            </a:lvl2pPr>
            <a:lvl3pPr lvl="2" algn="ctr">
              <a:lnSpc>
                <a:spcPct val="90000"/>
              </a:lnSpc>
              <a:spcBef>
                <a:spcPts val="500"/>
              </a:spcBef>
              <a:spcAft>
                <a:spcPts val="0"/>
              </a:spcAft>
              <a:buSzPts val="1800"/>
              <a:buNone/>
              <a:defRPr sz="1800"/>
            </a:lvl3pPr>
            <a:lvl4pPr lvl="3" algn="ctr">
              <a:lnSpc>
                <a:spcPct val="90000"/>
              </a:lnSpc>
              <a:spcBef>
                <a:spcPts val="500"/>
              </a:spcBef>
              <a:spcAft>
                <a:spcPts val="0"/>
              </a:spcAft>
              <a:buSzPts val="1600"/>
              <a:buNone/>
              <a:defRPr sz="1600"/>
            </a:lvl4pPr>
            <a:lvl5pPr lvl="4" algn="ctr">
              <a:lnSpc>
                <a:spcPct val="90000"/>
              </a:lnSpc>
              <a:spcBef>
                <a:spcPts val="500"/>
              </a:spcBef>
              <a:spcAft>
                <a:spcPts val="0"/>
              </a:spcAft>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re et contenu" type="obj">
  <p:cSld name="OBJECT">
    <p:spTree>
      <p:nvGrpSpPr>
        <p:cNvPr id="1" name="Shape 27"/>
        <p:cNvGrpSpPr/>
        <p:nvPr/>
      </p:nvGrpSpPr>
      <p:grpSpPr>
        <a:xfrm>
          <a:off x="0" y="0"/>
          <a:ext cx="0" cy="0"/>
          <a:chOff x="0" y="0"/>
          <a:chExt cx="0" cy="0"/>
        </a:xfrm>
      </p:grpSpPr>
      <p:sp>
        <p:nvSpPr>
          <p:cNvPr id="28" name="Google Shape;28;p8"/>
          <p:cNvSpPr txBox="1">
            <a:spLocks noGrp="1"/>
          </p:cNvSpPr>
          <p:nvPr>
            <p:ph type="body" idx="1"/>
          </p:nvPr>
        </p:nvSpPr>
        <p:spPr>
          <a:xfrm>
            <a:off x="823570" y="1486664"/>
            <a:ext cx="10326783" cy="435133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9" name="Google Shape;29;p8"/>
          <p:cNvSpPr/>
          <p:nvPr/>
        </p:nvSpPr>
        <p:spPr>
          <a:xfrm>
            <a:off x="0" y="342083"/>
            <a:ext cx="10652227" cy="716132"/>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30" name="Google Shape;30;p8"/>
          <p:cNvPicPr preferRelativeResize="0"/>
          <p:nvPr/>
        </p:nvPicPr>
        <p:blipFill rotWithShape="1">
          <a:blip r:embed="rId2">
            <a:alphaModFix/>
          </a:blip>
          <a:srcRect/>
          <a:stretch/>
        </p:blipFill>
        <p:spPr>
          <a:xfrm>
            <a:off x="10833631" y="388289"/>
            <a:ext cx="1011079" cy="623718"/>
          </a:xfrm>
          <a:prstGeom prst="rect">
            <a:avLst/>
          </a:prstGeom>
          <a:noFill/>
          <a:ln>
            <a:noFill/>
          </a:ln>
        </p:spPr>
      </p:pic>
      <p:sp>
        <p:nvSpPr>
          <p:cNvPr id="31" name="Google Shape;31;p8"/>
          <p:cNvSpPr/>
          <p:nvPr/>
        </p:nvSpPr>
        <p:spPr>
          <a:xfrm rot="10800000" flipH="1">
            <a:off x="0" y="6627527"/>
            <a:ext cx="11080197" cy="45719"/>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2" name="Google Shape;32;p8"/>
          <p:cNvSpPr/>
          <p:nvPr/>
        </p:nvSpPr>
        <p:spPr>
          <a:xfrm rot="447595">
            <a:off x="11014117" y="563189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3" name="Google Shape;33;p8"/>
          <p:cNvSpPr/>
          <p:nvPr/>
        </p:nvSpPr>
        <p:spPr>
          <a:xfrm rot="447595">
            <a:off x="11144335" y="5759034"/>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4" name="Google Shape;34;p8"/>
          <p:cNvSpPr/>
          <p:nvPr/>
        </p:nvSpPr>
        <p:spPr>
          <a:xfrm rot="447595">
            <a:off x="-266749" y="-464584"/>
            <a:ext cx="1098095" cy="1098095"/>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5" name="Google Shape;35;p8"/>
          <p:cNvSpPr/>
          <p:nvPr/>
        </p:nvSpPr>
        <p:spPr>
          <a:xfrm>
            <a:off x="-738969" y="-514042"/>
            <a:ext cx="1489968" cy="1489968"/>
          </a:xfrm>
          <a:prstGeom prst="ellipse">
            <a:avLst/>
          </a:prstGeom>
          <a:noFill/>
          <a:ln w="571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6" name="Google Shape;36;p8"/>
          <p:cNvSpPr txBox="1">
            <a:spLocks noGrp="1"/>
          </p:cNvSpPr>
          <p:nvPr>
            <p:ph type="title"/>
          </p:nvPr>
        </p:nvSpPr>
        <p:spPr>
          <a:xfrm>
            <a:off x="838200" y="453905"/>
            <a:ext cx="9672961" cy="514411"/>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2800"/>
              <a:buFont typeface="Verdana"/>
              <a:buNone/>
              <a:defRPr sz="2800" b="1">
                <a:solidFill>
                  <a:schemeClr val="lt1"/>
                </a:solidFill>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7" name="Google Shape;37;p8"/>
          <p:cNvSpPr txBox="1">
            <a:spLocks noGrp="1"/>
          </p:cNvSpPr>
          <p:nvPr>
            <p:ph type="sldNum" idx="12"/>
          </p:nvPr>
        </p:nvSpPr>
        <p:spPr>
          <a:xfrm>
            <a:off x="11436872" y="6104586"/>
            <a:ext cx="52016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1_Titre de section" type="secHead">
  <p:cSld name="SECTION_HEADER">
    <p:spTree>
      <p:nvGrpSpPr>
        <p:cNvPr id="1" name="Shape 38"/>
        <p:cNvGrpSpPr/>
        <p:nvPr/>
      </p:nvGrpSpPr>
      <p:grpSpPr>
        <a:xfrm>
          <a:off x="0" y="0"/>
          <a:ext cx="0" cy="0"/>
          <a:chOff x="0" y="0"/>
          <a:chExt cx="0" cy="0"/>
        </a:xfrm>
      </p:grpSpPr>
      <p:sp>
        <p:nvSpPr>
          <p:cNvPr id="39" name="Google Shape;39;p9"/>
          <p:cNvSpPr/>
          <p:nvPr/>
        </p:nvSpPr>
        <p:spPr>
          <a:xfrm>
            <a:off x="0" y="0"/>
            <a:ext cx="8593584" cy="6858000"/>
          </a:xfrm>
          <a:prstGeom prst="rect">
            <a:avLst/>
          </a:prstGeom>
          <a:solidFill>
            <a:srgbClr val="40C3D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40" name="Google Shape;40;p9"/>
          <p:cNvPicPr preferRelativeResize="0"/>
          <p:nvPr/>
        </p:nvPicPr>
        <p:blipFill rotWithShape="1">
          <a:blip r:embed="rId2">
            <a:alphaModFix/>
          </a:blip>
          <a:srcRect/>
          <a:stretch/>
        </p:blipFill>
        <p:spPr>
          <a:xfrm>
            <a:off x="10218783" y="330228"/>
            <a:ext cx="1732586" cy="1068804"/>
          </a:xfrm>
          <a:prstGeom prst="rect">
            <a:avLst/>
          </a:prstGeom>
          <a:noFill/>
          <a:ln>
            <a:noFill/>
          </a:ln>
        </p:spPr>
      </p:pic>
      <p:sp>
        <p:nvSpPr>
          <p:cNvPr id="41" name="Google Shape;41;p9"/>
          <p:cNvSpPr/>
          <p:nvPr/>
        </p:nvSpPr>
        <p:spPr>
          <a:xfrm>
            <a:off x="-495475" y="-506591"/>
            <a:ext cx="1489968" cy="1489968"/>
          </a:xfrm>
          <a:prstGeom prst="ellipse">
            <a:avLst/>
          </a:prstGeom>
          <a:noFill/>
          <a:ln w="571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42" name="Google Shape;42;p9"/>
          <p:cNvSpPr/>
          <p:nvPr/>
        </p:nvSpPr>
        <p:spPr>
          <a:xfrm>
            <a:off x="-218785" y="-213064"/>
            <a:ext cx="1346250" cy="1357720"/>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43" name="Google Shape;43;p9"/>
          <p:cNvSpPr/>
          <p:nvPr/>
        </p:nvSpPr>
        <p:spPr>
          <a:xfrm rot="10800000" flipH="1">
            <a:off x="8593584" y="6675120"/>
            <a:ext cx="2432556" cy="48616"/>
          </a:xfrm>
          <a:prstGeom prst="rect">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44" name="Google Shape;44;p9"/>
          <p:cNvSpPr/>
          <p:nvPr/>
        </p:nvSpPr>
        <p:spPr>
          <a:xfrm>
            <a:off x="11085076" y="5715861"/>
            <a:ext cx="1349504" cy="1349504"/>
          </a:xfrm>
          <a:prstGeom prst="ellipse">
            <a:avLst/>
          </a:prstGeom>
          <a:solidFill>
            <a:srgbClr val="40C3D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45" name="Google Shape;45;p9"/>
          <p:cNvSpPr/>
          <p:nvPr/>
        </p:nvSpPr>
        <p:spPr>
          <a:xfrm rot="447595">
            <a:off x="10956967" y="5603319"/>
            <a:ext cx="1489968" cy="1489968"/>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46" name="Google Shape;46;p9"/>
          <p:cNvSpPr txBox="1">
            <a:spLocks noGrp="1"/>
          </p:cNvSpPr>
          <p:nvPr>
            <p:ph type="title"/>
          </p:nvPr>
        </p:nvSpPr>
        <p:spPr>
          <a:xfrm>
            <a:off x="2187020" y="1727994"/>
            <a:ext cx="4219544" cy="1133475"/>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lt1"/>
              </a:buClr>
              <a:buSzPts val="3600"/>
              <a:buFont typeface="Verdana"/>
              <a:buNone/>
              <a:defRPr sz="3600" b="1" cap="none">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9"/>
          <p:cNvSpPr txBox="1">
            <a:spLocks noGrp="1"/>
          </p:cNvSpPr>
          <p:nvPr>
            <p:ph type="body" idx="1"/>
          </p:nvPr>
        </p:nvSpPr>
        <p:spPr>
          <a:xfrm>
            <a:off x="2479983" y="3437585"/>
            <a:ext cx="3633618" cy="701628"/>
          </a:xfrm>
          <a:prstGeom prst="rect">
            <a:avLst/>
          </a:prstGeom>
          <a:noFill/>
          <a:ln>
            <a:noFill/>
          </a:ln>
        </p:spPr>
        <p:txBody>
          <a:bodyPr spcFirstLastPara="1" wrap="square" lIns="91425" tIns="45700" rIns="91425" bIns="45700" anchor="t" anchorCtr="0">
            <a:normAutofit/>
          </a:bodyPr>
          <a:lstStyle>
            <a:lvl1pPr marL="457200" lvl="0" indent="-228600" algn="ctr">
              <a:lnSpc>
                <a:spcPct val="90000"/>
              </a:lnSpc>
              <a:spcBef>
                <a:spcPts val="1000"/>
              </a:spcBef>
              <a:spcAft>
                <a:spcPts val="0"/>
              </a:spcAft>
              <a:buSzPts val="2400"/>
              <a:buNone/>
              <a:defRPr sz="2400">
                <a:solidFill>
                  <a:schemeClr val="lt1"/>
                </a:solidFill>
                <a:latin typeface="Verdana"/>
                <a:ea typeface="Verdana"/>
                <a:cs typeface="Verdana"/>
                <a:sym typeface="Verdana"/>
              </a:defRPr>
            </a:lvl1pPr>
            <a:lvl2pPr marL="914400" lvl="1" indent="-228600" algn="l">
              <a:lnSpc>
                <a:spcPct val="90000"/>
              </a:lnSpc>
              <a:spcBef>
                <a:spcPts val="500"/>
              </a:spcBef>
              <a:spcAft>
                <a:spcPts val="0"/>
              </a:spcAft>
              <a:buSzPts val="2000"/>
              <a:buNone/>
              <a:defRPr sz="2000">
                <a:solidFill>
                  <a:srgbClr val="888888"/>
                </a:solidFill>
              </a:defRPr>
            </a:lvl2pPr>
            <a:lvl3pPr marL="1371600" lvl="2" indent="-228600" algn="l">
              <a:lnSpc>
                <a:spcPct val="90000"/>
              </a:lnSpc>
              <a:spcBef>
                <a:spcPts val="500"/>
              </a:spcBef>
              <a:spcAft>
                <a:spcPts val="0"/>
              </a:spcAft>
              <a:buSzPts val="1800"/>
              <a:buNone/>
              <a:defRPr sz="1800">
                <a:solidFill>
                  <a:srgbClr val="888888"/>
                </a:solidFill>
              </a:defRPr>
            </a:lvl3pPr>
            <a:lvl4pPr marL="1828800" lvl="3" indent="-228600" algn="l">
              <a:lnSpc>
                <a:spcPct val="90000"/>
              </a:lnSpc>
              <a:spcBef>
                <a:spcPts val="500"/>
              </a:spcBef>
              <a:spcAft>
                <a:spcPts val="0"/>
              </a:spcAft>
              <a:buSzPts val="1600"/>
              <a:buNone/>
              <a:defRPr sz="1600">
                <a:solidFill>
                  <a:srgbClr val="888888"/>
                </a:solidFill>
              </a:defRPr>
            </a:lvl4pPr>
            <a:lvl5pPr marL="2286000" lvl="4" indent="-228600" algn="l">
              <a:lnSpc>
                <a:spcPct val="90000"/>
              </a:lnSpc>
              <a:spcBef>
                <a:spcPts val="500"/>
              </a:spcBef>
              <a:spcAft>
                <a:spcPts val="0"/>
              </a:spcAft>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8" name="Google Shape;48;p9"/>
          <p:cNvSpPr txBox="1">
            <a:spLocks noGrp="1"/>
          </p:cNvSpPr>
          <p:nvPr>
            <p:ph type="sldNum" idx="12"/>
          </p:nvPr>
        </p:nvSpPr>
        <p:spPr>
          <a:xfrm>
            <a:off x="11348709" y="6025488"/>
            <a:ext cx="487251"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1_Disposition personnalisée">
  <p:cSld name="1_Disposition personnalisée">
    <p:spTree>
      <p:nvGrpSpPr>
        <p:cNvPr id="1" name="Shape 49"/>
        <p:cNvGrpSpPr/>
        <p:nvPr/>
      </p:nvGrpSpPr>
      <p:grpSpPr>
        <a:xfrm>
          <a:off x="0" y="0"/>
          <a:ext cx="0" cy="0"/>
          <a:chOff x="0" y="0"/>
          <a:chExt cx="0" cy="0"/>
        </a:xfrm>
      </p:grpSpPr>
      <p:sp>
        <p:nvSpPr>
          <p:cNvPr id="50" name="Google Shape;50;p10"/>
          <p:cNvSpPr txBox="1">
            <a:spLocks noGrp="1"/>
          </p:cNvSpPr>
          <p:nvPr>
            <p:ph type="title"/>
          </p:nvPr>
        </p:nvSpPr>
        <p:spPr>
          <a:xfrm>
            <a:off x="838200" y="807868"/>
            <a:ext cx="10515600" cy="781235"/>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59595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1" name="Google Shape;51;p10"/>
          <p:cNvSpPr/>
          <p:nvPr/>
        </p:nvSpPr>
        <p:spPr>
          <a:xfrm rot="447595">
            <a:off x="-446156" y="3477027"/>
            <a:ext cx="892314" cy="917282"/>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2" name="Google Shape;52;p10"/>
          <p:cNvSpPr/>
          <p:nvPr/>
        </p:nvSpPr>
        <p:spPr>
          <a:xfrm rot="10800000" flipH="1">
            <a:off x="0" y="6627527"/>
            <a:ext cx="11080197" cy="45719"/>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3" name="Google Shape;53;p10"/>
          <p:cNvSpPr/>
          <p:nvPr/>
        </p:nvSpPr>
        <p:spPr>
          <a:xfrm rot="161190">
            <a:off x="-783522" y="2448739"/>
            <a:ext cx="1489968" cy="1489968"/>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54" name="Google Shape;54;p10"/>
          <p:cNvPicPr preferRelativeResize="0"/>
          <p:nvPr/>
        </p:nvPicPr>
        <p:blipFill rotWithShape="1">
          <a:blip r:embed="rId2">
            <a:alphaModFix/>
          </a:blip>
          <a:srcRect/>
          <a:stretch/>
        </p:blipFill>
        <p:spPr>
          <a:xfrm>
            <a:off x="10923700" y="184150"/>
            <a:ext cx="1011079" cy="623718"/>
          </a:xfrm>
          <a:prstGeom prst="rect">
            <a:avLst/>
          </a:prstGeom>
          <a:noFill/>
          <a:ln>
            <a:noFill/>
          </a:ln>
        </p:spPr>
      </p:pic>
      <p:sp>
        <p:nvSpPr>
          <p:cNvPr id="55" name="Google Shape;55;p10"/>
          <p:cNvSpPr/>
          <p:nvPr/>
        </p:nvSpPr>
        <p:spPr>
          <a:xfrm rot="447595">
            <a:off x="11014117" y="563189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6" name="Google Shape;56;p10"/>
          <p:cNvSpPr/>
          <p:nvPr/>
        </p:nvSpPr>
        <p:spPr>
          <a:xfrm rot="447595">
            <a:off x="11144335" y="5759034"/>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7" name="Google Shape;57;p10"/>
          <p:cNvSpPr txBox="1">
            <a:spLocks noGrp="1"/>
          </p:cNvSpPr>
          <p:nvPr>
            <p:ph type="sldNum" idx="12"/>
          </p:nvPr>
        </p:nvSpPr>
        <p:spPr>
          <a:xfrm>
            <a:off x="11383605" y="6162447"/>
            <a:ext cx="52016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
        <p:nvSpPr>
          <p:cNvPr id="58" name="Google Shape;58;p10"/>
          <p:cNvSpPr txBox="1">
            <a:spLocks noGrp="1"/>
          </p:cNvSpPr>
          <p:nvPr>
            <p:ph type="body" idx="1"/>
          </p:nvPr>
        </p:nvSpPr>
        <p:spPr>
          <a:xfrm>
            <a:off x="838200" y="1705843"/>
            <a:ext cx="10515600" cy="4456604"/>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2_Disposition personnalisée">
  <p:cSld name="2_Disposition personnalisée">
    <p:spTree>
      <p:nvGrpSpPr>
        <p:cNvPr id="1" name="Shape 59"/>
        <p:cNvGrpSpPr/>
        <p:nvPr/>
      </p:nvGrpSpPr>
      <p:grpSpPr>
        <a:xfrm>
          <a:off x="0" y="0"/>
          <a:ext cx="0" cy="0"/>
          <a:chOff x="0" y="0"/>
          <a:chExt cx="0" cy="0"/>
        </a:xfrm>
      </p:grpSpPr>
      <p:sp>
        <p:nvSpPr>
          <p:cNvPr id="60" name="Google Shape;60;p11"/>
          <p:cNvSpPr txBox="1">
            <a:spLocks noGrp="1"/>
          </p:cNvSpPr>
          <p:nvPr>
            <p:ph type="title"/>
          </p:nvPr>
        </p:nvSpPr>
        <p:spPr>
          <a:xfrm>
            <a:off x="838200" y="994300"/>
            <a:ext cx="10515600" cy="781235"/>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59595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1" name="Google Shape;61;p11"/>
          <p:cNvSpPr txBox="1">
            <a:spLocks noGrp="1"/>
          </p:cNvSpPr>
          <p:nvPr>
            <p:ph type="body" idx="1"/>
          </p:nvPr>
        </p:nvSpPr>
        <p:spPr>
          <a:xfrm>
            <a:off x="838200" y="1892275"/>
            <a:ext cx="10515600" cy="4456604"/>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2" name="Google Shape;62;p11"/>
          <p:cNvSpPr/>
          <p:nvPr/>
        </p:nvSpPr>
        <p:spPr>
          <a:xfrm rot="447595">
            <a:off x="11640691" y="6223287"/>
            <a:ext cx="690955" cy="690955"/>
          </a:xfrm>
          <a:prstGeom prst="ellipse">
            <a:avLst/>
          </a:prstGeom>
          <a:noFill/>
          <a:ln w="3810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63" name="Google Shape;63;p11"/>
          <p:cNvSpPr/>
          <p:nvPr/>
        </p:nvSpPr>
        <p:spPr>
          <a:xfrm rot="161190">
            <a:off x="-134883" y="-121014"/>
            <a:ext cx="1008000" cy="1008000"/>
          </a:xfrm>
          <a:prstGeom prst="ellipse">
            <a:avLst/>
          </a:prstGeom>
          <a:noFill/>
          <a:ln w="57150" cap="flat" cmpd="sng">
            <a:solidFill>
              <a:srgbClr val="40C3D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64" name="Google Shape;64;p11"/>
          <p:cNvPicPr preferRelativeResize="0"/>
          <p:nvPr/>
        </p:nvPicPr>
        <p:blipFill rotWithShape="1">
          <a:blip r:embed="rId2">
            <a:alphaModFix/>
          </a:blip>
          <a:srcRect/>
          <a:stretch/>
        </p:blipFill>
        <p:spPr>
          <a:xfrm>
            <a:off x="10950333" y="255172"/>
            <a:ext cx="1011079" cy="623718"/>
          </a:xfrm>
          <a:prstGeom prst="rect">
            <a:avLst/>
          </a:prstGeom>
          <a:noFill/>
          <a:ln>
            <a:noFill/>
          </a:ln>
        </p:spPr>
      </p:pic>
      <p:sp>
        <p:nvSpPr>
          <p:cNvPr id="65" name="Google Shape;65;p11"/>
          <p:cNvSpPr/>
          <p:nvPr/>
        </p:nvSpPr>
        <p:spPr>
          <a:xfrm rot="447595">
            <a:off x="11729991" y="6320728"/>
            <a:ext cx="592247" cy="592247"/>
          </a:xfrm>
          <a:prstGeom prst="ellipse">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66" name="Google Shape;66;p11"/>
          <p:cNvSpPr/>
          <p:nvPr/>
        </p:nvSpPr>
        <p:spPr>
          <a:xfrm rot="161190">
            <a:off x="-152739" y="-128154"/>
            <a:ext cx="900000" cy="900000"/>
          </a:xfrm>
          <a:prstGeom prst="ellipse">
            <a:avLst/>
          </a:prstGeom>
          <a:solidFill>
            <a:srgbClr val="00991D"/>
          </a:solid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67" name="Google Shape;67;p11"/>
          <p:cNvSpPr txBox="1">
            <a:spLocks noGrp="1"/>
          </p:cNvSpPr>
          <p:nvPr>
            <p:ph type="sldNum" idx="12"/>
          </p:nvPr>
        </p:nvSpPr>
        <p:spPr>
          <a:xfrm>
            <a:off x="11659500" y="6378223"/>
            <a:ext cx="52016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Deux contenus" type="twoObj">
  <p:cSld name="TWO_OBJECTS">
    <p:spTree>
      <p:nvGrpSpPr>
        <p:cNvPr id="1" name="Shape 68"/>
        <p:cNvGrpSpPr/>
        <p:nvPr/>
      </p:nvGrpSpPr>
      <p:grpSpPr>
        <a:xfrm>
          <a:off x="0" y="0"/>
          <a:ext cx="0" cy="0"/>
          <a:chOff x="0" y="0"/>
          <a:chExt cx="0" cy="0"/>
        </a:xfrm>
      </p:grpSpPr>
      <p:sp>
        <p:nvSpPr>
          <p:cNvPr id="69" name="Google Shape;69;p12"/>
          <p:cNvSpPr txBox="1">
            <a:spLocks noGrp="1"/>
          </p:cNvSpPr>
          <p:nvPr>
            <p:ph type="title"/>
          </p:nvPr>
        </p:nvSpPr>
        <p:spPr>
          <a:xfrm>
            <a:off x="838200" y="853869"/>
            <a:ext cx="10515600" cy="623718"/>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59595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12"/>
          <p:cNvSpPr txBox="1">
            <a:spLocks noGrp="1"/>
          </p:cNvSpPr>
          <p:nvPr>
            <p:ph type="body" idx="1"/>
          </p:nvPr>
        </p:nvSpPr>
        <p:spPr>
          <a:xfrm>
            <a:off x="838200" y="1710906"/>
            <a:ext cx="5181600" cy="4563713"/>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12"/>
          <p:cNvSpPr txBox="1">
            <a:spLocks noGrp="1"/>
          </p:cNvSpPr>
          <p:nvPr>
            <p:ph type="body" idx="2"/>
          </p:nvPr>
        </p:nvSpPr>
        <p:spPr>
          <a:xfrm>
            <a:off x="6172200" y="1710906"/>
            <a:ext cx="5181600" cy="4563712"/>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2" name="Google Shape;72;p12"/>
          <p:cNvSpPr/>
          <p:nvPr/>
        </p:nvSpPr>
        <p:spPr>
          <a:xfrm rot="447595">
            <a:off x="-446156" y="3477027"/>
            <a:ext cx="892314" cy="917282"/>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73" name="Google Shape;73;p12"/>
          <p:cNvSpPr/>
          <p:nvPr/>
        </p:nvSpPr>
        <p:spPr>
          <a:xfrm rot="10800000" flipH="1">
            <a:off x="0" y="6627527"/>
            <a:ext cx="11080197" cy="45719"/>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74" name="Google Shape;74;p12"/>
          <p:cNvSpPr/>
          <p:nvPr/>
        </p:nvSpPr>
        <p:spPr>
          <a:xfrm rot="161190">
            <a:off x="-783522" y="2448739"/>
            <a:ext cx="1489968" cy="1489968"/>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75" name="Google Shape;75;p12"/>
          <p:cNvPicPr preferRelativeResize="0"/>
          <p:nvPr/>
        </p:nvPicPr>
        <p:blipFill rotWithShape="1">
          <a:blip r:embed="rId2">
            <a:alphaModFix/>
          </a:blip>
          <a:srcRect/>
          <a:stretch/>
        </p:blipFill>
        <p:spPr>
          <a:xfrm>
            <a:off x="10923700" y="184150"/>
            <a:ext cx="1011079" cy="623718"/>
          </a:xfrm>
          <a:prstGeom prst="rect">
            <a:avLst/>
          </a:prstGeom>
          <a:noFill/>
          <a:ln>
            <a:noFill/>
          </a:ln>
        </p:spPr>
      </p:pic>
      <p:sp>
        <p:nvSpPr>
          <p:cNvPr id="76" name="Google Shape;76;p12"/>
          <p:cNvSpPr/>
          <p:nvPr/>
        </p:nvSpPr>
        <p:spPr>
          <a:xfrm rot="447595">
            <a:off x="11014117" y="563189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77" name="Google Shape;77;p12"/>
          <p:cNvSpPr/>
          <p:nvPr/>
        </p:nvSpPr>
        <p:spPr>
          <a:xfrm rot="447595">
            <a:off x="11144335" y="5759034"/>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78" name="Google Shape;78;p12"/>
          <p:cNvSpPr txBox="1">
            <a:spLocks noGrp="1"/>
          </p:cNvSpPr>
          <p:nvPr>
            <p:ph type="sldNum" idx="12"/>
          </p:nvPr>
        </p:nvSpPr>
        <p:spPr>
          <a:xfrm>
            <a:off x="11429492" y="6194315"/>
            <a:ext cx="505287"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re seul">
  <p:cSld name="Titre seul">
    <p:spTree>
      <p:nvGrpSpPr>
        <p:cNvPr id="1" name="Shape 79"/>
        <p:cNvGrpSpPr/>
        <p:nvPr/>
      </p:nvGrpSpPr>
      <p:grpSpPr>
        <a:xfrm>
          <a:off x="0" y="0"/>
          <a:ext cx="0" cy="0"/>
          <a:chOff x="0" y="0"/>
          <a:chExt cx="0" cy="0"/>
        </a:xfrm>
      </p:grpSpPr>
      <p:sp>
        <p:nvSpPr>
          <p:cNvPr id="80" name="Google Shape;80;p13"/>
          <p:cNvSpPr txBox="1">
            <a:spLocks noGrp="1"/>
          </p:cNvSpPr>
          <p:nvPr>
            <p:ph type="title"/>
          </p:nvPr>
        </p:nvSpPr>
        <p:spPr>
          <a:xfrm>
            <a:off x="838200" y="826764"/>
            <a:ext cx="10515600" cy="730389"/>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59595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1" name="Google Shape;81;p13"/>
          <p:cNvSpPr txBox="1">
            <a:spLocks noGrp="1"/>
          </p:cNvSpPr>
          <p:nvPr>
            <p:ph type="body" idx="1"/>
          </p:nvPr>
        </p:nvSpPr>
        <p:spPr>
          <a:xfrm>
            <a:off x="838200" y="1722266"/>
            <a:ext cx="4932000" cy="3539471"/>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2" name="Google Shape;82;p13"/>
          <p:cNvSpPr/>
          <p:nvPr/>
        </p:nvSpPr>
        <p:spPr>
          <a:xfrm rot="447595">
            <a:off x="-446156" y="3477027"/>
            <a:ext cx="892314" cy="917282"/>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83" name="Google Shape;83;p13"/>
          <p:cNvSpPr/>
          <p:nvPr/>
        </p:nvSpPr>
        <p:spPr>
          <a:xfrm rot="10800000" flipH="1">
            <a:off x="0" y="6627527"/>
            <a:ext cx="11080197" cy="45719"/>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84" name="Google Shape;84;p13"/>
          <p:cNvSpPr/>
          <p:nvPr/>
        </p:nvSpPr>
        <p:spPr>
          <a:xfrm rot="161190">
            <a:off x="-783522" y="2448739"/>
            <a:ext cx="1489968" cy="1489968"/>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85" name="Google Shape;85;p13"/>
          <p:cNvPicPr preferRelativeResize="0"/>
          <p:nvPr/>
        </p:nvPicPr>
        <p:blipFill rotWithShape="1">
          <a:blip r:embed="rId2">
            <a:alphaModFix/>
          </a:blip>
          <a:srcRect/>
          <a:stretch/>
        </p:blipFill>
        <p:spPr>
          <a:xfrm>
            <a:off x="10923700" y="184150"/>
            <a:ext cx="1011079" cy="623718"/>
          </a:xfrm>
          <a:prstGeom prst="rect">
            <a:avLst/>
          </a:prstGeom>
          <a:noFill/>
          <a:ln>
            <a:noFill/>
          </a:ln>
        </p:spPr>
      </p:pic>
      <p:sp>
        <p:nvSpPr>
          <p:cNvPr id="86" name="Google Shape;86;p13"/>
          <p:cNvSpPr/>
          <p:nvPr/>
        </p:nvSpPr>
        <p:spPr>
          <a:xfrm rot="447595">
            <a:off x="11014117" y="563189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87" name="Google Shape;87;p13"/>
          <p:cNvSpPr/>
          <p:nvPr/>
        </p:nvSpPr>
        <p:spPr>
          <a:xfrm rot="447595">
            <a:off x="11144335" y="5759034"/>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88" name="Google Shape;88;p13"/>
          <p:cNvSpPr txBox="1">
            <a:spLocks noGrp="1"/>
          </p:cNvSpPr>
          <p:nvPr>
            <p:ph type="sldNum" idx="12"/>
          </p:nvPr>
        </p:nvSpPr>
        <p:spPr>
          <a:xfrm>
            <a:off x="11461071" y="6194315"/>
            <a:ext cx="473707"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
        <p:nvSpPr>
          <p:cNvPr id="89" name="Google Shape;89;p13"/>
          <p:cNvSpPr txBox="1">
            <a:spLocks noGrp="1"/>
          </p:cNvSpPr>
          <p:nvPr>
            <p:ph type="body" idx="2"/>
          </p:nvPr>
        </p:nvSpPr>
        <p:spPr>
          <a:xfrm>
            <a:off x="838200" y="5379867"/>
            <a:ext cx="9982200" cy="109401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24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0" name="Google Shape;90;p13"/>
          <p:cNvSpPr txBox="1">
            <a:spLocks noGrp="1"/>
          </p:cNvSpPr>
          <p:nvPr>
            <p:ph type="body" idx="3"/>
          </p:nvPr>
        </p:nvSpPr>
        <p:spPr>
          <a:xfrm>
            <a:off x="5888400" y="1721612"/>
            <a:ext cx="4932000" cy="3540125"/>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Image avec légende" type="picTx">
  <p:cSld name="PICTURE_WITH_CAPTION_TEXT">
    <p:spTree>
      <p:nvGrpSpPr>
        <p:cNvPr id="1" name="Shape 91"/>
        <p:cNvGrpSpPr/>
        <p:nvPr/>
      </p:nvGrpSpPr>
      <p:grpSpPr>
        <a:xfrm>
          <a:off x="0" y="0"/>
          <a:ext cx="0" cy="0"/>
          <a:chOff x="0" y="0"/>
          <a:chExt cx="0" cy="0"/>
        </a:xfrm>
      </p:grpSpPr>
      <p:sp>
        <p:nvSpPr>
          <p:cNvPr id="92" name="Google Shape;92;p14"/>
          <p:cNvSpPr txBox="1">
            <a:spLocks noGrp="1"/>
          </p:cNvSpPr>
          <p:nvPr>
            <p:ph type="title"/>
          </p:nvPr>
        </p:nvSpPr>
        <p:spPr>
          <a:xfrm>
            <a:off x="836612" y="972116"/>
            <a:ext cx="3932237" cy="923971"/>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595959"/>
              </a:buClr>
              <a:buSzPts val="2800"/>
              <a:buFont typeface="Verdana"/>
              <a:buNone/>
              <a:defRPr sz="28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3" name="Google Shape;93;p14"/>
          <p:cNvSpPr>
            <a:spLocks noGrp="1"/>
          </p:cNvSpPr>
          <p:nvPr>
            <p:ph type="pic" idx="2"/>
          </p:nvPr>
        </p:nvSpPr>
        <p:spPr>
          <a:xfrm>
            <a:off x="5183188" y="987426"/>
            <a:ext cx="6172200" cy="4641486"/>
          </a:xfrm>
          <a:prstGeom prst="rect">
            <a:avLst/>
          </a:prstGeom>
          <a:noFill/>
          <a:ln>
            <a:noFill/>
          </a:ln>
        </p:spPr>
      </p:sp>
      <p:sp>
        <p:nvSpPr>
          <p:cNvPr id="94" name="Google Shape;94;p14"/>
          <p:cNvSpPr txBox="1">
            <a:spLocks noGrp="1"/>
          </p:cNvSpPr>
          <p:nvPr>
            <p:ph type="body" idx="1"/>
          </p:nvPr>
        </p:nvSpPr>
        <p:spPr>
          <a:xfrm>
            <a:off x="859084" y="2241310"/>
            <a:ext cx="3932237" cy="393754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600"/>
              <a:buNone/>
              <a:defRPr sz="1600"/>
            </a:lvl1pPr>
            <a:lvl2pPr marL="914400" lvl="1" indent="-228600" algn="l">
              <a:lnSpc>
                <a:spcPct val="90000"/>
              </a:lnSpc>
              <a:spcBef>
                <a:spcPts val="500"/>
              </a:spcBef>
              <a:spcAft>
                <a:spcPts val="0"/>
              </a:spcAft>
              <a:buSzPts val="1400"/>
              <a:buNone/>
              <a:defRPr sz="1400"/>
            </a:lvl2pPr>
            <a:lvl3pPr marL="1371600" lvl="2" indent="-228600" algn="l">
              <a:lnSpc>
                <a:spcPct val="90000"/>
              </a:lnSpc>
              <a:spcBef>
                <a:spcPts val="500"/>
              </a:spcBef>
              <a:spcAft>
                <a:spcPts val="0"/>
              </a:spcAft>
              <a:buSzPts val="1200"/>
              <a:buNone/>
              <a:defRPr sz="1200"/>
            </a:lvl3pPr>
            <a:lvl4pPr marL="1828800" lvl="3" indent="-228600" algn="l">
              <a:lnSpc>
                <a:spcPct val="90000"/>
              </a:lnSpc>
              <a:spcBef>
                <a:spcPts val="500"/>
              </a:spcBef>
              <a:spcAft>
                <a:spcPts val="0"/>
              </a:spcAft>
              <a:buSzPts val="1000"/>
              <a:buNone/>
              <a:defRPr sz="1000"/>
            </a:lvl4pPr>
            <a:lvl5pPr marL="2286000" lvl="4" indent="-228600" algn="l">
              <a:lnSpc>
                <a:spcPct val="90000"/>
              </a:lnSpc>
              <a:spcBef>
                <a:spcPts val="500"/>
              </a:spcBef>
              <a:spcAft>
                <a:spcPts val="0"/>
              </a:spcAft>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95" name="Google Shape;95;p14"/>
          <p:cNvSpPr/>
          <p:nvPr/>
        </p:nvSpPr>
        <p:spPr>
          <a:xfrm>
            <a:off x="-152879" y="2031676"/>
            <a:ext cx="4924904" cy="83197"/>
          </a:xfrm>
          <a:prstGeom prst="rect">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96" name="Google Shape;96;p14"/>
          <p:cNvSpPr/>
          <p:nvPr/>
        </p:nvSpPr>
        <p:spPr>
          <a:xfrm rot="447595">
            <a:off x="-446156" y="3477027"/>
            <a:ext cx="892314" cy="917282"/>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97" name="Google Shape;97;p14"/>
          <p:cNvSpPr/>
          <p:nvPr/>
        </p:nvSpPr>
        <p:spPr>
          <a:xfrm rot="10800000" flipH="1">
            <a:off x="0" y="6627527"/>
            <a:ext cx="11080197" cy="45719"/>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98" name="Google Shape;98;p14"/>
          <p:cNvSpPr/>
          <p:nvPr/>
        </p:nvSpPr>
        <p:spPr>
          <a:xfrm rot="161190">
            <a:off x="-783522" y="2448739"/>
            <a:ext cx="1489968" cy="1489968"/>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99" name="Google Shape;99;p14"/>
          <p:cNvPicPr preferRelativeResize="0"/>
          <p:nvPr/>
        </p:nvPicPr>
        <p:blipFill rotWithShape="1">
          <a:blip r:embed="rId2">
            <a:alphaModFix/>
          </a:blip>
          <a:srcRect/>
          <a:stretch/>
        </p:blipFill>
        <p:spPr>
          <a:xfrm>
            <a:off x="10923700" y="184150"/>
            <a:ext cx="1011079" cy="623718"/>
          </a:xfrm>
          <a:prstGeom prst="rect">
            <a:avLst/>
          </a:prstGeom>
          <a:noFill/>
          <a:ln>
            <a:noFill/>
          </a:ln>
        </p:spPr>
      </p:pic>
      <p:sp>
        <p:nvSpPr>
          <p:cNvPr id="100" name="Google Shape;100;p14"/>
          <p:cNvSpPr/>
          <p:nvPr/>
        </p:nvSpPr>
        <p:spPr>
          <a:xfrm rot="447595">
            <a:off x="11014117" y="563189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01" name="Google Shape;101;p14"/>
          <p:cNvSpPr/>
          <p:nvPr/>
        </p:nvSpPr>
        <p:spPr>
          <a:xfrm rot="447595">
            <a:off x="11144335" y="5759034"/>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02" name="Google Shape;102;p14"/>
          <p:cNvSpPr txBox="1">
            <a:spLocks noGrp="1"/>
          </p:cNvSpPr>
          <p:nvPr>
            <p:ph type="sldNum" idx="12"/>
          </p:nvPr>
        </p:nvSpPr>
        <p:spPr>
          <a:xfrm>
            <a:off x="11398146" y="6124638"/>
            <a:ext cx="514165"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1_Vide" type="blank">
  <p:cSld name="BLANK">
    <p:spTree>
      <p:nvGrpSpPr>
        <p:cNvPr id="1" name="Shape 103"/>
        <p:cNvGrpSpPr/>
        <p:nvPr/>
      </p:nvGrpSpPr>
      <p:grpSpPr>
        <a:xfrm>
          <a:off x="0" y="0"/>
          <a:ext cx="0" cy="0"/>
          <a:chOff x="0" y="0"/>
          <a:chExt cx="0" cy="0"/>
        </a:xfrm>
      </p:grpSpPr>
      <p:sp>
        <p:nvSpPr>
          <p:cNvPr id="104" name="Google Shape;104;p15"/>
          <p:cNvSpPr/>
          <p:nvPr/>
        </p:nvSpPr>
        <p:spPr>
          <a:xfrm>
            <a:off x="0" y="0"/>
            <a:ext cx="12192000" cy="6207979"/>
          </a:xfrm>
          <a:prstGeom prst="rect">
            <a:avLst/>
          </a:prstGeom>
          <a:solidFill>
            <a:srgbClr val="40C3D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105" name="Google Shape;105;p15"/>
          <p:cNvPicPr preferRelativeResize="0"/>
          <p:nvPr/>
        </p:nvPicPr>
        <p:blipFill rotWithShape="1">
          <a:blip r:embed="rId2">
            <a:alphaModFix/>
          </a:blip>
          <a:srcRect/>
          <a:stretch/>
        </p:blipFill>
        <p:spPr>
          <a:xfrm>
            <a:off x="195363" y="6341748"/>
            <a:ext cx="567812" cy="386112"/>
          </a:xfrm>
          <a:prstGeom prst="rect">
            <a:avLst/>
          </a:prstGeom>
          <a:noFill/>
          <a:ln>
            <a:noFill/>
          </a:ln>
        </p:spPr>
      </p:pic>
      <p:sp>
        <p:nvSpPr>
          <p:cNvPr id="106" name="Google Shape;106;p15"/>
          <p:cNvSpPr/>
          <p:nvPr/>
        </p:nvSpPr>
        <p:spPr>
          <a:xfrm>
            <a:off x="814768" y="6413524"/>
            <a:ext cx="11291507" cy="26161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100"/>
              <a:buFont typeface="Arial"/>
              <a:buNone/>
            </a:pPr>
            <a:r>
              <a:rPr lang="it-IT" sz="1100" b="0" i="0" u="none" strike="noStrike" cap="none">
                <a:solidFill>
                  <a:srgbClr val="595959"/>
                </a:solidFill>
                <a:latin typeface="Rubik"/>
                <a:ea typeface="Rubik"/>
                <a:cs typeface="Rubik"/>
                <a:sym typeface="Rubik"/>
              </a:rPr>
              <a:t>The LEAP-RE project has received funding from the European Union’s Horizon 2020 Research and Innovation Program under Grant Agreement 963530.</a:t>
            </a:r>
            <a:endParaRPr sz="1100" b="0" i="0" u="none" strike="noStrike" cap="none">
              <a:solidFill>
                <a:srgbClr val="595959"/>
              </a:solidFill>
              <a:latin typeface="Calibri"/>
              <a:ea typeface="Calibri"/>
              <a:cs typeface="Calibri"/>
              <a:sym typeface="Calibri"/>
            </a:endParaRPr>
          </a:p>
        </p:txBody>
      </p:sp>
      <p:sp>
        <p:nvSpPr>
          <p:cNvPr id="107" name="Google Shape;107;p15"/>
          <p:cNvSpPr txBox="1"/>
          <p:nvPr/>
        </p:nvSpPr>
        <p:spPr>
          <a:xfrm>
            <a:off x="5248120" y="2988713"/>
            <a:ext cx="3257705" cy="448881"/>
          </a:xfrm>
          <a:prstGeom prst="rect">
            <a:avLst/>
          </a:prstGeom>
          <a:noFill/>
          <a:ln>
            <a:noFill/>
          </a:ln>
        </p:spPr>
        <p:txBody>
          <a:bodyPr spcFirstLastPara="1" wrap="square" lIns="91425" tIns="45700" rIns="91425" bIns="45700" anchor="t" anchorCtr="0">
            <a:normAutofit/>
          </a:bodyPr>
          <a:lstStyle/>
          <a:p>
            <a:pPr marL="0" marR="0" lvl="0" indent="0" algn="l" rtl="0">
              <a:lnSpc>
                <a:spcPct val="90000"/>
              </a:lnSpc>
              <a:spcBef>
                <a:spcPts val="0"/>
              </a:spcBef>
              <a:spcAft>
                <a:spcPts val="0"/>
              </a:spcAft>
              <a:buClr>
                <a:schemeClr val="lt1"/>
              </a:buClr>
              <a:buSzPts val="2400"/>
              <a:buFont typeface="Arial"/>
              <a:buNone/>
            </a:pPr>
            <a:r>
              <a:rPr lang="it-IT" sz="2400" b="0" i="0" u="none" strike="noStrike" cap="none">
                <a:solidFill>
                  <a:schemeClr val="lt1"/>
                </a:solidFill>
                <a:latin typeface="Verdana"/>
                <a:ea typeface="Verdana"/>
                <a:cs typeface="Verdana"/>
                <a:sym typeface="Verdana"/>
              </a:rPr>
              <a:t>www.leap-re.eu</a:t>
            </a:r>
            <a:endParaRPr sz="1400" b="0" i="0" u="none" strike="noStrike" cap="none">
              <a:solidFill>
                <a:srgbClr val="000000"/>
              </a:solidFill>
              <a:latin typeface="Arial"/>
              <a:ea typeface="Arial"/>
              <a:cs typeface="Arial"/>
              <a:sym typeface="Arial"/>
            </a:endParaRPr>
          </a:p>
        </p:txBody>
      </p:sp>
      <p:sp>
        <p:nvSpPr>
          <p:cNvPr id="108" name="Google Shape;108;p15"/>
          <p:cNvSpPr txBox="1"/>
          <p:nvPr/>
        </p:nvSpPr>
        <p:spPr>
          <a:xfrm>
            <a:off x="5248120" y="3926161"/>
            <a:ext cx="3257705" cy="448881"/>
          </a:xfrm>
          <a:prstGeom prst="rect">
            <a:avLst/>
          </a:prstGeom>
          <a:noFill/>
          <a:ln>
            <a:noFill/>
          </a:ln>
        </p:spPr>
        <p:txBody>
          <a:bodyPr spcFirstLastPara="1" wrap="square" lIns="91425" tIns="45700" rIns="91425" bIns="45700" anchor="t" anchorCtr="0">
            <a:normAutofit/>
          </a:bodyPr>
          <a:lstStyle/>
          <a:p>
            <a:pPr marL="0" marR="0" lvl="0" indent="0" algn="l" rtl="0">
              <a:lnSpc>
                <a:spcPct val="90000"/>
              </a:lnSpc>
              <a:spcBef>
                <a:spcPts val="0"/>
              </a:spcBef>
              <a:spcAft>
                <a:spcPts val="0"/>
              </a:spcAft>
              <a:buClr>
                <a:schemeClr val="lt1"/>
              </a:buClr>
              <a:buSzPts val="2400"/>
              <a:buFont typeface="Arial"/>
              <a:buNone/>
            </a:pPr>
            <a:r>
              <a:rPr lang="it-IT" sz="2400" b="0" i="0" u="none" strike="noStrike" cap="none">
                <a:solidFill>
                  <a:schemeClr val="lt1"/>
                </a:solidFill>
                <a:latin typeface="Verdana"/>
                <a:ea typeface="Verdana"/>
                <a:cs typeface="Verdana"/>
                <a:sym typeface="Verdana"/>
              </a:rPr>
              <a:t>contact@leap-re.eu</a:t>
            </a:r>
            <a:endParaRPr sz="1400" b="0" i="0" u="none" strike="noStrike" cap="none">
              <a:solidFill>
                <a:srgbClr val="000000"/>
              </a:solidFill>
              <a:latin typeface="Arial"/>
              <a:ea typeface="Arial"/>
              <a:cs typeface="Arial"/>
              <a:sym typeface="Arial"/>
            </a:endParaRPr>
          </a:p>
        </p:txBody>
      </p:sp>
      <p:sp>
        <p:nvSpPr>
          <p:cNvPr id="109" name="Google Shape;109;p15"/>
          <p:cNvSpPr txBox="1"/>
          <p:nvPr/>
        </p:nvSpPr>
        <p:spPr>
          <a:xfrm>
            <a:off x="5248120" y="4920759"/>
            <a:ext cx="3257705" cy="448881"/>
          </a:xfrm>
          <a:prstGeom prst="rect">
            <a:avLst/>
          </a:prstGeom>
          <a:noFill/>
          <a:ln>
            <a:noFill/>
          </a:ln>
        </p:spPr>
        <p:txBody>
          <a:bodyPr spcFirstLastPara="1" wrap="square" lIns="91425" tIns="45700" rIns="91425" bIns="45700" anchor="t" anchorCtr="0">
            <a:normAutofit/>
          </a:bodyPr>
          <a:lstStyle/>
          <a:p>
            <a:pPr marL="0" marR="0" lvl="0" indent="0" algn="l" rtl="0">
              <a:lnSpc>
                <a:spcPct val="90000"/>
              </a:lnSpc>
              <a:spcBef>
                <a:spcPts val="0"/>
              </a:spcBef>
              <a:spcAft>
                <a:spcPts val="0"/>
              </a:spcAft>
              <a:buClr>
                <a:schemeClr val="lt1"/>
              </a:buClr>
              <a:buSzPts val="2400"/>
              <a:buFont typeface="Arial"/>
              <a:buNone/>
            </a:pPr>
            <a:r>
              <a:rPr lang="it-IT" sz="2400" b="0" i="0" u="none" strike="noStrike" cap="none">
                <a:solidFill>
                  <a:schemeClr val="lt1"/>
                </a:solidFill>
                <a:latin typeface="Verdana"/>
                <a:ea typeface="Verdana"/>
                <a:cs typeface="Verdana"/>
                <a:sym typeface="Verdana"/>
              </a:rPr>
              <a:t>@leapRE_EU</a:t>
            </a:r>
            <a:endParaRPr sz="2400" b="0" i="0" u="none" strike="noStrike" cap="none">
              <a:solidFill>
                <a:schemeClr val="lt1"/>
              </a:solidFill>
              <a:latin typeface="Verdana"/>
              <a:ea typeface="Verdana"/>
              <a:cs typeface="Verdana"/>
              <a:sym typeface="Verdana"/>
            </a:endParaRPr>
          </a:p>
        </p:txBody>
      </p:sp>
      <p:pic>
        <p:nvPicPr>
          <p:cNvPr id="110" name="Google Shape;110;p15" descr="Une image contenant clipart&#10;&#10;Description générée automatiquement"/>
          <p:cNvPicPr preferRelativeResize="0"/>
          <p:nvPr/>
        </p:nvPicPr>
        <p:blipFill rotWithShape="1">
          <a:blip r:embed="rId3">
            <a:alphaModFix/>
          </a:blip>
          <a:srcRect/>
          <a:stretch/>
        </p:blipFill>
        <p:spPr>
          <a:xfrm>
            <a:off x="4471639" y="4920759"/>
            <a:ext cx="525589" cy="525589"/>
          </a:xfrm>
          <a:prstGeom prst="rect">
            <a:avLst/>
          </a:prstGeom>
          <a:noFill/>
          <a:ln>
            <a:noFill/>
          </a:ln>
        </p:spPr>
      </p:pic>
      <p:pic>
        <p:nvPicPr>
          <p:cNvPr id="111" name="Google Shape;111;p15"/>
          <p:cNvPicPr preferRelativeResize="0"/>
          <p:nvPr/>
        </p:nvPicPr>
        <p:blipFill rotWithShape="1">
          <a:blip r:embed="rId4">
            <a:alphaModFix/>
          </a:blip>
          <a:srcRect/>
          <a:stretch/>
        </p:blipFill>
        <p:spPr>
          <a:xfrm>
            <a:off x="4405648" y="3848133"/>
            <a:ext cx="604935" cy="604935"/>
          </a:xfrm>
          <a:prstGeom prst="rect">
            <a:avLst/>
          </a:prstGeom>
          <a:noFill/>
          <a:ln>
            <a:noFill/>
          </a:ln>
        </p:spPr>
      </p:pic>
      <p:pic>
        <p:nvPicPr>
          <p:cNvPr id="112" name="Google Shape;112;p15"/>
          <p:cNvPicPr preferRelativeResize="0"/>
          <p:nvPr/>
        </p:nvPicPr>
        <p:blipFill rotWithShape="1">
          <a:blip r:embed="rId5">
            <a:alphaModFix/>
          </a:blip>
          <a:srcRect/>
          <a:stretch/>
        </p:blipFill>
        <p:spPr>
          <a:xfrm>
            <a:off x="4405648" y="2919638"/>
            <a:ext cx="604935" cy="604935"/>
          </a:xfrm>
          <a:prstGeom prst="rect">
            <a:avLst/>
          </a:prstGeom>
          <a:noFill/>
          <a:ln>
            <a:noFill/>
          </a:ln>
        </p:spPr>
      </p:pic>
      <p:sp>
        <p:nvSpPr>
          <p:cNvPr id="113" name="Google Shape;113;p15"/>
          <p:cNvSpPr/>
          <p:nvPr/>
        </p:nvSpPr>
        <p:spPr>
          <a:xfrm rot="161190">
            <a:off x="-480890" y="-570729"/>
            <a:ext cx="1977468" cy="1977468"/>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14" name="Google Shape;114;p15"/>
          <p:cNvSpPr/>
          <p:nvPr/>
        </p:nvSpPr>
        <p:spPr>
          <a:xfrm rot="447595">
            <a:off x="11419014" y="5789700"/>
            <a:ext cx="1098095" cy="1098095"/>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15" name="Google Shape;115;p15"/>
          <p:cNvSpPr/>
          <p:nvPr/>
        </p:nvSpPr>
        <p:spPr>
          <a:xfrm>
            <a:off x="-744985" y="746889"/>
            <a:ext cx="1489968" cy="1489968"/>
          </a:xfrm>
          <a:prstGeom prst="ellipse">
            <a:avLst/>
          </a:prstGeom>
          <a:noFill/>
          <a:ln w="571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16" name="Google Shape;116;p15"/>
          <p:cNvSpPr txBox="1"/>
          <p:nvPr/>
        </p:nvSpPr>
        <p:spPr>
          <a:xfrm>
            <a:off x="4252912" y="974147"/>
            <a:ext cx="3686175" cy="707886"/>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4000"/>
              <a:buFont typeface="Arial"/>
              <a:buNone/>
            </a:pPr>
            <a:r>
              <a:rPr lang="it-IT" sz="4000" b="1" i="0" u="none" strike="noStrike" cap="none">
                <a:solidFill>
                  <a:schemeClr val="lt1"/>
                </a:solidFill>
                <a:latin typeface="Verdana"/>
                <a:ea typeface="Verdana"/>
                <a:cs typeface="Verdana"/>
                <a:sym typeface="Verdana"/>
              </a:rPr>
              <a:t>THANK YOU</a:t>
            </a:r>
            <a:endParaRPr sz="1400" b="0" i="0" u="none" strike="noStrike" cap="none">
              <a:solidFill>
                <a:srgbClr val="000000"/>
              </a:solidFill>
              <a:latin typeface="Arial"/>
              <a:ea typeface="Arial"/>
              <a:cs typeface="Arial"/>
              <a:sym typeface="Arial"/>
            </a:endParaRPr>
          </a:p>
        </p:txBody>
      </p:sp>
      <p:sp>
        <p:nvSpPr>
          <p:cNvPr id="117" name="Google Shape;117;p15"/>
          <p:cNvSpPr txBox="1"/>
          <p:nvPr/>
        </p:nvSpPr>
        <p:spPr>
          <a:xfrm>
            <a:off x="2895599" y="1877593"/>
            <a:ext cx="6400800" cy="46166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400"/>
              <a:buFont typeface="Arial"/>
              <a:buNone/>
            </a:pPr>
            <a:r>
              <a:rPr lang="it-IT" sz="2400" b="0" i="0" u="none" strike="noStrike" cap="none">
                <a:solidFill>
                  <a:schemeClr val="lt1"/>
                </a:solidFill>
                <a:latin typeface="Verdana"/>
                <a:ea typeface="Verdana"/>
                <a:cs typeface="Verdana"/>
                <a:sym typeface="Verdana"/>
              </a:rPr>
              <a:t>CONTACT US FOR MORE INFORMATION</a:t>
            </a:r>
            <a:endParaRPr sz="1400" b="0" i="0" u="none" strike="noStrike" cap="none">
              <a:solidFill>
                <a:srgbClr val="000000"/>
              </a:solidFill>
              <a:latin typeface="Arial"/>
              <a:ea typeface="Arial"/>
              <a:cs typeface="Arial"/>
              <a:sym typeface="Arial"/>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Titolo e contenuto">
    <p:spTree>
      <p:nvGrpSpPr>
        <p:cNvPr id="1" name=""/>
        <p:cNvGrpSpPr/>
        <p:nvPr/>
      </p:nvGrpSpPr>
      <p:grpSpPr>
        <a:xfrm>
          <a:off x="0" y="0"/>
          <a:ext cx="0" cy="0"/>
          <a:chOff x="0" y="0"/>
          <a:chExt cx="0" cy="0"/>
        </a:xfrm>
      </p:grpSpPr>
      <p:sp>
        <p:nvSpPr>
          <p:cNvPr id="129" name="Rettangolo 128"/>
          <p:cNvSpPr/>
          <p:nvPr userDrawn="1"/>
        </p:nvSpPr>
        <p:spPr>
          <a:xfrm>
            <a:off x="0" y="6229357"/>
            <a:ext cx="12192000" cy="638175"/>
          </a:xfrm>
          <a:prstGeom prst="rect">
            <a:avLst/>
          </a:prstGeom>
          <a:solidFill>
            <a:srgbClr val="728FA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sz="760"/>
          </a:p>
        </p:txBody>
      </p:sp>
      <p:pic>
        <p:nvPicPr>
          <p:cNvPr id="131" name="Picture 3" descr="Y:\IMMAGINE _COORDINATA_2014\PPT\loghi_PNG\03_Polimi_bandiera-1riga_BN_negativo_outline.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507997" y="6262075"/>
            <a:ext cx="3116651" cy="57409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68">
            <a:extLst>
              <a:ext uri="{FF2B5EF4-FFF2-40B4-BE49-F238E27FC236}">
                <a16:creationId xmlns:a16="http://schemas.microsoft.com/office/drawing/2014/main" id="{AD8BC022-784F-4360-A26D-9A6D8044BAC9}"/>
              </a:ext>
            </a:extLst>
          </p:cNvPr>
          <p:cNvSpPr txBox="1">
            <a:spLocks noChangeArrowheads="1"/>
          </p:cNvSpPr>
          <p:nvPr userDrawn="1"/>
        </p:nvSpPr>
        <p:spPr bwMode="auto">
          <a:xfrm>
            <a:off x="10520595" y="6426202"/>
            <a:ext cx="937239" cy="276999"/>
          </a:xfrm>
          <a:prstGeom prst="rect">
            <a:avLst/>
          </a:prstGeom>
          <a:noFill/>
          <a:ln w="9525">
            <a:noFill/>
            <a:miter lim="800000"/>
            <a:headEnd/>
            <a:tailEnd/>
          </a:ln>
          <a:effectLst/>
        </p:spPr>
        <p:txBody>
          <a:bodyPr vert="horz" wrap="none" lIns="0" tIns="0" rIns="607500" bIns="0" numCol="1" anchor="t" anchorCtr="0" compatLnSpc="1">
            <a:prstTxWarp prst="textNoShape">
              <a:avLst/>
            </a:prstTxWarp>
            <a:spAutoFit/>
          </a:bodyPr>
          <a:lstStyle>
            <a:defPPr>
              <a:defRPr lang="en-US"/>
            </a:defPPr>
            <a:lvl1pPr algn="l" rtl="0" fontAlgn="base">
              <a:spcBef>
                <a:spcPct val="0"/>
              </a:spcBef>
              <a:spcAft>
                <a:spcPct val="0"/>
              </a:spcAft>
              <a:defRPr sz="1600" b="1" kern="1200">
                <a:solidFill>
                  <a:srgbClr val="FF9900"/>
                </a:solidFill>
                <a:latin typeface="Calibri" pitchFamily="34" charset="0"/>
                <a:ea typeface="MS PGothic" pitchFamily="34" charset="-128"/>
                <a:cs typeface="+mn-cs"/>
              </a:defRPr>
            </a:lvl1pPr>
            <a:lvl2pPr marL="457200" algn="l" rtl="0" fontAlgn="base">
              <a:spcBef>
                <a:spcPct val="0"/>
              </a:spcBef>
              <a:spcAft>
                <a:spcPct val="0"/>
              </a:spcAft>
              <a:defRPr kern="1200">
                <a:solidFill>
                  <a:schemeClr val="tx1"/>
                </a:solidFill>
                <a:latin typeface="Calibri" pitchFamily="34" charset="0"/>
                <a:ea typeface="MS PGothic" pitchFamily="34" charset="-128"/>
                <a:cs typeface="+mn-cs"/>
              </a:defRPr>
            </a:lvl2pPr>
            <a:lvl3pPr marL="914400" algn="l" rtl="0" fontAlgn="base">
              <a:spcBef>
                <a:spcPct val="0"/>
              </a:spcBef>
              <a:spcAft>
                <a:spcPct val="0"/>
              </a:spcAft>
              <a:defRPr kern="1200">
                <a:solidFill>
                  <a:schemeClr val="tx1"/>
                </a:solidFill>
                <a:latin typeface="Calibri" pitchFamily="34" charset="0"/>
                <a:ea typeface="MS PGothic" pitchFamily="34" charset="-128"/>
                <a:cs typeface="+mn-cs"/>
              </a:defRPr>
            </a:lvl3pPr>
            <a:lvl4pPr marL="1371600" algn="l" rtl="0" fontAlgn="base">
              <a:spcBef>
                <a:spcPct val="0"/>
              </a:spcBef>
              <a:spcAft>
                <a:spcPct val="0"/>
              </a:spcAft>
              <a:defRPr kern="1200">
                <a:solidFill>
                  <a:schemeClr val="tx1"/>
                </a:solidFill>
                <a:latin typeface="Calibri" pitchFamily="34" charset="0"/>
                <a:ea typeface="MS PGothic" pitchFamily="34" charset="-128"/>
                <a:cs typeface="+mn-cs"/>
              </a:defRPr>
            </a:lvl4pPr>
            <a:lvl5pPr marL="1828800" algn="l" rtl="0" fontAlgn="base">
              <a:spcBef>
                <a:spcPct val="0"/>
              </a:spcBef>
              <a:spcAft>
                <a:spcPct val="0"/>
              </a:spcAft>
              <a:defRPr kern="1200">
                <a:solidFill>
                  <a:schemeClr val="tx1"/>
                </a:solidFill>
                <a:latin typeface="Calibri" pitchFamily="34" charset="0"/>
                <a:ea typeface="MS PGothic" pitchFamily="34" charset="-128"/>
                <a:cs typeface="+mn-cs"/>
              </a:defRPr>
            </a:lvl5pPr>
            <a:lvl6pPr marL="2286000" algn="l" defTabSz="914400" rtl="0" eaLnBrk="1" latinLnBrk="0" hangingPunct="1">
              <a:defRPr kern="1200">
                <a:solidFill>
                  <a:schemeClr val="tx1"/>
                </a:solidFill>
                <a:latin typeface="Calibri" pitchFamily="34" charset="0"/>
                <a:ea typeface="MS PGothic" pitchFamily="34" charset="-128"/>
                <a:cs typeface="+mn-cs"/>
              </a:defRPr>
            </a:lvl6pPr>
            <a:lvl7pPr marL="2743200" algn="l" defTabSz="914400" rtl="0" eaLnBrk="1" latinLnBrk="0" hangingPunct="1">
              <a:defRPr kern="1200">
                <a:solidFill>
                  <a:schemeClr val="tx1"/>
                </a:solidFill>
                <a:latin typeface="Calibri" pitchFamily="34" charset="0"/>
                <a:ea typeface="MS PGothic" pitchFamily="34" charset="-128"/>
                <a:cs typeface="+mn-cs"/>
              </a:defRPr>
            </a:lvl7pPr>
            <a:lvl8pPr marL="3200400" algn="l" defTabSz="914400" rtl="0" eaLnBrk="1" latinLnBrk="0" hangingPunct="1">
              <a:defRPr kern="1200">
                <a:solidFill>
                  <a:schemeClr val="tx1"/>
                </a:solidFill>
                <a:latin typeface="Calibri" pitchFamily="34" charset="0"/>
                <a:ea typeface="MS PGothic" pitchFamily="34" charset="-128"/>
                <a:cs typeface="+mn-cs"/>
              </a:defRPr>
            </a:lvl8pPr>
            <a:lvl9pPr marL="3657600" algn="l" defTabSz="914400" rtl="0" eaLnBrk="1" latinLnBrk="0" hangingPunct="1">
              <a:defRPr kern="1200">
                <a:solidFill>
                  <a:schemeClr val="tx1"/>
                </a:solidFill>
                <a:latin typeface="Calibri" pitchFamily="34" charset="0"/>
                <a:ea typeface="MS PGothic" pitchFamily="34" charset="-128"/>
                <a:cs typeface="+mn-cs"/>
              </a:defRPr>
            </a:lvl9pPr>
          </a:lstStyle>
          <a:p>
            <a:fld id="{A42C2D70-906E-4448-9446-8FA0F9BB0AA9}" type="slidenum">
              <a:rPr lang="it-IT" sz="1800" smtClean="0">
                <a:solidFill>
                  <a:schemeClr val="bg1"/>
                </a:solidFill>
                <a:latin typeface="Trebuchet MS" panose="020B0603020202020204" pitchFamily="34" charset="0"/>
              </a:rPr>
              <a:pPr/>
              <a:t>‹#›</a:t>
            </a:fld>
            <a:endParaRPr lang="it-IT" sz="1800">
              <a:solidFill>
                <a:schemeClr val="bg1"/>
              </a:solidFill>
              <a:latin typeface="Trebuchet MS" panose="020B0603020202020204" pitchFamily="34" charset="0"/>
            </a:endParaRPr>
          </a:p>
        </p:txBody>
      </p:sp>
    </p:spTree>
    <p:extLst>
      <p:ext uri="{BB962C8B-B14F-4D97-AF65-F5344CB8AC3E}">
        <p14:creationId xmlns:p14="http://schemas.microsoft.com/office/powerpoint/2010/main" val="8154400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Generic">
    <p:spTree>
      <p:nvGrpSpPr>
        <p:cNvPr id="1" name=""/>
        <p:cNvGrpSpPr/>
        <p:nvPr/>
      </p:nvGrpSpPr>
      <p:grpSpPr>
        <a:xfrm>
          <a:off x="0" y="0"/>
          <a:ext cx="0" cy="0"/>
          <a:chOff x="0" y="0"/>
          <a:chExt cx="0" cy="0"/>
        </a:xfrm>
      </p:grpSpPr>
      <p:sp>
        <p:nvSpPr>
          <p:cNvPr id="6" name="Title Placeholder 1">
            <a:extLst>
              <a:ext uri="{FF2B5EF4-FFF2-40B4-BE49-F238E27FC236}">
                <a16:creationId xmlns:a16="http://schemas.microsoft.com/office/drawing/2014/main" id="{9F41821F-4367-4D33-965D-BE9E117A0EDC}"/>
              </a:ext>
            </a:extLst>
          </p:cNvPr>
          <p:cNvSpPr>
            <a:spLocks noGrp="1"/>
          </p:cNvSpPr>
          <p:nvPr>
            <p:ph type="title" hasCustomPrompt="1"/>
          </p:nvPr>
        </p:nvSpPr>
        <p:spPr>
          <a:xfrm>
            <a:off x="1152144" y="202224"/>
            <a:ext cx="10307516" cy="469153"/>
          </a:xfrm>
          <a:prstGeom prst="rect">
            <a:avLst/>
          </a:prstGeom>
        </p:spPr>
        <p:txBody>
          <a:bodyPr vert="horz" lIns="58448" tIns="29224" rIns="58448" bIns="29224" rtlCol="0" anchor="ctr">
            <a:normAutofit/>
          </a:bodyPr>
          <a:lstStyle>
            <a:lvl1pPr>
              <a:defRPr b="1"/>
            </a:lvl1pPr>
          </a:lstStyle>
          <a:p>
            <a:r>
              <a:rPr lang="en-GB" noProof="0"/>
              <a:t>Add first title</a:t>
            </a:r>
          </a:p>
        </p:txBody>
      </p:sp>
      <p:sp>
        <p:nvSpPr>
          <p:cNvPr id="11" name="Content Placeholder 10">
            <a:extLst>
              <a:ext uri="{FF2B5EF4-FFF2-40B4-BE49-F238E27FC236}">
                <a16:creationId xmlns:a16="http://schemas.microsoft.com/office/drawing/2014/main" id="{71DFB647-63FB-4393-B5B7-175D48C7FAFB}"/>
              </a:ext>
            </a:extLst>
          </p:cNvPr>
          <p:cNvSpPr>
            <a:spLocks noGrp="1"/>
          </p:cNvSpPr>
          <p:nvPr>
            <p:ph sz="quarter" idx="10" hasCustomPrompt="1"/>
          </p:nvPr>
        </p:nvSpPr>
        <p:spPr>
          <a:xfrm>
            <a:off x="1152144" y="731824"/>
            <a:ext cx="10307516" cy="365522"/>
          </a:xfrm>
          <a:prstGeom prst="rect">
            <a:avLst/>
          </a:prstGeom>
        </p:spPr>
        <p:txBody>
          <a:bodyPr/>
          <a:lstStyle>
            <a:lvl1pPr marL="0" indent="0">
              <a:buNone/>
              <a:defRPr sz="2400"/>
            </a:lvl1pPr>
          </a:lstStyle>
          <a:p>
            <a:pPr lvl="0"/>
            <a:r>
              <a:rPr lang="en-GB" noProof="0"/>
              <a:t>Add second title</a:t>
            </a:r>
          </a:p>
        </p:txBody>
      </p:sp>
      <p:sp>
        <p:nvSpPr>
          <p:cNvPr id="14" name="Text Placeholder 13">
            <a:extLst>
              <a:ext uri="{FF2B5EF4-FFF2-40B4-BE49-F238E27FC236}">
                <a16:creationId xmlns:a16="http://schemas.microsoft.com/office/drawing/2014/main" id="{5CEF5AC2-0A1B-497A-8BF5-B3750C1223A7}"/>
              </a:ext>
            </a:extLst>
          </p:cNvPr>
          <p:cNvSpPr>
            <a:spLocks noGrp="1"/>
          </p:cNvSpPr>
          <p:nvPr>
            <p:ph type="body" sz="quarter" idx="11"/>
          </p:nvPr>
        </p:nvSpPr>
        <p:spPr>
          <a:xfrm>
            <a:off x="1263253" y="1363266"/>
            <a:ext cx="10623947" cy="4501753"/>
          </a:xfrm>
          <a:prstGeom prst="rect">
            <a:avLst/>
          </a:prstGeom>
        </p:spPr>
        <p:txBody>
          <a:bodyPr/>
          <a:lstStyle>
            <a:lvl1pPr>
              <a:defRPr sz="2250"/>
            </a:lvl1pPr>
            <a:lvl2pPr>
              <a:defRPr sz="2100"/>
            </a:lvl2pPr>
            <a:lvl3pPr>
              <a:defRPr sz="1800"/>
            </a:lvl3pPr>
            <a:lvl4pPr>
              <a:defRPr sz="1500"/>
            </a:lvl4pPr>
            <a:lvl5pPr>
              <a:defRPr sz="1350"/>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15" name="Slide Number Placeholder 5">
            <a:extLst>
              <a:ext uri="{FF2B5EF4-FFF2-40B4-BE49-F238E27FC236}">
                <a16:creationId xmlns:a16="http://schemas.microsoft.com/office/drawing/2014/main" id="{F6C6C3BE-EAA2-40DF-BBC1-B9B3486386DF}"/>
              </a:ext>
            </a:extLst>
          </p:cNvPr>
          <p:cNvSpPr>
            <a:spLocks noGrp="1"/>
          </p:cNvSpPr>
          <p:nvPr>
            <p:ph type="sldNum" sz="quarter" idx="4"/>
          </p:nvPr>
        </p:nvSpPr>
        <p:spPr>
          <a:xfrm>
            <a:off x="11459659" y="254236"/>
            <a:ext cx="416170" cy="365126"/>
          </a:xfrm>
          <a:prstGeom prst="rect">
            <a:avLst/>
          </a:prstGeom>
        </p:spPr>
        <p:txBody>
          <a:bodyPr vert="horz" lIns="58448" tIns="29224" rIns="58448" bIns="29224" rtlCol="0" anchor="ctr"/>
          <a:lstStyle>
            <a:lvl1pPr algn="r">
              <a:defRPr sz="1500">
                <a:solidFill>
                  <a:srgbClr val="2A3062"/>
                </a:solidFill>
                <a:latin typeface="Trebuchet MS" panose="020B0603020202020204" pitchFamily="34" charset="0"/>
              </a:defRPr>
            </a:lvl1pPr>
          </a:lstStyle>
          <a:p>
            <a:fld id="{4534BC2C-7760-D040-A041-921C5E6EC03C}" type="slidenum">
              <a:rPr lang="en-GB" noProof="0" smtClean="0"/>
              <a:pPr/>
              <a:t>‹#›</a:t>
            </a:fld>
            <a:endParaRPr lang="en-GB" noProof="0"/>
          </a:p>
        </p:txBody>
      </p:sp>
    </p:spTree>
    <p:extLst>
      <p:ext uri="{BB962C8B-B14F-4D97-AF65-F5344CB8AC3E}">
        <p14:creationId xmlns:p14="http://schemas.microsoft.com/office/powerpoint/2010/main" val="36992247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rgbClr val="595959"/>
              </a:buClr>
              <a:buSzPts val="4000"/>
              <a:buFont typeface="Verdana"/>
              <a:buNone/>
              <a:defRPr sz="4000" b="1" i="0" u="none" strike="noStrike" cap="none">
                <a:solidFill>
                  <a:srgbClr val="595959"/>
                </a:solidFill>
                <a:latin typeface="Verdana"/>
                <a:ea typeface="Verdana"/>
                <a:cs typeface="Verdana"/>
                <a:sym typeface="Verdana"/>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228600" algn="l" rtl="0">
              <a:lnSpc>
                <a:spcPct val="90000"/>
              </a:lnSpc>
              <a:spcBef>
                <a:spcPts val="1000"/>
              </a:spcBef>
              <a:spcAft>
                <a:spcPts val="0"/>
              </a:spcAft>
              <a:buClr>
                <a:srgbClr val="00991D"/>
              </a:buClr>
              <a:buSzPts val="2400"/>
              <a:buFont typeface="Arial"/>
              <a:buNone/>
              <a:defRPr sz="2400" b="0" i="0" u="none" strike="noStrike" cap="none">
                <a:solidFill>
                  <a:srgbClr val="262626"/>
                </a:solidFill>
                <a:latin typeface="Arial"/>
                <a:ea typeface="Arial"/>
                <a:cs typeface="Arial"/>
                <a:sym typeface="Arial"/>
              </a:defRPr>
            </a:lvl1pPr>
            <a:lvl2pPr marL="914400" marR="0" lvl="1" indent="-355600" algn="l" rtl="0">
              <a:lnSpc>
                <a:spcPct val="90000"/>
              </a:lnSpc>
              <a:spcBef>
                <a:spcPts val="500"/>
              </a:spcBef>
              <a:spcAft>
                <a:spcPts val="0"/>
              </a:spcAft>
              <a:buClr>
                <a:srgbClr val="00991D"/>
              </a:buClr>
              <a:buSzPts val="2000"/>
              <a:buFont typeface="Arial"/>
              <a:buChar char="•"/>
              <a:defRPr sz="2000" b="0" i="0" u="none" strike="noStrike" cap="none">
                <a:solidFill>
                  <a:srgbClr val="262626"/>
                </a:solidFill>
                <a:latin typeface="Arial"/>
                <a:ea typeface="Arial"/>
                <a:cs typeface="Arial"/>
                <a:sym typeface="Arial"/>
              </a:defRPr>
            </a:lvl2pPr>
            <a:lvl3pPr marL="1371600" marR="0" lvl="2" indent="-342900" algn="l" rtl="0">
              <a:lnSpc>
                <a:spcPct val="90000"/>
              </a:lnSpc>
              <a:spcBef>
                <a:spcPts val="500"/>
              </a:spcBef>
              <a:spcAft>
                <a:spcPts val="0"/>
              </a:spcAft>
              <a:buClr>
                <a:srgbClr val="00991D"/>
              </a:buClr>
              <a:buSzPts val="1800"/>
              <a:buFont typeface="Arial"/>
              <a:buChar char="•"/>
              <a:defRPr sz="1800" b="0" i="0" u="none" strike="noStrike" cap="none">
                <a:solidFill>
                  <a:srgbClr val="262626"/>
                </a:solidFill>
                <a:latin typeface="Arial"/>
                <a:ea typeface="Arial"/>
                <a:cs typeface="Arial"/>
                <a:sym typeface="Arial"/>
              </a:defRPr>
            </a:lvl3pPr>
            <a:lvl4pPr marL="1828800" marR="0" lvl="3" indent="-330200" algn="l" rtl="0">
              <a:lnSpc>
                <a:spcPct val="90000"/>
              </a:lnSpc>
              <a:spcBef>
                <a:spcPts val="500"/>
              </a:spcBef>
              <a:spcAft>
                <a:spcPts val="0"/>
              </a:spcAft>
              <a:buClr>
                <a:srgbClr val="00991D"/>
              </a:buClr>
              <a:buSzPts val="1600"/>
              <a:buFont typeface="Arial"/>
              <a:buChar char="•"/>
              <a:defRPr sz="1600" b="0" i="0" u="none" strike="noStrike" cap="none">
                <a:solidFill>
                  <a:srgbClr val="262626"/>
                </a:solidFill>
                <a:latin typeface="Arial"/>
                <a:ea typeface="Arial"/>
                <a:cs typeface="Arial"/>
                <a:sym typeface="Arial"/>
              </a:defRPr>
            </a:lvl4pPr>
            <a:lvl5pPr marL="2286000" marR="0" lvl="4" indent="-330200" algn="l" rtl="0">
              <a:lnSpc>
                <a:spcPct val="90000"/>
              </a:lnSpc>
              <a:spcBef>
                <a:spcPts val="500"/>
              </a:spcBef>
              <a:spcAft>
                <a:spcPts val="0"/>
              </a:spcAft>
              <a:buClr>
                <a:srgbClr val="00991D"/>
              </a:buClr>
              <a:buSzPts val="1600"/>
              <a:buFont typeface="Arial"/>
              <a:buChar char="•"/>
              <a:defRPr sz="1600" b="0" i="0" u="none" strike="noStrike" cap="none">
                <a:solidFill>
                  <a:srgbClr val="262626"/>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21"/>
        <p:cNvGrpSpPr/>
        <p:nvPr/>
      </p:nvGrpSpPr>
      <p:grpSpPr>
        <a:xfrm>
          <a:off x="0" y="0"/>
          <a:ext cx="0" cy="0"/>
          <a:chOff x="0" y="0"/>
          <a:chExt cx="0" cy="0"/>
        </a:xfrm>
      </p:grpSpPr>
      <p:sp>
        <p:nvSpPr>
          <p:cNvPr id="122" name="Google Shape;122;p1"/>
          <p:cNvSpPr txBox="1">
            <a:spLocks noGrp="1"/>
          </p:cNvSpPr>
          <p:nvPr>
            <p:ph type="subTitle" idx="1"/>
          </p:nvPr>
        </p:nvSpPr>
        <p:spPr>
          <a:xfrm>
            <a:off x="123986" y="635430"/>
            <a:ext cx="6970498" cy="6222569"/>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SzPts val="4400"/>
              <a:buNone/>
            </a:pPr>
            <a:endParaRPr lang="it-IT" sz="2800" dirty="0"/>
          </a:p>
          <a:p>
            <a:pPr marL="0" lvl="0" indent="0" algn="l" rtl="0">
              <a:lnSpc>
                <a:spcPct val="90000"/>
              </a:lnSpc>
              <a:spcBef>
                <a:spcPts val="0"/>
              </a:spcBef>
              <a:spcAft>
                <a:spcPts val="0"/>
              </a:spcAft>
              <a:buSzPts val="4400"/>
              <a:buNone/>
            </a:pPr>
            <a:r>
              <a:rPr lang="en-US" sz="2800" b="1" dirty="0"/>
              <a:t>ENTREPRENEURSHIP IN THE OFF-GRID SOLAR ENERGY SECTOR </a:t>
            </a:r>
          </a:p>
          <a:p>
            <a:pPr marL="0" lvl="0" indent="0" algn="l" rtl="0">
              <a:lnSpc>
                <a:spcPct val="90000"/>
              </a:lnSpc>
              <a:spcBef>
                <a:spcPts val="0"/>
              </a:spcBef>
              <a:spcAft>
                <a:spcPts val="0"/>
              </a:spcAft>
              <a:buSzPts val="4400"/>
              <a:buNone/>
            </a:pPr>
            <a:endParaRPr lang="it-IT" sz="3600" dirty="0"/>
          </a:p>
          <a:p>
            <a:pPr marL="0" lvl="0" indent="0" algn="l">
              <a:lnSpc>
                <a:spcPct val="90000"/>
              </a:lnSpc>
              <a:spcBef>
                <a:spcPts val="0"/>
              </a:spcBef>
              <a:spcAft>
                <a:spcPts val="0"/>
              </a:spcAft>
              <a:buSzPts val="4400"/>
              <a:buNone/>
            </a:pPr>
            <a:r>
              <a:rPr lang="it-IT" sz="2800" dirty="0"/>
              <a:t>Lesson 9: </a:t>
            </a:r>
            <a:r>
              <a:rPr lang="en-US" sz="2800" dirty="0"/>
              <a:t>How to Pitch Your Solar Energy Project to Investors</a:t>
            </a:r>
          </a:p>
          <a:p>
            <a:pPr marL="0" lvl="0" indent="0" algn="l">
              <a:lnSpc>
                <a:spcPct val="90000"/>
              </a:lnSpc>
              <a:spcBef>
                <a:spcPts val="0"/>
              </a:spcBef>
              <a:spcAft>
                <a:spcPts val="0"/>
              </a:spcAft>
              <a:buSzPts val="4400"/>
              <a:buNone/>
            </a:pPr>
            <a:endParaRPr lang="it-IT" sz="2800" dirty="0"/>
          </a:p>
          <a:p>
            <a:pPr marL="0" lvl="0" indent="0" algn="l" rtl="0">
              <a:lnSpc>
                <a:spcPct val="90000"/>
              </a:lnSpc>
              <a:spcBef>
                <a:spcPts val="0"/>
              </a:spcBef>
              <a:spcAft>
                <a:spcPts val="0"/>
              </a:spcAft>
              <a:buSzPts val="4400"/>
              <a:buNone/>
            </a:pPr>
            <a:endParaRPr lang="it-IT" sz="2800" dirty="0"/>
          </a:p>
          <a:p>
            <a:pPr marL="0" lvl="0" indent="0" algn="l" rtl="0">
              <a:lnSpc>
                <a:spcPct val="90000"/>
              </a:lnSpc>
              <a:spcBef>
                <a:spcPts val="0"/>
              </a:spcBef>
              <a:spcAft>
                <a:spcPts val="0"/>
              </a:spcAft>
              <a:buSzPts val="4400"/>
              <a:buNone/>
            </a:pPr>
            <a:r>
              <a:rPr lang="it-IT" sz="2800" dirty="0"/>
              <a:t>Author: A. Dib</a:t>
            </a:r>
          </a:p>
          <a:p>
            <a:pPr marL="0" lvl="0" indent="0" algn="ctr" rtl="0">
              <a:lnSpc>
                <a:spcPct val="90000"/>
              </a:lnSpc>
              <a:spcBef>
                <a:spcPts val="0"/>
              </a:spcBef>
              <a:spcAft>
                <a:spcPts val="0"/>
              </a:spcAft>
              <a:buSzPts val="4400"/>
              <a:buNone/>
            </a:pPr>
            <a:endParaRPr lang="it-IT" sz="3600" b="1" dirty="0">
              <a:highlight>
                <a:srgbClr val="FFFF00"/>
              </a:highlight>
            </a:endParaRPr>
          </a:p>
          <a:p>
            <a:pPr marL="0" lvl="0" indent="0" algn="ctr" rtl="0">
              <a:lnSpc>
                <a:spcPct val="90000"/>
              </a:lnSpc>
              <a:spcBef>
                <a:spcPts val="0"/>
              </a:spcBef>
              <a:spcAft>
                <a:spcPts val="0"/>
              </a:spcAft>
              <a:buSzPts val="4400"/>
              <a:buNone/>
            </a:pPr>
            <a:endParaRPr lang="it-IT" sz="3600" b="1" dirty="0"/>
          </a:p>
        </p:txBody>
      </p:sp>
      <p:pic>
        <p:nvPicPr>
          <p:cNvPr id="3" name="Picture 2" descr="Text&#10;&#10;Description automatically generated">
            <a:extLst>
              <a:ext uri="{FF2B5EF4-FFF2-40B4-BE49-F238E27FC236}">
                <a16:creationId xmlns:a16="http://schemas.microsoft.com/office/drawing/2014/main" id="{7CCE4443-00BC-589E-64A7-C52AD340D01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3985" y="4997868"/>
            <a:ext cx="3825029" cy="131581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lstStyle/>
          <a:p>
            <a:r>
              <a:rPr lang="en-US" dirty="0"/>
              <a:t>Lesson 9 Learning Outcomes </a:t>
            </a:r>
          </a:p>
        </p:txBody>
      </p:sp>
      <p:sp>
        <p:nvSpPr>
          <p:cNvPr id="12" name="TextBox 11">
            <a:extLst>
              <a:ext uri="{FF2B5EF4-FFF2-40B4-BE49-F238E27FC236}">
                <a16:creationId xmlns:a16="http://schemas.microsoft.com/office/drawing/2014/main" id="{7B1EED5D-DC41-B6D0-3262-2FB7D42B8903}"/>
              </a:ext>
            </a:extLst>
          </p:cNvPr>
          <p:cNvSpPr txBox="1"/>
          <p:nvPr/>
        </p:nvSpPr>
        <p:spPr>
          <a:xfrm>
            <a:off x="207545" y="1745356"/>
            <a:ext cx="6647446" cy="430887"/>
          </a:xfrm>
          <a:prstGeom prst="rect">
            <a:avLst/>
          </a:prstGeom>
          <a:noFill/>
        </p:spPr>
        <p:txBody>
          <a:bodyPr wrap="square">
            <a:spAutoFit/>
          </a:bodyPr>
          <a:lstStyle/>
          <a:p>
            <a:r>
              <a:rPr lang="en-US" sz="2200" b="0" i="0" dirty="0">
                <a:solidFill>
                  <a:schemeClr val="tx1"/>
                </a:solidFill>
                <a:effectLst/>
                <a:highlight>
                  <a:srgbClr val="FFFFFF"/>
                </a:highlight>
                <a:latin typeface="Calibri" panose="020F0502020204030204" pitchFamily="34" charset="0"/>
                <a:cs typeface="Calibri" panose="020F0502020204030204" pitchFamily="34" charset="0"/>
              </a:rPr>
              <a:t>After completing this lesson, you will be able to:</a:t>
            </a:r>
            <a:endParaRPr lang="fr-FR" sz="2200" dirty="0">
              <a:solidFill>
                <a:schemeClr val="tx1"/>
              </a:solidFill>
              <a:latin typeface="Calibri" panose="020F0502020204030204" pitchFamily="34" charset="0"/>
              <a:cs typeface="Calibri" panose="020F0502020204030204" pitchFamily="34" charset="0"/>
            </a:endParaRPr>
          </a:p>
        </p:txBody>
      </p:sp>
      <p:sp>
        <p:nvSpPr>
          <p:cNvPr id="16" name="TextBox 15">
            <a:extLst>
              <a:ext uri="{FF2B5EF4-FFF2-40B4-BE49-F238E27FC236}">
                <a16:creationId xmlns:a16="http://schemas.microsoft.com/office/drawing/2014/main" id="{F9AA86CC-B882-A300-D23D-BCF10DED9603}"/>
              </a:ext>
            </a:extLst>
          </p:cNvPr>
          <p:cNvSpPr txBox="1"/>
          <p:nvPr/>
        </p:nvSpPr>
        <p:spPr>
          <a:xfrm>
            <a:off x="2124435" y="2423377"/>
            <a:ext cx="9461111" cy="3132974"/>
          </a:xfrm>
          <a:prstGeom prst="rect">
            <a:avLst/>
          </a:prstGeom>
          <a:noFill/>
        </p:spPr>
        <p:txBody>
          <a:bodyPr wrap="square">
            <a:spAutoFit/>
          </a:bodyPr>
          <a:lstStyle/>
          <a:p>
            <a:pPr marL="342900" indent="-342900">
              <a:lnSpc>
                <a:spcPct val="150000"/>
              </a:lnSpc>
              <a:buFont typeface="Arial" panose="020B0604020202020204" pitchFamily="34" charset="0"/>
              <a:buChar char="•"/>
            </a:pPr>
            <a:r>
              <a:rPr lang="en-US" sz="2200" dirty="0">
                <a:solidFill>
                  <a:schemeClr val="tx1"/>
                </a:solidFill>
                <a:highlight>
                  <a:srgbClr val="FFFFFF"/>
                </a:highlight>
                <a:latin typeface="Calibri" panose="020F0502020204030204" pitchFamily="34" charset="0"/>
                <a:cs typeface="Calibri" panose="020F0502020204030204" pitchFamily="34" charset="0"/>
              </a:rPr>
              <a:t>Understand the structure of a pitch deck</a:t>
            </a:r>
          </a:p>
          <a:p>
            <a:pPr marL="342900" indent="-342900">
              <a:lnSpc>
                <a:spcPct val="150000"/>
              </a:lnSpc>
              <a:buFont typeface="Arial" panose="020B0604020202020204" pitchFamily="34" charset="0"/>
              <a:buChar char="•"/>
            </a:pPr>
            <a:r>
              <a:rPr lang="en-US" sz="2200" dirty="0">
                <a:solidFill>
                  <a:schemeClr val="tx1"/>
                </a:solidFill>
                <a:highlight>
                  <a:srgbClr val="FFFFFF"/>
                </a:highlight>
                <a:latin typeface="Calibri" panose="020F0502020204030204" pitchFamily="34" charset="0"/>
                <a:cs typeface="Calibri" panose="020F0502020204030204" pitchFamily="34" charset="0"/>
              </a:rPr>
              <a:t>Develop each section of a pitch deck with clarity and focus</a:t>
            </a:r>
          </a:p>
          <a:p>
            <a:pPr marL="342900" indent="-342900">
              <a:lnSpc>
                <a:spcPct val="150000"/>
              </a:lnSpc>
              <a:buFont typeface="Arial" panose="020B0604020202020204" pitchFamily="34" charset="0"/>
              <a:buChar char="•"/>
            </a:pPr>
            <a:r>
              <a:rPr lang="en-US" sz="2200" dirty="0">
                <a:solidFill>
                  <a:schemeClr val="tx1"/>
                </a:solidFill>
                <a:highlight>
                  <a:srgbClr val="FFFFFF"/>
                </a:highlight>
                <a:latin typeface="Calibri" panose="020F0502020204030204" pitchFamily="34" charset="0"/>
                <a:cs typeface="Calibri" panose="020F0502020204030204" pitchFamily="34" charset="0"/>
              </a:rPr>
              <a:t>Tailor your pitch for seed funding or Series A rounds</a:t>
            </a:r>
          </a:p>
          <a:p>
            <a:pPr marL="342900" indent="-342900">
              <a:lnSpc>
                <a:spcPct val="150000"/>
              </a:lnSpc>
              <a:buFont typeface="Arial" panose="020B0604020202020204" pitchFamily="34" charset="0"/>
              <a:buChar char="•"/>
            </a:pPr>
            <a:r>
              <a:rPr lang="en-US" sz="2200" dirty="0">
                <a:solidFill>
                  <a:schemeClr val="tx1"/>
                </a:solidFill>
                <a:highlight>
                  <a:srgbClr val="FFFFFF"/>
                </a:highlight>
                <a:latin typeface="Calibri" panose="020F0502020204030204" pitchFamily="34" charset="0"/>
                <a:cs typeface="Calibri" panose="020F0502020204030204" pitchFamily="34" charset="0"/>
              </a:rPr>
              <a:t>Deliver your pitch with confidence and persuasion</a:t>
            </a:r>
          </a:p>
          <a:p>
            <a:pPr marL="342900" indent="-342900">
              <a:lnSpc>
                <a:spcPct val="150000"/>
              </a:lnSpc>
              <a:buFont typeface="Arial" panose="020B0604020202020204" pitchFamily="34" charset="0"/>
              <a:buChar char="•"/>
            </a:pPr>
            <a:r>
              <a:rPr lang="en-US" sz="2200" dirty="0" err="1">
                <a:solidFill>
                  <a:schemeClr val="tx1"/>
                </a:solidFill>
                <a:highlight>
                  <a:srgbClr val="FFFFFF"/>
                </a:highlight>
                <a:latin typeface="Calibri" panose="020F0502020204030204" pitchFamily="34" charset="0"/>
                <a:cs typeface="Calibri" panose="020F0502020204030204" pitchFamily="34" charset="0"/>
              </a:rPr>
              <a:t>Recognise</a:t>
            </a:r>
            <a:r>
              <a:rPr lang="en-US" sz="2200" dirty="0">
                <a:solidFill>
                  <a:schemeClr val="tx1"/>
                </a:solidFill>
                <a:highlight>
                  <a:srgbClr val="FFFFFF"/>
                </a:highlight>
                <a:latin typeface="Calibri" panose="020F0502020204030204" pitchFamily="34" charset="0"/>
                <a:cs typeface="Calibri" panose="020F0502020204030204" pitchFamily="34" charset="0"/>
              </a:rPr>
              <a:t> the </a:t>
            </a:r>
            <a:r>
              <a:rPr lang="en-US" sz="2200" dirty="0">
                <a:latin typeface="Calibri" panose="020F0502020204030204" pitchFamily="34" charset="0"/>
                <a:ea typeface="Verdana" panose="020B0604030504040204" pitchFamily="34" charset="0"/>
                <a:cs typeface="Calibri" panose="020F0502020204030204" pitchFamily="34" charset="0"/>
              </a:rPr>
              <a:t>Five Life Cycle Stages of a Startup </a:t>
            </a:r>
            <a:endParaRPr lang="en-US" sz="2200" dirty="0">
              <a:solidFill>
                <a:schemeClr val="tx1"/>
              </a:solidFill>
              <a:highlight>
                <a:srgbClr val="FFFFFF"/>
              </a:highlight>
              <a:latin typeface="Calibri" panose="020F0502020204030204" pitchFamily="34" charset="0"/>
              <a:cs typeface="Calibri" panose="020F0502020204030204" pitchFamily="34" charset="0"/>
            </a:endParaRPr>
          </a:p>
          <a:p>
            <a:pPr marL="342900" indent="-342900">
              <a:lnSpc>
                <a:spcPct val="150000"/>
              </a:lnSpc>
              <a:buFont typeface="Arial" panose="020B0604020202020204" pitchFamily="34" charset="0"/>
              <a:buChar char="•"/>
            </a:pPr>
            <a:endParaRPr lang="en-US" sz="2200" dirty="0">
              <a:solidFill>
                <a:schemeClr val="tx1"/>
              </a:solidFill>
              <a:highlight>
                <a:srgbClr val="FFFFFF"/>
              </a:highlight>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224917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12B751CD-8557-0C98-68E3-F5C3468CEEAA}"/>
              </a:ext>
            </a:extLst>
          </p:cNvPr>
          <p:cNvSpPr>
            <a:spLocks noGrp="1"/>
          </p:cNvSpPr>
          <p:nvPr>
            <p:ph type="body" idx="1"/>
          </p:nvPr>
        </p:nvSpPr>
        <p:spPr>
          <a:xfrm>
            <a:off x="823570" y="1486664"/>
            <a:ext cx="10326783" cy="3280208"/>
          </a:xfrm>
        </p:spPr>
        <p:txBody>
          <a:bodyPr/>
          <a:lstStyle/>
          <a:p>
            <a:pPr marL="571500" indent="-342900">
              <a:buFont typeface="Arial" panose="020B0604020202020204" pitchFamily="34" charset="0"/>
              <a:buChar char="•"/>
            </a:pPr>
            <a:r>
              <a:rPr lang="en-US" sz="2400" dirty="0">
                <a:solidFill>
                  <a:schemeClr val="tx1"/>
                </a:solidFill>
                <a:latin typeface="Verdana" panose="020B0604030504040204" pitchFamily="34" charset="0"/>
                <a:ea typeface="Verdana" panose="020B0604030504040204" pitchFamily="34" charset="0"/>
                <a:cs typeface="Verdana" panose="020B0604030504040204" pitchFamily="34" charset="0"/>
              </a:rPr>
              <a:t>Section 1: Pitch Deck Fundamentals</a:t>
            </a:r>
          </a:p>
          <a:p>
            <a:pPr marL="571500" indent="-342900">
              <a:buFont typeface="Arial" panose="020B0604020202020204" pitchFamily="34" charset="0"/>
              <a:buChar char="•"/>
            </a:pPr>
            <a:r>
              <a:rPr lang="en-US" sz="2400" dirty="0">
                <a:latin typeface="Verdana" panose="020B0604030504040204" pitchFamily="34" charset="0"/>
                <a:ea typeface="Verdana" panose="020B0604030504040204" pitchFamily="34" charset="0"/>
                <a:cs typeface="Verdana" panose="020B0604030504040204" pitchFamily="34" charset="0"/>
              </a:rPr>
              <a:t>Section 2: </a:t>
            </a:r>
            <a:r>
              <a:rPr lang="en-US" dirty="0">
                <a:solidFill>
                  <a:schemeClr val="tx1"/>
                </a:solidFill>
                <a:latin typeface="Verdana" panose="020B0604030504040204" pitchFamily="34" charset="0"/>
                <a:ea typeface="Verdana" panose="020B0604030504040204" pitchFamily="34" charset="0"/>
                <a:cs typeface="Verdana" panose="020B0604030504040204" pitchFamily="34" charset="0"/>
              </a:rPr>
              <a:t>E</a:t>
            </a:r>
            <a:r>
              <a:rPr lang="en-US" sz="2400" dirty="0">
                <a:solidFill>
                  <a:schemeClr val="tx1"/>
                </a:solidFill>
                <a:latin typeface="Verdana" panose="020B0604030504040204" pitchFamily="34" charset="0"/>
                <a:ea typeface="Verdana" panose="020B0604030504040204" pitchFamily="34" charset="0"/>
                <a:cs typeface="Verdana" panose="020B0604030504040204" pitchFamily="34" charset="0"/>
              </a:rPr>
              <a:t>ssential slides for a </a:t>
            </a:r>
            <a:r>
              <a:rPr lang="en-US" dirty="0">
                <a:solidFill>
                  <a:schemeClr val="tx1"/>
                </a:solidFill>
                <a:latin typeface="Verdana" panose="020B0604030504040204" pitchFamily="34" charset="0"/>
                <a:ea typeface="Verdana" panose="020B0604030504040204" pitchFamily="34" charset="0"/>
                <a:cs typeface="Verdana" panose="020B0604030504040204" pitchFamily="34" charset="0"/>
              </a:rPr>
              <a:t>Pitch Deck</a:t>
            </a:r>
            <a:endParaRPr lang="en-US" sz="2400" dirty="0">
              <a:solidFill>
                <a:schemeClr val="tx1"/>
              </a:solidFill>
              <a:latin typeface="Verdana" panose="020B0604030504040204" pitchFamily="34" charset="0"/>
              <a:ea typeface="Verdana" panose="020B0604030504040204" pitchFamily="34" charset="0"/>
              <a:cs typeface="Verdana" panose="020B0604030504040204" pitchFamily="34" charset="0"/>
            </a:endParaRPr>
          </a:p>
          <a:p>
            <a:pPr marL="571500" indent="-342900">
              <a:buFont typeface="Arial" panose="020B0604020202020204" pitchFamily="34" charset="0"/>
              <a:buChar char="•"/>
            </a:pPr>
            <a:r>
              <a:rPr lang="en-US" sz="2400" dirty="0">
                <a:latin typeface="Verdana" panose="020B0604030504040204" pitchFamily="34" charset="0"/>
                <a:ea typeface="Verdana" panose="020B0604030504040204" pitchFamily="34" charset="0"/>
                <a:cs typeface="Verdana" panose="020B0604030504040204" pitchFamily="34" charset="0"/>
              </a:rPr>
              <a:t>Section 3: Crafting a Pitch Deck</a:t>
            </a:r>
            <a:endParaRPr lang="en-US" dirty="0">
              <a:latin typeface="Verdana" panose="020B0604030504040204" pitchFamily="34" charset="0"/>
              <a:ea typeface="Verdana" panose="020B0604030504040204" pitchFamily="34" charset="0"/>
              <a:cs typeface="Verdana" panose="020B0604030504040204" pitchFamily="34" charset="0"/>
            </a:endParaRPr>
          </a:p>
          <a:p>
            <a:pPr marL="571500" indent="-342900">
              <a:buFont typeface="Arial" panose="020B0604020202020204" pitchFamily="34" charset="0"/>
              <a:buChar char="•"/>
            </a:pPr>
            <a:r>
              <a:rPr lang="en-US" sz="2400" dirty="0">
                <a:latin typeface="Verdana" panose="020B0604030504040204" pitchFamily="34" charset="0"/>
                <a:ea typeface="Verdana" panose="020B0604030504040204" pitchFamily="34" charset="0"/>
                <a:cs typeface="Verdana" panose="020B0604030504040204" pitchFamily="34" charset="0"/>
              </a:rPr>
              <a:t>Section 4: Delivering Your Pitch</a:t>
            </a:r>
          </a:p>
          <a:p>
            <a:pPr marL="571500" indent="-342900">
              <a:buFont typeface="Arial" panose="020B0604020202020204" pitchFamily="34" charset="0"/>
              <a:buChar char="•"/>
            </a:pPr>
            <a:r>
              <a:rPr lang="en-US" sz="2400" dirty="0">
                <a:latin typeface="Verdana" panose="020B0604030504040204" pitchFamily="34" charset="0"/>
                <a:ea typeface="Verdana" panose="020B0604030504040204" pitchFamily="34" charset="0"/>
                <a:cs typeface="Verdana" panose="020B0604030504040204" pitchFamily="34" charset="0"/>
              </a:rPr>
              <a:t>Section 5: Case Study : </a:t>
            </a:r>
            <a:r>
              <a:rPr lang="en-US" sz="2400" dirty="0" err="1">
                <a:latin typeface="Verdana" panose="020B0604030504040204" pitchFamily="34" charset="0"/>
                <a:ea typeface="Verdana" panose="020B0604030504040204" pitchFamily="34" charset="0"/>
                <a:cs typeface="Verdana" panose="020B0604030504040204" pitchFamily="34" charset="0"/>
              </a:rPr>
              <a:t>Oolu’s</a:t>
            </a:r>
            <a:r>
              <a:rPr lang="en-US" sz="2400" dirty="0">
                <a:latin typeface="Verdana" panose="020B0604030504040204" pitchFamily="34" charset="0"/>
                <a:ea typeface="Verdana" panose="020B0604030504040204" pitchFamily="34" charset="0"/>
                <a:cs typeface="Verdana" panose="020B0604030504040204" pitchFamily="34" charset="0"/>
              </a:rPr>
              <a:t> pitch</a:t>
            </a:r>
            <a:endParaRPr lang="en-US" dirty="0">
              <a:latin typeface="Verdana" panose="020B0604030504040204" pitchFamily="34" charset="0"/>
              <a:ea typeface="Verdana" panose="020B0604030504040204" pitchFamily="34" charset="0"/>
              <a:cs typeface="Verdana" panose="020B0604030504040204" pitchFamily="34" charset="0"/>
            </a:endParaRPr>
          </a:p>
          <a:p>
            <a:pPr marL="571500" indent="-342900">
              <a:buFont typeface="Arial" panose="020B0604020202020204" pitchFamily="34" charset="0"/>
              <a:buChar char="•"/>
            </a:pPr>
            <a:r>
              <a:rPr lang="en-US" sz="2400" dirty="0">
                <a:latin typeface="Verdana" panose="020B0604030504040204" pitchFamily="34" charset="0"/>
                <a:ea typeface="Verdana" panose="020B0604030504040204" pitchFamily="34" charset="0"/>
                <a:cs typeface="Verdana" panose="020B0604030504040204" pitchFamily="34" charset="0"/>
              </a:rPr>
              <a:t>Five Life Cycle Stages of a Startup </a:t>
            </a:r>
            <a:endParaRPr lang="en-US" dirty="0"/>
          </a:p>
        </p:txBody>
      </p:sp>
      <p:sp>
        <p:nvSpPr>
          <p:cNvPr id="3" name="Title 2">
            <a:extLst>
              <a:ext uri="{FF2B5EF4-FFF2-40B4-BE49-F238E27FC236}">
                <a16:creationId xmlns:a16="http://schemas.microsoft.com/office/drawing/2014/main" id="{6E86A8A1-AA42-A4DD-19BE-9A65D2086214}"/>
              </a:ext>
            </a:extLst>
          </p:cNvPr>
          <p:cNvSpPr>
            <a:spLocks noGrp="1"/>
          </p:cNvSpPr>
          <p:nvPr>
            <p:ph type="title"/>
          </p:nvPr>
        </p:nvSpPr>
        <p:spPr/>
        <p:txBody>
          <a:bodyPr/>
          <a:lstStyle/>
          <a:p>
            <a:r>
              <a:rPr lang="en-US" dirty="0"/>
              <a:t>Lesson 9 contents</a:t>
            </a:r>
          </a:p>
        </p:txBody>
      </p:sp>
    </p:spTree>
    <p:extLst>
      <p:ext uri="{BB962C8B-B14F-4D97-AF65-F5344CB8AC3E}">
        <p14:creationId xmlns:p14="http://schemas.microsoft.com/office/powerpoint/2010/main" val="28447937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fontScale="90000"/>
          </a:bodyPr>
          <a:lstStyle/>
          <a:p>
            <a:pPr>
              <a:lnSpc>
                <a:spcPct val="150000"/>
              </a:lnSpc>
            </a:pPr>
            <a:r>
              <a:rPr lang="en-US" sz="2800" b="1" dirty="0">
                <a:latin typeface="Verdana" panose="020B0604030504040204" pitchFamily="34" charset="0"/>
                <a:ea typeface="Verdana" panose="020B0604030504040204" pitchFamily="34" charset="0"/>
                <a:cs typeface="Verdana" panose="020B0604030504040204" pitchFamily="34" charset="0"/>
              </a:rPr>
              <a:t>Section 1: </a:t>
            </a:r>
            <a:r>
              <a:rPr lang="en-US" sz="2800" b="1" dirty="0">
                <a:solidFill>
                  <a:schemeClr val="bg1"/>
                </a:solidFill>
                <a:latin typeface="Verdana" panose="020B0604030504040204" pitchFamily="34" charset="0"/>
                <a:ea typeface="Verdana" panose="020B0604030504040204" pitchFamily="34" charset="0"/>
                <a:cs typeface="Verdana" panose="020B0604030504040204" pitchFamily="34" charset="0"/>
              </a:rPr>
              <a:t>Pitch Deck Fundamentals</a:t>
            </a:r>
          </a:p>
        </p:txBody>
      </p:sp>
      <p:sp>
        <p:nvSpPr>
          <p:cNvPr id="5" name="TextBox 4">
            <a:extLst>
              <a:ext uri="{FF2B5EF4-FFF2-40B4-BE49-F238E27FC236}">
                <a16:creationId xmlns:a16="http://schemas.microsoft.com/office/drawing/2014/main" id="{2B380090-6AA5-D7B8-3DBE-F735B2CEC4C9}"/>
              </a:ext>
            </a:extLst>
          </p:cNvPr>
          <p:cNvSpPr txBox="1"/>
          <p:nvPr/>
        </p:nvSpPr>
        <p:spPr>
          <a:xfrm>
            <a:off x="335280" y="1464396"/>
            <a:ext cx="10952313" cy="4708981"/>
          </a:xfrm>
          <a:prstGeom prst="rect">
            <a:avLst/>
          </a:prstGeom>
          <a:noFill/>
        </p:spPr>
        <p:txBody>
          <a:bodyPr wrap="square" rtlCol="0">
            <a:spAutoFit/>
          </a:bodyPr>
          <a:lstStyle/>
          <a:p>
            <a:pPr algn="l"/>
            <a:r>
              <a:rPr lang="en-US" sz="2000" dirty="0">
                <a:latin typeface="Calibri" panose="020F0502020204030204" pitchFamily="34" charset="0"/>
                <a:cs typeface="Calibri" panose="020F0502020204030204" pitchFamily="34" charset="0"/>
              </a:rPr>
              <a:t>Pitching your project to investors is a crucial step in securing funding, which can make or break a startup. Whether you're pitching for seed funding or Series A, understanding how to structure and deliver a compelling pitch is essential. This unit will guide you through the key elements of a successful pitch deck and how to deliver it effectively.</a:t>
            </a:r>
          </a:p>
          <a:p>
            <a:pPr algn="l"/>
            <a:endParaRPr lang="en-US" sz="1000" dirty="0">
              <a:solidFill>
                <a:schemeClr val="tx1"/>
              </a:solidFill>
              <a:latin typeface="Calibri" panose="020F0502020204030204" pitchFamily="34" charset="0"/>
              <a:cs typeface="Calibri" panose="020F0502020204030204" pitchFamily="34" charset="0"/>
            </a:endParaRPr>
          </a:p>
          <a:p>
            <a:pPr algn="l"/>
            <a:r>
              <a:rPr lang="en-US" sz="2000" b="1" dirty="0">
                <a:solidFill>
                  <a:schemeClr val="accent2">
                    <a:lumMod val="75000"/>
                  </a:schemeClr>
                </a:solidFill>
                <a:latin typeface="Calibri" panose="020F0502020204030204" pitchFamily="34" charset="0"/>
                <a:cs typeface="Calibri" panose="020F0502020204030204" pitchFamily="34" charset="0"/>
              </a:rPr>
              <a:t>What is a Pitch Deck?</a:t>
            </a:r>
          </a:p>
          <a:p>
            <a:pPr algn="l"/>
            <a:endParaRPr lang="en-US" sz="1000" dirty="0">
              <a:solidFill>
                <a:schemeClr val="tx1"/>
              </a:solidFill>
              <a:latin typeface="Calibri" panose="020F0502020204030204" pitchFamily="34" charset="0"/>
              <a:cs typeface="Calibri" panose="020F0502020204030204" pitchFamily="34" charset="0"/>
            </a:endParaRPr>
          </a:p>
          <a:p>
            <a:r>
              <a:rPr lang="en-US" sz="2000" dirty="0">
                <a:solidFill>
                  <a:schemeClr val="tx1"/>
                </a:solidFill>
                <a:latin typeface="Calibri" panose="020F0502020204030204" pitchFamily="34" charset="0"/>
                <a:cs typeface="Calibri" panose="020F0502020204030204" pitchFamily="34" charset="0"/>
              </a:rPr>
              <a:t>A pitch deck is a concise presentation that outlines your business, the problem you're solving, your solution, and why investors should care. It’s not just about providing information but telling a story that captivates and convinces potential investors. The deck should be simple, clear, and visually appealing. the deck is a means of showcasing the essence of your business​</a:t>
            </a:r>
          </a:p>
          <a:p>
            <a:pPr algn="l"/>
            <a:endParaRPr lang="en-US" sz="1000" dirty="0">
              <a:solidFill>
                <a:schemeClr val="tx1"/>
              </a:solidFill>
              <a:latin typeface="Calibri" panose="020F0502020204030204" pitchFamily="34" charset="0"/>
              <a:cs typeface="Calibri" panose="020F0502020204030204" pitchFamily="34" charset="0"/>
            </a:endParaRPr>
          </a:p>
          <a:p>
            <a:pPr algn="l"/>
            <a:r>
              <a:rPr lang="en-US" sz="2000" dirty="0">
                <a:solidFill>
                  <a:schemeClr val="tx1"/>
                </a:solidFill>
                <a:latin typeface="Calibri" panose="020F0502020204030204" pitchFamily="34" charset="0"/>
                <a:cs typeface="Calibri" panose="020F0502020204030204" pitchFamily="34" charset="0"/>
              </a:rPr>
              <a:t>The main goals of a pitch deck :</a:t>
            </a:r>
          </a:p>
          <a:p>
            <a:pPr algn="l"/>
            <a:endParaRPr lang="en-US" sz="1000" dirty="0">
              <a:solidFill>
                <a:schemeClr val="tx1"/>
              </a:solidFill>
              <a:latin typeface="Calibri" panose="020F0502020204030204" pitchFamily="34" charset="0"/>
              <a:cs typeface="Calibri" panose="020F0502020204030204" pitchFamily="34" charset="0"/>
            </a:endParaRPr>
          </a:p>
          <a:p>
            <a:pPr marL="342900" indent="-342900" algn="l">
              <a:buFont typeface="Arial" panose="020B0604020202020204" pitchFamily="34" charset="0"/>
              <a:buChar char="•"/>
            </a:pPr>
            <a:r>
              <a:rPr lang="en-US" sz="2000" dirty="0">
                <a:solidFill>
                  <a:schemeClr val="tx1"/>
                </a:solidFill>
                <a:latin typeface="Calibri" panose="020F0502020204030204" pitchFamily="34" charset="0"/>
                <a:cs typeface="Calibri" panose="020F0502020204030204" pitchFamily="34" charset="0"/>
              </a:rPr>
              <a:t>Spark interest</a:t>
            </a:r>
          </a:p>
          <a:p>
            <a:pPr marL="342900" indent="-342900" algn="l">
              <a:buFont typeface="Arial" panose="020B0604020202020204" pitchFamily="34" charset="0"/>
              <a:buChar char="•"/>
            </a:pPr>
            <a:r>
              <a:rPr lang="en-US" sz="2000" dirty="0">
                <a:solidFill>
                  <a:schemeClr val="tx1"/>
                </a:solidFill>
                <a:latin typeface="Calibri" panose="020F0502020204030204" pitchFamily="34" charset="0"/>
                <a:cs typeface="Calibri" panose="020F0502020204030204" pitchFamily="34" charset="0"/>
              </a:rPr>
              <a:t>Convince investors of the viability of your project</a:t>
            </a:r>
          </a:p>
          <a:p>
            <a:pPr marL="342900" indent="-342900" algn="l">
              <a:buFont typeface="Arial" panose="020B0604020202020204" pitchFamily="34" charset="0"/>
              <a:buChar char="•"/>
            </a:pPr>
            <a:r>
              <a:rPr lang="en-US" sz="2000" dirty="0">
                <a:solidFill>
                  <a:schemeClr val="tx1"/>
                </a:solidFill>
                <a:latin typeface="Calibri" panose="020F0502020204030204" pitchFamily="34" charset="0"/>
                <a:cs typeface="Calibri" panose="020F0502020204030204" pitchFamily="34" charset="0"/>
              </a:rPr>
              <a:t>Facilitate deeper discussions</a:t>
            </a:r>
          </a:p>
        </p:txBody>
      </p:sp>
    </p:spTree>
    <p:extLst>
      <p:ext uri="{BB962C8B-B14F-4D97-AF65-F5344CB8AC3E}">
        <p14:creationId xmlns:p14="http://schemas.microsoft.com/office/powerpoint/2010/main" val="30505028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a:bodyPr>
          <a:lstStyle/>
          <a:p>
            <a:r>
              <a:rPr lang="en-US" sz="2800" b="1" dirty="0">
                <a:latin typeface="Verdana" panose="020B0604030504040204" pitchFamily="34" charset="0"/>
                <a:ea typeface="Verdana" panose="020B0604030504040204" pitchFamily="34" charset="0"/>
                <a:cs typeface="Verdana" panose="020B0604030504040204" pitchFamily="34" charset="0"/>
              </a:rPr>
              <a:t>Section 1: </a:t>
            </a:r>
            <a:r>
              <a:rPr lang="en-US" sz="2800" b="1" dirty="0">
                <a:solidFill>
                  <a:schemeClr val="bg1"/>
                </a:solidFill>
                <a:latin typeface="Verdana" panose="020B0604030504040204" pitchFamily="34" charset="0"/>
                <a:ea typeface="Verdana" panose="020B0604030504040204" pitchFamily="34" charset="0"/>
                <a:cs typeface="Verdana" panose="020B0604030504040204" pitchFamily="34" charset="0"/>
              </a:rPr>
              <a:t>Pitch Deck Fundamentals: Example</a:t>
            </a:r>
            <a:endParaRPr lang="en-US" dirty="0"/>
          </a:p>
        </p:txBody>
      </p:sp>
      <p:sp>
        <p:nvSpPr>
          <p:cNvPr id="5" name="TextBox 4">
            <a:extLst>
              <a:ext uri="{FF2B5EF4-FFF2-40B4-BE49-F238E27FC236}">
                <a16:creationId xmlns:a16="http://schemas.microsoft.com/office/drawing/2014/main" id="{2B380090-6AA5-D7B8-3DBE-F735B2CEC4C9}"/>
              </a:ext>
            </a:extLst>
          </p:cNvPr>
          <p:cNvSpPr txBox="1"/>
          <p:nvPr/>
        </p:nvSpPr>
        <p:spPr>
          <a:xfrm>
            <a:off x="335280" y="1794180"/>
            <a:ext cx="10037913" cy="400110"/>
          </a:xfrm>
          <a:prstGeom prst="rect">
            <a:avLst/>
          </a:prstGeom>
          <a:noFill/>
        </p:spPr>
        <p:txBody>
          <a:bodyPr wrap="square" rtlCol="0">
            <a:spAutoFit/>
          </a:bodyPr>
          <a:lstStyle/>
          <a:p>
            <a:pPr algn="l"/>
            <a:r>
              <a:rPr lang="en-US" sz="2000" dirty="0">
                <a:solidFill>
                  <a:schemeClr val="tx1"/>
                </a:solidFill>
                <a:latin typeface="Calibri" panose="020F0502020204030204" pitchFamily="34" charset="0"/>
                <a:cs typeface="Calibri" panose="020F0502020204030204" pitchFamily="34" charset="0"/>
              </a:rPr>
              <a:t>Before starting, let’s take a look at the first Pitch of a Solar company : </a:t>
            </a:r>
            <a:r>
              <a:rPr lang="en-US" sz="2000" dirty="0" err="1">
                <a:solidFill>
                  <a:schemeClr val="tx1"/>
                </a:solidFill>
                <a:latin typeface="Calibri" panose="020F0502020204030204" pitchFamily="34" charset="0"/>
                <a:cs typeface="Calibri" panose="020F0502020204030204" pitchFamily="34" charset="0"/>
              </a:rPr>
              <a:t>Oolu</a:t>
            </a:r>
            <a:endParaRPr lang="en-US" sz="2000" dirty="0">
              <a:solidFill>
                <a:schemeClr val="tx1"/>
              </a:solidFill>
              <a:latin typeface="Calibri" panose="020F0502020204030204" pitchFamily="34" charset="0"/>
              <a:cs typeface="Calibri" panose="020F0502020204030204" pitchFamily="34" charset="0"/>
            </a:endParaRPr>
          </a:p>
        </p:txBody>
      </p:sp>
      <p:sp>
        <p:nvSpPr>
          <p:cNvPr id="7" name="TextBox 6">
            <a:extLst>
              <a:ext uri="{FF2B5EF4-FFF2-40B4-BE49-F238E27FC236}">
                <a16:creationId xmlns:a16="http://schemas.microsoft.com/office/drawing/2014/main" id="{1E57B44F-498E-1773-49CF-A2F5AA00D6E1}"/>
              </a:ext>
            </a:extLst>
          </p:cNvPr>
          <p:cNvSpPr txBox="1"/>
          <p:nvPr/>
        </p:nvSpPr>
        <p:spPr>
          <a:xfrm>
            <a:off x="2572474" y="5994824"/>
            <a:ext cx="6649654" cy="400110"/>
          </a:xfrm>
          <a:prstGeom prst="rect">
            <a:avLst/>
          </a:prstGeom>
          <a:noFill/>
        </p:spPr>
        <p:txBody>
          <a:bodyPr wrap="square">
            <a:spAutoFit/>
          </a:bodyPr>
          <a:lstStyle/>
          <a:p>
            <a:pPr algn="ctr"/>
            <a:r>
              <a:rPr lang="fr-FR" sz="2000" b="1" dirty="0">
                <a:solidFill>
                  <a:schemeClr val="accent2">
                    <a:lumMod val="75000"/>
                  </a:schemeClr>
                </a:solidFill>
                <a:latin typeface="Calibri" panose="020F0502020204030204" pitchFamily="34" charset="0"/>
                <a:cs typeface="Calibri" panose="020F0502020204030204" pitchFamily="34" charset="0"/>
              </a:rPr>
              <a:t>https://www.ycombinator.com/companies/oolu</a:t>
            </a:r>
          </a:p>
        </p:txBody>
      </p:sp>
      <p:pic>
        <p:nvPicPr>
          <p:cNvPr id="9" name="Picture 8" descr="A qr code with black and orange squares&#10;&#10;Description automatically generated">
            <a:extLst>
              <a:ext uri="{FF2B5EF4-FFF2-40B4-BE49-F238E27FC236}">
                <a16:creationId xmlns:a16="http://schemas.microsoft.com/office/drawing/2014/main" id="{284BA033-CFFD-5C63-B2ED-1D7B343ACE37}"/>
              </a:ext>
            </a:extLst>
          </p:cNvPr>
          <p:cNvPicPr>
            <a:picLocks noChangeAspect="1"/>
          </p:cNvPicPr>
          <p:nvPr/>
        </p:nvPicPr>
        <p:blipFill>
          <a:blip r:embed="rId3"/>
          <a:stretch>
            <a:fillRect/>
          </a:stretch>
        </p:blipFill>
        <p:spPr>
          <a:xfrm>
            <a:off x="4256830" y="2442219"/>
            <a:ext cx="3280941" cy="3280941"/>
          </a:xfrm>
          <a:prstGeom prst="rect">
            <a:avLst/>
          </a:prstGeom>
        </p:spPr>
      </p:pic>
    </p:spTree>
    <p:extLst>
      <p:ext uri="{BB962C8B-B14F-4D97-AF65-F5344CB8AC3E}">
        <p14:creationId xmlns:p14="http://schemas.microsoft.com/office/powerpoint/2010/main" val="30351578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a:bodyPr>
          <a:lstStyle/>
          <a:p>
            <a:r>
              <a:rPr lang="en-US" dirty="0">
                <a:solidFill>
                  <a:schemeClr val="bg1"/>
                </a:solidFill>
                <a:latin typeface="Verdana" panose="020B0604030504040204" pitchFamily="34" charset="0"/>
                <a:ea typeface="Verdana" panose="020B0604030504040204" pitchFamily="34" charset="0"/>
                <a:cs typeface="Verdana" panose="020B0604030504040204" pitchFamily="34" charset="0"/>
              </a:rPr>
              <a:t>Section2: E</a:t>
            </a:r>
            <a:r>
              <a:rPr lang="en-US" sz="2800" dirty="0">
                <a:solidFill>
                  <a:schemeClr val="bg1"/>
                </a:solidFill>
                <a:latin typeface="Verdana" panose="020B0604030504040204" pitchFamily="34" charset="0"/>
                <a:ea typeface="Verdana" panose="020B0604030504040204" pitchFamily="34" charset="0"/>
                <a:cs typeface="Verdana" panose="020B0604030504040204" pitchFamily="34" charset="0"/>
              </a:rPr>
              <a:t>ssential slides for a </a:t>
            </a:r>
            <a:r>
              <a:rPr lang="en-US" dirty="0">
                <a:solidFill>
                  <a:schemeClr val="bg1"/>
                </a:solidFill>
                <a:latin typeface="Verdana" panose="020B0604030504040204" pitchFamily="34" charset="0"/>
                <a:ea typeface="Verdana" panose="020B0604030504040204" pitchFamily="34" charset="0"/>
                <a:cs typeface="Verdana" panose="020B0604030504040204" pitchFamily="34" charset="0"/>
              </a:rPr>
              <a:t>Pitch Deck</a:t>
            </a:r>
          </a:p>
        </p:txBody>
      </p:sp>
      <p:sp>
        <p:nvSpPr>
          <p:cNvPr id="5" name="TextBox 4">
            <a:extLst>
              <a:ext uri="{FF2B5EF4-FFF2-40B4-BE49-F238E27FC236}">
                <a16:creationId xmlns:a16="http://schemas.microsoft.com/office/drawing/2014/main" id="{2B380090-6AA5-D7B8-3DBE-F735B2CEC4C9}"/>
              </a:ext>
            </a:extLst>
          </p:cNvPr>
          <p:cNvSpPr txBox="1"/>
          <p:nvPr/>
        </p:nvSpPr>
        <p:spPr>
          <a:xfrm>
            <a:off x="335280" y="1599308"/>
            <a:ext cx="11521440" cy="4555093"/>
          </a:xfrm>
          <a:prstGeom prst="rect">
            <a:avLst/>
          </a:prstGeom>
          <a:noFill/>
        </p:spPr>
        <p:txBody>
          <a:bodyPr wrap="square" rtlCol="0">
            <a:spAutoFit/>
          </a:bodyPr>
          <a:lstStyle/>
          <a:p>
            <a:pPr algn="l"/>
            <a:r>
              <a:rPr lang="en-US" sz="2000" dirty="0">
                <a:solidFill>
                  <a:schemeClr val="tx1"/>
                </a:solidFill>
                <a:latin typeface="Calibri" panose="020F0502020204030204" pitchFamily="34" charset="0"/>
                <a:cs typeface="Calibri" panose="020F0502020204030204" pitchFamily="34" charset="0"/>
              </a:rPr>
              <a:t>When creating a pitch deck, focus on these essential slides:</a:t>
            </a:r>
          </a:p>
          <a:p>
            <a:pPr algn="l"/>
            <a:endParaRPr lang="en-US" sz="1000" dirty="0">
              <a:solidFill>
                <a:schemeClr val="tx1"/>
              </a:solidFill>
              <a:latin typeface="Calibri" panose="020F0502020204030204" pitchFamily="34" charset="0"/>
              <a:cs typeface="Calibri" panose="020F0502020204030204" pitchFamily="34" charset="0"/>
            </a:endParaRPr>
          </a:p>
          <a:p>
            <a:pPr algn="l"/>
            <a:r>
              <a:rPr lang="en-US" sz="2000" b="1" dirty="0">
                <a:solidFill>
                  <a:schemeClr val="accent2">
                    <a:lumMod val="75000"/>
                  </a:schemeClr>
                </a:solidFill>
                <a:latin typeface="Calibri" panose="020F0502020204030204" pitchFamily="34" charset="0"/>
                <a:cs typeface="Calibri" panose="020F0502020204030204" pitchFamily="34" charset="0"/>
              </a:rPr>
              <a:t>Title Slide:</a:t>
            </a:r>
          </a:p>
          <a:p>
            <a:pPr algn="l"/>
            <a:endParaRPr lang="en-US" sz="1000" dirty="0">
              <a:solidFill>
                <a:schemeClr val="tx1"/>
              </a:solidFill>
              <a:latin typeface="Calibri" panose="020F0502020204030204" pitchFamily="34" charset="0"/>
              <a:cs typeface="Calibri" panose="020F0502020204030204" pitchFamily="34" charset="0"/>
            </a:endParaRPr>
          </a:p>
          <a:p>
            <a:pPr marL="342900" lvl="2" indent="-342900">
              <a:buFont typeface="Arial" panose="020B0604020202020204" pitchFamily="34" charset="0"/>
              <a:buChar char="•"/>
            </a:pPr>
            <a:r>
              <a:rPr lang="en-US" sz="2000" dirty="0">
                <a:solidFill>
                  <a:schemeClr val="tx1"/>
                </a:solidFill>
                <a:latin typeface="Calibri" panose="020F0502020204030204" pitchFamily="34" charset="0"/>
                <a:cs typeface="Calibri" panose="020F0502020204030204" pitchFamily="34" charset="0"/>
              </a:rPr>
              <a:t>Company name, logo, and tagline.</a:t>
            </a:r>
          </a:p>
          <a:p>
            <a:pPr marL="342900" lvl="2" indent="-342900">
              <a:buFont typeface="Arial" panose="020B0604020202020204" pitchFamily="34" charset="0"/>
              <a:buChar char="•"/>
            </a:pPr>
            <a:r>
              <a:rPr lang="en-US" sz="2000" dirty="0">
                <a:solidFill>
                  <a:schemeClr val="tx1"/>
                </a:solidFill>
                <a:latin typeface="Calibri" panose="020F0502020204030204" pitchFamily="34" charset="0"/>
                <a:cs typeface="Calibri" panose="020F0502020204030204" pitchFamily="34" charset="0"/>
              </a:rPr>
              <a:t>Keep it clean and professional to set the tone.</a:t>
            </a:r>
          </a:p>
          <a:p>
            <a:pPr algn="l"/>
            <a:endParaRPr lang="en-US" sz="1000" dirty="0">
              <a:solidFill>
                <a:schemeClr val="tx1"/>
              </a:solidFill>
              <a:latin typeface="Calibri" panose="020F0502020204030204" pitchFamily="34" charset="0"/>
              <a:cs typeface="Calibri" panose="020F0502020204030204" pitchFamily="34" charset="0"/>
            </a:endParaRPr>
          </a:p>
          <a:p>
            <a:pPr algn="l"/>
            <a:r>
              <a:rPr lang="en-US" sz="2000" b="1" dirty="0">
                <a:solidFill>
                  <a:schemeClr val="accent2">
                    <a:lumMod val="75000"/>
                  </a:schemeClr>
                </a:solidFill>
                <a:latin typeface="Calibri" panose="020F0502020204030204" pitchFamily="34" charset="0"/>
                <a:cs typeface="Calibri" panose="020F0502020204030204" pitchFamily="34" charset="0"/>
              </a:rPr>
              <a:t>Problem Statement:</a:t>
            </a:r>
          </a:p>
          <a:p>
            <a:pPr algn="l"/>
            <a:endParaRPr lang="en-US" sz="1000" dirty="0">
              <a:solidFill>
                <a:schemeClr val="tx1"/>
              </a:solidFill>
              <a:latin typeface="Calibri" panose="020F0502020204030204" pitchFamily="34" charset="0"/>
              <a:cs typeface="Calibri" panose="020F0502020204030204" pitchFamily="34" charset="0"/>
            </a:endParaRPr>
          </a:p>
          <a:p>
            <a:pPr marL="342900" indent="-342900" algn="l">
              <a:buFont typeface="Arial" panose="020B0604020202020204" pitchFamily="34" charset="0"/>
              <a:buChar char="•"/>
            </a:pPr>
            <a:r>
              <a:rPr lang="en-US" sz="2000" dirty="0">
                <a:solidFill>
                  <a:schemeClr val="tx1"/>
                </a:solidFill>
                <a:latin typeface="Calibri" panose="020F0502020204030204" pitchFamily="34" charset="0"/>
                <a:cs typeface="Calibri" panose="020F0502020204030204" pitchFamily="34" charset="0"/>
              </a:rPr>
              <a:t>Clearly define the problem you're solving. Investors need to understand that there’s a significant and pressing issue in the market.</a:t>
            </a:r>
          </a:p>
          <a:p>
            <a:pPr marL="342900" indent="-342900" algn="l">
              <a:buFont typeface="Arial" panose="020B0604020202020204" pitchFamily="34" charset="0"/>
              <a:buChar char="•"/>
            </a:pPr>
            <a:r>
              <a:rPr lang="en-US" sz="2000" dirty="0">
                <a:solidFill>
                  <a:schemeClr val="tx1"/>
                </a:solidFill>
                <a:latin typeface="Calibri" panose="020F0502020204030204" pitchFamily="34" charset="0"/>
                <a:cs typeface="Calibri" panose="020F0502020204030204" pitchFamily="34" charset="0"/>
              </a:rPr>
              <a:t>Quantify the problem whenever possible​</a:t>
            </a:r>
          </a:p>
          <a:p>
            <a:pPr algn="l"/>
            <a:endParaRPr lang="en-US" sz="1000" dirty="0">
              <a:solidFill>
                <a:schemeClr val="tx1"/>
              </a:solidFill>
              <a:latin typeface="Calibri" panose="020F0502020204030204" pitchFamily="34" charset="0"/>
              <a:cs typeface="Calibri" panose="020F0502020204030204" pitchFamily="34" charset="0"/>
            </a:endParaRPr>
          </a:p>
          <a:p>
            <a:pPr algn="l"/>
            <a:r>
              <a:rPr lang="en-US" sz="2000" b="1" dirty="0">
                <a:solidFill>
                  <a:schemeClr val="accent2">
                    <a:lumMod val="75000"/>
                  </a:schemeClr>
                </a:solidFill>
                <a:latin typeface="Calibri" panose="020F0502020204030204" pitchFamily="34" charset="0"/>
                <a:cs typeface="Calibri" panose="020F0502020204030204" pitchFamily="34" charset="0"/>
              </a:rPr>
              <a:t>Solution:</a:t>
            </a:r>
          </a:p>
          <a:p>
            <a:pPr algn="l"/>
            <a:endParaRPr lang="en-US" sz="1000" dirty="0">
              <a:solidFill>
                <a:schemeClr val="tx1"/>
              </a:solidFill>
              <a:latin typeface="Calibri" panose="020F0502020204030204" pitchFamily="34" charset="0"/>
              <a:cs typeface="Calibri" panose="020F0502020204030204" pitchFamily="34" charset="0"/>
            </a:endParaRPr>
          </a:p>
          <a:p>
            <a:pPr marL="342900" indent="-342900" algn="l">
              <a:buFont typeface="Arial" panose="020B0604020202020204" pitchFamily="34" charset="0"/>
              <a:buChar char="•"/>
            </a:pPr>
            <a:r>
              <a:rPr lang="en-US" sz="2000" dirty="0">
                <a:solidFill>
                  <a:schemeClr val="tx1"/>
                </a:solidFill>
                <a:latin typeface="Calibri" panose="020F0502020204030204" pitchFamily="34" charset="0"/>
                <a:cs typeface="Calibri" panose="020F0502020204030204" pitchFamily="34" charset="0"/>
              </a:rPr>
              <a:t>Describe your product or service and how it solves the problem.</a:t>
            </a:r>
          </a:p>
          <a:p>
            <a:pPr marL="342900" indent="-342900" algn="l">
              <a:buFont typeface="Arial" panose="020B0604020202020204" pitchFamily="34" charset="0"/>
              <a:buChar char="•"/>
            </a:pPr>
            <a:r>
              <a:rPr lang="en-US" sz="2000" dirty="0">
                <a:solidFill>
                  <a:schemeClr val="tx1"/>
                </a:solidFill>
                <a:latin typeface="Calibri" panose="020F0502020204030204" pitchFamily="34" charset="0"/>
                <a:cs typeface="Calibri" panose="020F0502020204030204" pitchFamily="34" charset="0"/>
              </a:rPr>
              <a:t>Keep it simple and direct. Visuals can help to demonstrate your solution in action.</a:t>
            </a:r>
          </a:p>
        </p:txBody>
      </p:sp>
    </p:spTree>
    <p:extLst>
      <p:ext uri="{BB962C8B-B14F-4D97-AF65-F5344CB8AC3E}">
        <p14:creationId xmlns:p14="http://schemas.microsoft.com/office/powerpoint/2010/main" val="7566197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a:bodyPr>
          <a:lstStyle/>
          <a:p>
            <a:r>
              <a:rPr lang="en-US" dirty="0">
                <a:solidFill>
                  <a:schemeClr val="bg1"/>
                </a:solidFill>
                <a:latin typeface="Verdana" panose="020B0604030504040204" pitchFamily="34" charset="0"/>
                <a:ea typeface="Verdana" panose="020B0604030504040204" pitchFamily="34" charset="0"/>
                <a:cs typeface="Verdana" panose="020B0604030504040204" pitchFamily="34" charset="0"/>
              </a:rPr>
              <a:t>Section2: E</a:t>
            </a:r>
            <a:r>
              <a:rPr lang="en-US" sz="2800" dirty="0">
                <a:solidFill>
                  <a:schemeClr val="bg1"/>
                </a:solidFill>
                <a:latin typeface="Verdana" panose="020B0604030504040204" pitchFamily="34" charset="0"/>
                <a:ea typeface="Verdana" panose="020B0604030504040204" pitchFamily="34" charset="0"/>
                <a:cs typeface="Verdana" panose="020B0604030504040204" pitchFamily="34" charset="0"/>
              </a:rPr>
              <a:t>ssential slides for a </a:t>
            </a:r>
            <a:r>
              <a:rPr lang="en-US" dirty="0">
                <a:solidFill>
                  <a:schemeClr val="bg1"/>
                </a:solidFill>
                <a:latin typeface="Verdana" panose="020B0604030504040204" pitchFamily="34" charset="0"/>
                <a:ea typeface="Verdana" panose="020B0604030504040204" pitchFamily="34" charset="0"/>
                <a:cs typeface="Verdana" panose="020B0604030504040204" pitchFamily="34" charset="0"/>
              </a:rPr>
              <a:t>Pitch Deck</a:t>
            </a:r>
            <a:endParaRPr lang="en-US" dirty="0"/>
          </a:p>
        </p:txBody>
      </p:sp>
      <p:sp>
        <p:nvSpPr>
          <p:cNvPr id="5" name="TextBox 4">
            <a:extLst>
              <a:ext uri="{FF2B5EF4-FFF2-40B4-BE49-F238E27FC236}">
                <a16:creationId xmlns:a16="http://schemas.microsoft.com/office/drawing/2014/main" id="{2B380090-6AA5-D7B8-3DBE-F735B2CEC4C9}"/>
              </a:ext>
            </a:extLst>
          </p:cNvPr>
          <p:cNvSpPr txBox="1"/>
          <p:nvPr/>
        </p:nvSpPr>
        <p:spPr>
          <a:xfrm>
            <a:off x="335280" y="1794180"/>
            <a:ext cx="11521440" cy="3939540"/>
          </a:xfrm>
          <a:prstGeom prst="rect">
            <a:avLst/>
          </a:prstGeom>
          <a:noFill/>
        </p:spPr>
        <p:txBody>
          <a:bodyPr wrap="square" rtlCol="0">
            <a:spAutoFit/>
          </a:bodyPr>
          <a:lstStyle/>
          <a:p>
            <a:pPr algn="l"/>
            <a:r>
              <a:rPr lang="en-US" sz="2000" b="1" dirty="0">
                <a:solidFill>
                  <a:schemeClr val="accent2">
                    <a:lumMod val="75000"/>
                  </a:schemeClr>
                </a:solidFill>
                <a:latin typeface="Calibri" panose="020F0502020204030204" pitchFamily="34" charset="0"/>
                <a:cs typeface="Calibri" panose="020F0502020204030204" pitchFamily="34" charset="0"/>
              </a:rPr>
              <a:t>Market Opportunity:</a:t>
            </a:r>
          </a:p>
          <a:p>
            <a:pPr algn="l"/>
            <a:endParaRPr lang="en-US" sz="1000" dirty="0">
              <a:solidFill>
                <a:schemeClr val="tx1"/>
              </a:solidFill>
              <a:latin typeface="Calibri" panose="020F0502020204030204" pitchFamily="34" charset="0"/>
              <a:cs typeface="Calibri" panose="020F0502020204030204" pitchFamily="34" charset="0"/>
            </a:endParaRPr>
          </a:p>
          <a:p>
            <a:pPr marL="342900" indent="-342900" algn="l">
              <a:buFont typeface="Arial" panose="020B0604020202020204" pitchFamily="34" charset="0"/>
              <a:buChar char="•"/>
            </a:pPr>
            <a:r>
              <a:rPr lang="en-US" sz="2000" dirty="0">
                <a:solidFill>
                  <a:schemeClr val="tx1"/>
                </a:solidFill>
                <a:latin typeface="Calibri" panose="020F0502020204030204" pitchFamily="34" charset="0"/>
                <a:cs typeface="Calibri" panose="020F0502020204030204" pitchFamily="34" charset="0"/>
              </a:rPr>
              <a:t>Present the size of the market, your target audience, and growth potential.</a:t>
            </a:r>
          </a:p>
          <a:p>
            <a:pPr marL="342900" indent="-342900" algn="l">
              <a:buFont typeface="Arial" panose="020B0604020202020204" pitchFamily="34" charset="0"/>
              <a:buChar char="•"/>
            </a:pPr>
            <a:r>
              <a:rPr lang="en-US" sz="2000" dirty="0">
                <a:solidFill>
                  <a:schemeClr val="tx1"/>
                </a:solidFill>
                <a:latin typeface="Calibri" panose="020F0502020204030204" pitchFamily="34" charset="0"/>
                <a:cs typeface="Calibri" panose="020F0502020204030204" pitchFamily="34" charset="0"/>
              </a:rPr>
              <a:t>Investors want to know that your solution targets a scalable opportunity​(</a:t>
            </a:r>
          </a:p>
          <a:p>
            <a:pPr algn="l"/>
            <a:endParaRPr lang="en-US" sz="1000" dirty="0">
              <a:solidFill>
                <a:schemeClr val="tx1"/>
              </a:solidFill>
              <a:latin typeface="Calibri" panose="020F0502020204030204" pitchFamily="34" charset="0"/>
              <a:cs typeface="Calibri" panose="020F0502020204030204" pitchFamily="34" charset="0"/>
            </a:endParaRPr>
          </a:p>
          <a:p>
            <a:pPr algn="l"/>
            <a:r>
              <a:rPr lang="en-US" sz="2000" b="1" dirty="0">
                <a:solidFill>
                  <a:schemeClr val="accent2">
                    <a:lumMod val="75000"/>
                  </a:schemeClr>
                </a:solidFill>
                <a:latin typeface="Calibri" panose="020F0502020204030204" pitchFamily="34" charset="0"/>
                <a:cs typeface="Calibri" panose="020F0502020204030204" pitchFamily="34" charset="0"/>
              </a:rPr>
              <a:t>Business Model:</a:t>
            </a:r>
          </a:p>
          <a:p>
            <a:pPr algn="l"/>
            <a:endParaRPr lang="en-US" sz="1000" dirty="0">
              <a:solidFill>
                <a:schemeClr val="tx1"/>
              </a:solidFill>
              <a:latin typeface="Calibri" panose="020F0502020204030204" pitchFamily="34" charset="0"/>
              <a:cs typeface="Calibri" panose="020F0502020204030204" pitchFamily="34" charset="0"/>
            </a:endParaRPr>
          </a:p>
          <a:p>
            <a:pPr marL="342900" indent="-342900" algn="l">
              <a:buFont typeface="Arial" panose="020B0604020202020204" pitchFamily="34" charset="0"/>
              <a:buChar char="•"/>
            </a:pPr>
            <a:r>
              <a:rPr lang="en-US" sz="2000" dirty="0">
                <a:solidFill>
                  <a:schemeClr val="tx1"/>
                </a:solidFill>
                <a:latin typeface="Calibri" panose="020F0502020204030204" pitchFamily="34" charset="0"/>
                <a:cs typeface="Calibri" panose="020F0502020204030204" pitchFamily="34" charset="0"/>
              </a:rPr>
              <a:t>Explain how you make money. Whether it's a subscription, freemium, or a commission-based model, be clear about your revenue streams.</a:t>
            </a:r>
          </a:p>
          <a:p>
            <a:pPr marL="342900" indent="-342900" algn="l">
              <a:buFont typeface="Arial" panose="020B0604020202020204" pitchFamily="34" charset="0"/>
              <a:buChar char="•"/>
            </a:pPr>
            <a:r>
              <a:rPr lang="en-US" sz="2000" dirty="0">
                <a:solidFill>
                  <a:schemeClr val="tx1"/>
                </a:solidFill>
                <a:latin typeface="Calibri" panose="020F0502020204030204" pitchFamily="34" charset="0"/>
                <a:cs typeface="Calibri" panose="020F0502020204030204" pitchFamily="34" charset="0"/>
              </a:rPr>
              <a:t>Include any partnerships or distribution strategies that enhance your business model.</a:t>
            </a:r>
          </a:p>
          <a:p>
            <a:pPr algn="l"/>
            <a:endParaRPr lang="en-US" sz="1000" dirty="0">
              <a:solidFill>
                <a:schemeClr val="tx1"/>
              </a:solidFill>
              <a:latin typeface="Calibri" panose="020F0502020204030204" pitchFamily="34" charset="0"/>
              <a:cs typeface="Calibri" panose="020F0502020204030204" pitchFamily="34" charset="0"/>
            </a:endParaRPr>
          </a:p>
          <a:p>
            <a:pPr algn="l"/>
            <a:r>
              <a:rPr lang="en-US" sz="2000" b="1" dirty="0">
                <a:solidFill>
                  <a:schemeClr val="accent2">
                    <a:lumMod val="75000"/>
                  </a:schemeClr>
                </a:solidFill>
                <a:latin typeface="Calibri" panose="020F0502020204030204" pitchFamily="34" charset="0"/>
                <a:cs typeface="Calibri" panose="020F0502020204030204" pitchFamily="34" charset="0"/>
              </a:rPr>
              <a:t>Traction:</a:t>
            </a:r>
          </a:p>
          <a:p>
            <a:pPr algn="l"/>
            <a:endParaRPr lang="en-US" sz="1000" dirty="0">
              <a:solidFill>
                <a:schemeClr val="tx1"/>
              </a:solidFill>
              <a:latin typeface="Calibri" panose="020F0502020204030204" pitchFamily="34" charset="0"/>
              <a:cs typeface="Calibri" panose="020F0502020204030204" pitchFamily="34" charset="0"/>
            </a:endParaRPr>
          </a:p>
          <a:p>
            <a:pPr marL="342900" indent="-342900" algn="l">
              <a:buFont typeface="Arial" panose="020B0604020202020204" pitchFamily="34" charset="0"/>
              <a:buChar char="•"/>
            </a:pPr>
            <a:r>
              <a:rPr lang="en-US" sz="2000" dirty="0">
                <a:solidFill>
                  <a:schemeClr val="tx1"/>
                </a:solidFill>
                <a:latin typeface="Calibri" panose="020F0502020204030204" pitchFamily="34" charset="0"/>
                <a:cs typeface="Calibri" panose="020F0502020204030204" pitchFamily="34" charset="0"/>
              </a:rPr>
              <a:t>Highlight key metrics like revenue, customer growth, or partnerships.</a:t>
            </a:r>
          </a:p>
          <a:p>
            <a:pPr marL="342900" indent="-342900" algn="l">
              <a:buFont typeface="Arial" panose="020B0604020202020204" pitchFamily="34" charset="0"/>
              <a:buChar char="•"/>
            </a:pPr>
            <a:r>
              <a:rPr lang="en-US" sz="2000" dirty="0">
                <a:solidFill>
                  <a:schemeClr val="tx1"/>
                </a:solidFill>
                <a:latin typeface="Calibri" panose="020F0502020204030204" pitchFamily="34" charset="0"/>
                <a:cs typeface="Calibri" panose="020F0502020204030204" pitchFamily="34" charset="0"/>
              </a:rPr>
              <a:t>This is crucial, especially for Series A pitches, as investors want evidence that you are growing;</a:t>
            </a:r>
          </a:p>
        </p:txBody>
      </p:sp>
    </p:spTree>
    <p:extLst>
      <p:ext uri="{BB962C8B-B14F-4D97-AF65-F5344CB8AC3E}">
        <p14:creationId xmlns:p14="http://schemas.microsoft.com/office/powerpoint/2010/main" val="36687870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a:bodyPr>
          <a:lstStyle/>
          <a:p>
            <a:r>
              <a:rPr lang="en-US" dirty="0">
                <a:solidFill>
                  <a:schemeClr val="bg1"/>
                </a:solidFill>
                <a:latin typeface="Verdana" panose="020B0604030504040204" pitchFamily="34" charset="0"/>
                <a:ea typeface="Verdana" panose="020B0604030504040204" pitchFamily="34" charset="0"/>
                <a:cs typeface="Verdana" panose="020B0604030504040204" pitchFamily="34" charset="0"/>
              </a:rPr>
              <a:t>Section2: E</a:t>
            </a:r>
            <a:r>
              <a:rPr lang="en-US" sz="2800" dirty="0">
                <a:solidFill>
                  <a:schemeClr val="bg1"/>
                </a:solidFill>
                <a:latin typeface="Verdana" panose="020B0604030504040204" pitchFamily="34" charset="0"/>
                <a:ea typeface="Verdana" panose="020B0604030504040204" pitchFamily="34" charset="0"/>
                <a:cs typeface="Verdana" panose="020B0604030504040204" pitchFamily="34" charset="0"/>
              </a:rPr>
              <a:t>ssential slides for a </a:t>
            </a:r>
            <a:r>
              <a:rPr lang="en-US" dirty="0">
                <a:solidFill>
                  <a:schemeClr val="bg1"/>
                </a:solidFill>
                <a:latin typeface="Verdana" panose="020B0604030504040204" pitchFamily="34" charset="0"/>
                <a:ea typeface="Verdana" panose="020B0604030504040204" pitchFamily="34" charset="0"/>
                <a:cs typeface="Verdana" panose="020B0604030504040204" pitchFamily="34" charset="0"/>
              </a:rPr>
              <a:t>Pitch Deck</a:t>
            </a:r>
            <a:endParaRPr lang="en-US" dirty="0"/>
          </a:p>
        </p:txBody>
      </p:sp>
      <p:sp>
        <p:nvSpPr>
          <p:cNvPr id="5" name="TextBox 4">
            <a:extLst>
              <a:ext uri="{FF2B5EF4-FFF2-40B4-BE49-F238E27FC236}">
                <a16:creationId xmlns:a16="http://schemas.microsoft.com/office/drawing/2014/main" id="{2B380090-6AA5-D7B8-3DBE-F735B2CEC4C9}"/>
              </a:ext>
            </a:extLst>
          </p:cNvPr>
          <p:cNvSpPr txBox="1"/>
          <p:nvPr/>
        </p:nvSpPr>
        <p:spPr>
          <a:xfrm>
            <a:off x="365260" y="1200434"/>
            <a:ext cx="11146799" cy="5016758"/>
          </a:xfrm>
          <a:prstGeom prst="rect">
            <a:avLst/>
          </a:prstGeom>
          <a:noFill/>
        </p:spPr>
        <p:txBody>
          <a:bodyPr wrap="square" rtlCol="0">
            <a:spAutoFit/>
          </a:bodyPr>
          <a:lstStyle/>
          <a:p>
            <a:pPr algn="l"/>
            <a:r>
              <a:rPr lang="en-US" sz="2000" b="1" dirty="0">
                <a:solidFill>
                  <a:schemeClr val="accent2">
                    <a:lumMod val="75000"/>
                  </a:schemeClr>
                </a:solidFill>
                <a:latin typeface="Calibri" panose="020F0502020204030204" pitchFamily="34" charset="0"/>
                <a:cs typeface="Calibri" panose="020F0502020204030204" pitchFamily="34" charset="0"/>
              </a:rPr>
              <a:t>Competition:</a:t>
            </a:r>
          </a:p>
          <a:p>
            <a:pPr algn="l"/>
            <a:endParaRPr lang="en-US" sz="500" dirty="0">
              <a:solidFill>
                <a:schemeClr val="tx1"/>
              </a:solidFill>
              <a:latin typeface="Calibri" panose="020F0502020204030204" pitchFamily="34" charset="0"/>
              <a:cs typeface="Calibri" panose="020F0502020204030204" pitchFamily="34" charset="0"/>
            </a:endParaRPr>
          </a:p>
          <a:p>
            <a:pPr marL="342900" indent="-342900" algn="l">
              <a:buFont typeface="Arial" panose="020B0604020202020204" pitchFamily="34" charset="0"/>
              <a:buChar char="•"/>
            </a:pPr>
            <a:r>
              <a:rPr lang="en-US" sz="2000" dirty="0">
                <a:solidFill>
                  <a:schemeClr val="tx1"/>
                </a:solidFill>
                <a:latin typeface="Calibri" panose="020F0502020204030204" pitchFamily="34" charset="0"/>
                <a:cs typeface="Calibri" panose="020F0502020204030204" pitchFamily="34" charset="0"/>
              </a:rPr>
              <a:t>Map out your competitive landscape, showing where you stand.</a:t>
            </a:r>
          </a:p>
          <a:p>
            <a:pPr marL="342900" indent="-342900" algn="l">
              <a:buFont typeface="Arial" panose="020B0604020202020204" pitchFamily="34" charset="0"/>
              <a:buChar char="•"/>
            </a:pPr>
            <a:r>
              <a:rPr lang="en-US" sz="2000" dirty="0">
                <a:solidFill>
                  <a:schemeClr val="tx1"/>
                </a:solidFill>
                <a:latin typeface="Calibri" panose="020F0502020204030204" pitchFamily="34" charset="0"/>
                <a:cs typeface="Calibri" panose="020F0502020204030204" pitchFamily="34" charset="0"/>
              </a:rPr>
              <a:t>Investors expect you to acknowledge competitors and demonstrate how you’re different or better​(</a:t>
            </a:r>
          </a:p>
          <a:p>
            <a:pPr algn="l"/>
            <a:endParaRPr lang="en-US" sz="500" dirty="0">
              <a:solidFill>
                <a:schemeClr val="tx1"/>
              </a:solidFill>
              <a:latin typeface="Calibri" panose="020F0502020204030204" pitchFamily="34" charset="0"/>
              <a:cs typeface="Calibri" panose="020F0502020204030204" pitchFamily="34" charset="0"/>
            </a:endParaRPr>
          </a:p>
          <a:p>
            <a:pPr algn="l"/>
            <a:r>
              <a:rPr lang="en-US" sz="2000" b="1" dirty="0">
                <a:solidFill>
                  <a:schemeClr val="accent2">
                    <a:lumMod val="75000"/>
                  </a:schemeClr>
                </a:solidFill>
                <a:latin typeface="Calibri" panose="020F0502020204030204" pitchFamily="34" charset="0"/>
                <a:cs typeface="Calibri" panose="020F0502020204030204" pitchFamily="34" charset="0"/>
              </a:rPr>
              <a:t>Team:</a:t>
            </a:r>
          </a:p>
          <a:p>
            <a:pPr algn="l"/>
            <a:endParaRPr lang="en-US" sz="500" dirty="0">
              <a:solidFill>
                <a:schemeClr val="tx1"/>
              </a:solidFill>
              <a:latin typeface="Calibri" panose="020F0502020204030204" pitchFamily="34" charset="0"/>
              <a:cs typeface="Calibri" panose="020F0502020204030204" pitchFamily="34" charset="0"/>
            </a:endParaRPr>
          </a:p>
          <a:p>
            <a:pPr marL="342900" indent="-342900" algn="l">
              <a:buFont typeface="Arial" panose="020B0604020202020204" pitchFamily="34" charset="0"/>
              <a:buChar char="•"/>
            </a:pPr>
            <a:r>
              <a:rPr lang="en-US" sz="2000" dirty="0">
                <a:solidFill>
                  <a:schemeClr val="tx1"/>
                </a:solidFill>
                <a:latin typeface="Calibri" panose="020F0502020204030204" pitchFamily="34" charset="0"/>
                <a:cs typeface="Calibri" panose="020F0502020204030204" pitchFamily="34" charset="0"/>
              </a:rPr>
              <a:t>Showcase the expertise and experience of your core team.</a:t>
            </a:r>
          </a:p>
          <a:p>
            <a:pPr marL="342900" indent="-342900" algn="l">
              <a:buFont typeface="Arial" panose="020B0604020202020204" pitchFamily="34" charset="0"/>
              <a:buChar char="•"/>
            </a:pPr>
            <a:r>
              <a:rPr lang="en-US" sz="2000" dirty="0">
                <a:solidFill>
                  <a:schemeClr val="tx1"/>
                </a:solidFill>
                <a:latin typeface="Calibri" panose="020F0502020204030204" pitchFamily="34" charset="0"/>
                <a:cs typeface="Calibri" panose="020F0502020204030204" pitchFamily="34" charset="0"/>
              </a:rPr>
              <a:t>Investors often back strong teams more than just the idea​(</a:t>
            </a:r>
          </a:p>
          <a:p>
            <a:pPr algn="l"/>
            <a:endParaRPr lang="en-US" sz="500" dirty="0">
              <a:solidFill>
                <a:schemeClr val="tx1"/>
              </a:solidFill>
              <a:latin typeface="Calibri" panose="020F0502020204030204" pitchFamily="34" charset="0"/>
              <a:cs typeface="Calibri" panose="020F0502020204030204" pitchFamily="34" charset="0"/>
            </a:endParaRPr>
          </a:p>
          <a:p>
            <a:pPr algn="l"/>
            <a:r>
              <a:rPr lang="en-US" sz="2000" b="1" dirty="0">
                <a:solidFill>
                  <a:schemeClr val="accent2">
                    <a:lumMod val="75000"/>
                  </a:schemeClr>
                </a:solidFill>
                <a:latin typeface="Calibri" panose="020F0502020204030204" pitchFamily="34" charset="0"/>
                <a:cs typeface="Calibri" panose="020F0502020204030204" pitchFamily="34" charset="0"/>
              </a:rPr>
              <a:t>Financials:</a:t>
            </a:r>
          </a:p>
          <a:p>
            <a:pPr algn="l"/>
            <a:endParaRPr lang="en-US" sz="500" dirty="0">
              <a:solidFill>
                <a:schemeClr val="tx1"/>
              </a:solidFill>
              <a:latin typeface="Calibri" panose="020F0502020204030204" pitchFamily="34" charset="0"/>
              <a:cs typeface="Calibri" panose="020F0502020204030204" pitchFamily="34" charset="0"/>
            </a:endParaRPr>
          </a:p>
          <a:p>
            <a:pPr marL="342900" indent="-342900" algn="l">
              <a:buFont typeface="Arial" panose="020B0604020202020204" pitchFamily="34" charset="0"/>
              <a:buChar char="•"/>
            </a:pPr>
            <a:r>
              <a:rPr lang="en-US" sz="2000" dirty="0">
                <a:solidFill>
                  <a:schemeClr val="tx1"/>
                </a:solidFill>
                <a:latin typeface="Calibri" panose="020F0502020204030204" pitchFamily="34" charset="0"/>
                <a:cs typeface="Calibri" panose="020F0502020204030204" pitchFamily="34" charset="0"/>
              </a:rPr>
              <a:t>Present a high-level view of your financial projections, including revenue, expenses, and profit forecasts for the next 3-5 years</a:t>
            </a:r>
          </a:p>
          <a:p>
            <a:pPr marL="342900" indent="-342900" algn="l">
              <a:buFont typeface="Arial" panose="020B0604020202020204" pitchFamily="34" charset="0"/>
              <a:buChar char="•"/>
            </a:pPr>
            <a:r>
              <a:rPr lang="en-US" sz="2000" dirty="0">
                <a:solidFill>
                  <a:schemeClr val="tx1"/>
                </a:solidFill>
                <a:latin typeface="Calibri" panose="020F0502020204030204" pitchFamily="34" charset="0"/>
                <a:cs typeface="Calibri" panose="020F0502020204030204" pitchFamily="34" charset="0"/>
              </a:rPr>
              <a:t>Avoid getting too technical, but ensure the numbers align with your market opportunity and business model</a:t>
            </a:r>
          </a:p>
          <a:p>
            <a:pPr algn="l"/>
            <a:endParaRPr lang="en-US" sz="500" b="1" dirty="0">
              <a:solidFill>
                <a:schemeClr val="accent2">
                  <a:lumMod val="75000"/>
                </a:schemeClr>
              </a:solidFill>
              <a:latin typeface="Calibri" panose="020F0502020204030204" pitchFamily="34" charset="0"/>
              <a:cs typeface="Calibri" panose="020F0502020204030204" pitchFamily="34" charset="0"/>
            </a:endParaRPr>
          </a:p>
          <a:p>
            <a:pPr algn="l"/>
            <a:r>
              <a:rPr lang="en-US" sz="2000" b="1" dirty="0">
                <a:solidFill>
                  <a:schemeClr val="accent2">
                    <a:lumMod val="75000"/>
                  </a:schemeClr>
                </a:solidFill>
                <a:latin typeface="Calibri" panose="020F0502020204030204" pitchFamily="34" charset="0"/>
                <a:cs typeface="Calibri" panose="020F0502020204030204" pitchFamily="34" charset="0"/>
              </a:rPr>
              <a:t>Ask:</a:t>
            </a:r>
          </a:p>
          <a:p>
            <a:pPr algn="l"/>
            <a:endParaRPr lang="en-US" sz="1000" dirty="0">
              <a:solidFill>
                <a:schemeClr val="tx1"/>
              </a:solidFill>
              <a:latin typeface="Calibri" panose="020F0502020204030204" pitchFamily="34" charset="0"/>
              <a:cs typeface="Calibri" panose="020F0502020204030204" pitchFamily="34" charset="0"/>
            </a:endParaRPr>
          </a:p>
          <a:p>
            <a:pPr marL="342900" indent="-342900" algn="l">
              <a:buFont typeface="Arial" panose="020B0604020202020204" pitchFamily="34" charset="0"/>
              <a:buChar char="•"/>
            </a:pPr>
            <a:r>
              <a:rPr lang="en-US" sz="2000" dirty="0">
                <a:solidFill>
                  <a:schemeClr val="tx1"/>
                </a:solidFill>
                <a:latin typeface="Calibri" panose="020F0502020204030204" pitchFamily="34" charset="0"/>
                <a:cs typeface="Calibri" panose="020F0502020204030204" pitchFamily="34" charset="0"/>
              </a:rPr>
              <a:t>Be specific about how much funding you are seeking and what it will be used for.</a:t>
            </a:r>
          </a:p>
          <a:p>
            <a:pPr marL="342900" indent="-342900" algn="l">
              <a:buFont typeface="Arial" panose="020B0604020202020204" pitchFamily="34" charset="0"/>
              <a:buChar char="•"/>
            </a:pPr>
            <a:r>
              <a:rPr lang="en-US" sz="2000" dirty="0">
                <a:solidFill>
                  <a:schemeClr val="tx1"/>
                </a:solidFill>
                <a:latin typeface="Calibri" panose="020F0502020204030204" pitchFamily="34" charset="0"/>
                <a:cs typeface="Calibri" panose="020F0502020204030204" pitchFamily="34" charset="0"/>
              </a:rPr>
              <a:t>Explain the milestones you aim to achieve with this investment​</a:t>
            </a:r>
          </a:p>
        </p:txBody>
      </p:sp>
    </p:spTree>
    <p:extLst>
      <p:ext uri="{BB962C8B-B14F-4D97-AF65-F5344CB8AC3E}">
        <p14:creationId xmlns:p14="http://schemas.microsoft.com/office/powerpoint/2010/main" val="25235446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a:bodyPr>
          <a:lstStyle/>
          <a:p>
            <a:r>
              <a:rPr lang="en-US" sz="2800" b="1" dirty="0">
                <a:latin typeface="Verdana" panose="020B0604030504040204" pitchFamily="34" charset="0"/>
                <a:ea typeface="Verdana" panose="020B0604030504040204" pitchFamily="34" charset="0"/>
                <a:cs typeface="Verdana" panose="020B0604030504040204" pitchFamily="34" charset="0"/>
              </a:rPr>
              <a:t>Section 3: Crafting a Pitch Deck</a:t>
            </a:r>
            <a:endParaRPr lang="en-US" sz="2800" b="1" dirty="0">
              <a:solidFill>
                <a:schemeClr val="accent2">
                  <a:lumMod val="75000"/>
                </a:schemeClr>
              </a:solidFill>
              <a:latin typeface="Calibri" panose="020F0502020204030204" pitchFamily="34" charset="0"/>
              <a:cs typeface="Calibri" panose="020F0502020204030204" pitchFamily="34" charset="0"/>
            </a:endParaRPr>
          </a:p>
        </p:txBody>
      </p:sp>
      <p:sp>
        <p:nvSpPr>
          <p:cNvPr id="5" name="TextBox 4">
            <a:extLst>
              <a:ext uri="{FF2B5EF4-FFF2-40B4-BE49-F238E27FC236}">
                <a16:creationId xmlns:a16="http://schemas.microsoft.com/office/drawing/2014/main" id="{2B380090-6AA5-D7B8-3DBE-F735B2CEC4C9}"/>
              </a:ext>
            </a:extLst>
          </p:cNvPr>
          <p:cNvSpPr txBox="1"/>
          <p:nvPr/>
        </p:nvSpPr>
        <p:spPr>
          <a:xfrm>
            <a:off x="335280" y="1164593"/>
            <a:ext cx="11521440" cy="3170099"/>
          </a:xfrm>
          <a:prstGeom prst="rect">
            <a:avLst/>
          </a:prstGeom>
          <a:noFill/>
        </p:spPr>
        <p:txBody>
          <a:bodyPr wrap="square" rtlCol="0">
            <a:spAutoFit/>
          </a:bodyPr>
          <a:lstStyle/>
          <a:p>
            <a:pPr algn="l"/>
            <a:endParaRPr lang="en-US" sz="1000" dirty="0">
              <a:solidFill>
                <a:schemeClr val="tx1"/>
              </a:solidFill>
              <a:latin typeface="Calibri" panose="020F0502020204030204" pitchFamily="34" charset="0"/>
              <a:cs typeface="Calibri" panose="020F0502020204030204" pitchFamily="34" charset="0"/>
            </a:endParaRPr>
          </a:p>
          <a:p>
            <a:pPr algn="l"/>
            <a:r>
              <a:rPr lang="en-US" sz="2000" b="1" dirty="0">
                <a:solidFill>
                  <a:schemeClr val="accent2">
                    <a:lumMod val="75000"/>
                  </a:schemeClr>
                </a:solidFill>
                <a:latin typeface="Calibri" panose="020F0502020204030204" pitchFamily="34" charset="0"/>
                <a:cs typeface="Calibri" panose="020F0502020204030204" pitchFamily="34" charset="0"/>
              </a:rPr>
              <a:t>Seed round pitch </a:t>
            </a:r>
          </a:p>
          <a:p>
            <a:pPr algn="l"/>
            <a:r>
              <a:rPr lang="en-US" sz="2000" dirty="0">
                <a:solidFill>
                  <a:schemeClr val="tx1"/>
                </a:solidFill>
                <a:latin typeface="Calibri" panose="020F0502020204030204" pitchFamily="34" charset="0"/>
                <a:cs typeface="Calibri" panose="020F0502020204030204" pitchFamily="34" charset="0"/>
              </a:rPr>
              <a:t>Seed round investors focus on vision, potential, and market fit. While your business may still be early in its lifecycle, your pitch should exude clarity and confidence.</a:t>
            </a:r>
          </a:p>
          <a:p>
            <a:pPr algn="l"/>
            <a:endParaRPr lang="en-US" sz="1000" dirty="0">
              <a:solidFill>
                <a:schemeClr val="tx1"/>
              </a:solidFill>
              <a:latin typeface="Calibri" panose="020F0502020204030204" pitchFamily="34" charset="0"/>
              <a:cs typeface="Calibri" panose="020F0502020204030204" pitchFamily="34" charset="0"/>
            </a:endParaRPr>
          </a:p>
          <a:p>
            <a:pPr algn="l"/>
            <a:r>
              <a:rPr lang="en-US" sz="2000" dirty="0">
                <a:solidFill>
                  <a:schemeClr val="tx1"/>
                </a:solidFill>
                <a:latin typeface="Calibri" panose="020F0502020204030204" pitchFamily="34" charset="0"/>
                <a:cs typeface="Calibri" panose="020F0502020204030204" pitchFamily="34" charset="0"/>
              </a:rPr>
              <a:t>Key tips for a seed round pitch:</a:t>
            </a:r>
          </a:p>
          <a:p>
            <a:pPr algn="l"/>
            <a:endParaRPr lang="en-US" sz="1000" dirty="0">
              <a:solidFill>
                <a:schemeClr val="tx1"/>
              </a:solidFill>
              <a:latin typeface="Calibri" panose="020F0502020204030204" pitchFamily="34" charset="0"/>
              <a:cs typeface="Calibri" panose="020F0502020204030204" pitchFamily="34" charset="0"/>
            </a:endParaRPr>
          </a:p>
          <a:p>
            <a:pPr marL="342900" indent="-342900" algn="l">
              <a:buFont typeface="Arial" panose="020B0604020202020204" pitchFamily="34" charset="0"/>
              <a:buChar char="•"/>
            </a:pPr>
            <a:r>
              <a:rPr lang="en-US" sz="2000" dirty="0">
                <a:solidFill>
                  <a:schemeClr val="tx1"/>
                </a:solidFill>
                <a:latin typeface="Calibri" panose="020F0502020204030204" pitchFamily="34" charset="0"/>
                <a:cs typeface="Calibri" panose="020F0502020204030204" pitchFamily="34" charset="0"/>
              </a:rPr>
              <a:t>Focus on vision: Your idea must seem fresh, impactful, and viable​</a:t>
            </a:r>
          </a:p>
          <a:p>
            <a:pPr marL="342900" indent="-342900" algn="l">
              <a:buFont typeface="Arial" panose="020B0604020202020204" pitchFamily="34" charset="0"/>
              <a:buChar char="•"/>
            </a:pPr>
            <a:r>
              <a:rPr lang="en-US" sz="2000" dirty="0">
                <a:solidFill>
                  <a:schemeClr val="tx1"/>
                </a:solidFill>
                <a:latin typeface="Calibri" panose="020F0502020204030204" pitchFamily="34" charset="0"/>
                <a:cs typeface="Calibri" panose="020F0502020204030204" pitchFamily="34" charset="0"/>
              </a:rPr>
              <a:t>Be concise: Limit your deck to 10-12 slides to keep the investor’s attention.</a:t>
            </a:r>
          </a:p>
          <a:p>
            <a:pPr marL="342900" indent="-342900" algn="l">
              <a:buFont typeface="Arial" panose="020B0604020202020204" pitchFamily="34" charset="0"/>
              <a:buChar char="•"/>
            </a:pPr>
            <a:r>
              <a:rPr lang="en-US" sz="2000" dirty="0">
                <a:solidFill>
                  <a:schemeClr val="tx1"/>
                </a:solidFill>
                <a:latin typeface="Calibri" panose="020F0502020204030204" pitchFamily="34" charset="0"/>
                <a:cs typeface="Calibri" panose="020F0502020204030204" pitchFamily="34" charset="0"/>
              </a:rPr>
              <a:t>Strong problem-solution narrative: This is the heart of your seed pitch. Make it clear why your solution stands out</a:t>
            </a:r>
          </a:p>
          <a:p>
            <a:pPr algn="l"/>
            <a:endParaRPr lang="en-US" sz="1000" dirty="0">
              <a:solidFill>
                <a:schemeClr val="tx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2610539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B42F8C-C313-380F-9350-7934EF6124E6}"/>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71A04952-E87A-8C36-FC89-5E95418149C8}"/>
              </a:ext>
            </a:extLst>
          </p:cNvPr>
          <p:cNvSpPr>
            <a:spLocks noGrp="1"/>
          </p:cNvSpPr>
          <p:nvPr>
            <p:ph type="title"/>
          </p:nvPr>
        </p:nvSpPr>
        <p:spPr/>
        <p:txBody>
          <a:bodyPr>
            <a:normAutofit/>
          </a:bodyPr>
          <a:lstStyle/>
          <a:p>
            <a:r>
              <a:rPr lang="en-US" sz="2800" b="1" dirty="0">
                <a:latin typeface="Verdana" panose="020B0604030504040204" pitchFamily="34" charset="0"/>
                <a:ea typeface="Verdana" panose="020B0604030504040204" pitchFamily="34" charset="0"/>
                <a:cs typeface="Verdana" panose="020B0604030504040204" pitchFamily="34" charset="0"/>
              </a:rPr>
              <a:t>Section 3: Crafting a Pitch Deck</a:t>
            </a:r>
            <a:endParaRPr lang="en-US" sz="2800" b="1" dirty="0">
              <a:solidFill>
                <a:schemeClr val="accent2">
                  <a:lumMod val="75000"/>
                </a:schemeClr>
              </a:solidFill>
              <a:latin typeface="Calibri" panose="020F0502020204030204" pitchFamily="34" charset="0"/>
              <a:cs typeface="Calibri" panose="020F0502020204030204" pitchFamily="34" charset="0"/>
            </a:endParaRPr>
          </a:p>
        </p:txBody>
      </p:sp>
      <p:sp>
        <p:nvSpPr>
          <p:cNvPr id="5" name="TextBox 4">
            <a:extLst>
              <a:ext uri="{FF2B5EF4-FFF2-40B4-BE49-F238E27FC236}">
                <a16:creationId xmlns:a16="http://schemas.microsoft.com/office/drawing/2014/main" id="{FDED49CE-D5B1-5B3B-C4CD-B7BF6CF79000}"/>
              </a:ext>
            </a:extLst>
          </p:cNvPr>
          <p:cNvSpPr txBox="1"/>
          <p:nvPr/>
        </p:nvSpPr>
        <p:spPr>
          <a:xfrm>
            <a:off x="335280" y="1164593"/>
            <a:ext cx="11521440" cy="2862322"/>
          </a:xfrm>
          <a:prstGeom prst="rect">
            <a:avLst/>
          </a:prstGeom>
          <a:noFill/>
        </p:spPr>
        <p:txBody>
          <a:bodyPr wrap="square" rtlCol="0">
            <a:spAutoFit/>
          </a:bodyPr>
          <a:lstStyle/>
          <a:p>
            <a:pPr algn="l"/>
            <a:endParaRPr lang="en-US" sz="1000" dirty="0">
              <a:solidFill>
                <a:schemeClr val="tx1"/>
              </a:solidFill>
              <a:latin typeface="Calibri" panose="020F0502020204030204" pitchFamily="34" charset="0"/>
              <a:cs typeface="Calibri" panose="020F0502020204030204" pitchFamily="34" charset="0"/>
            </a:endParaRPr>
          </a:p>
          <a:p>
            <a:pPr algn="l"/>
            <a:endParaRPr lang="en-US" sz="1000" dirty="0">
              <a:solidFill>
                <a:schemeClr val="tx1"/>
              </a:solidFill>
              <a:latin typeface="Calibri" panose="020F0502020204030204" pitchFamily="34" charset="0"/>
              <a:cs typeface="Calibri" panose="020F0502020204030204" pitchFamily="34" charset="0"/>
            </a:endParaRPr>
          </a:p>
          <a:p>
            <a:pPr algn="l"/>
            <a:r>
              <a:rPr lang="en-US" sz="2000" b="1" dirty="0">
                <a:solidFill>
                  <a:schemeClr val="accent2">
                    <a:lumMod val="75000"/>
                  </a:schemeClr>
                </a:solidFill>
                <a:latin typeface="Calibri" panose="020F0502020204030204" pitchFamily="34" charset="0"/>
                <a:cs typeface="Calibri" panose="020F0502020204030204" pitchFamily="34" charset="0"/>
              </a:rPr>
              <a:t>Series A pitch </a:t>
            </a:r>
          </a:p>
          <a:p>
            <a:pPr algn="l"/>
            <a:r>
              <a:rPr lang="en-US" sz="2000" dirty="0">
                <a:solidFill>
                  <a:schemeClr val="tx1"/>
                </a:solidFill>
                <a:latin typeface="Calibri" panose="020F0502020204030204" pitchFamily="34" charset="0"/>
                <a:cs typeface="Calibri" panose="020F0502020204030204" pitchFamily="34" charset="0"/>
              </a:rPr>
              <a:t>A Series A pitch requires more detail and proven metrics than a seed round. Investors at this stage are looking for clear signs of product-market fit, traction, and scalability.</a:t>
            </a:r>
          </a:p>
          <a:p>
            <a:pPr algn="l"/>
            <a:endParaRPr lang="en-US" sz="2000" dirty="0">
              <a:solidFill>
                <a:schemeClr val="tx1"/>
              </a:solidFill>
              <a:latin typeface="Calibri" panose="020F0502020204030204" pitchFamily="34" charset="0"/>
              <a:cs typeface="Calibri" panose="020F0502020204030204" pitchFamily="34" charset="0"/>
            </a:endParaRPr>
          </a:p>
          <a:p>
            <a:pPr algn="l"/>
            <a:r>
              <a:rPr lang="en-US" sz="2000" dirty="0">
                <a:solidFill>
                  <a:schemeClr val="tx1"/>
                </a:solidFill>
                <a:latin typeface="Calibri" panose="020F0502020204030204" pitchFamily="34" charset="0"/>
                <a:cs typeface="Calibri" panose="020F0502020204030204" pitchFamily="34" charset="0"/>
              </a:rPr>
              <a:t>Key focus areas for Series A Pitch :</a:t>
            </a:r>
          </a:p>
          <a:p>
            <a:pPr marL="342900" indent="-342900" algn="l">
              <a:buFont typeface="Arial" panose="020B0604020202020204" pitchFamily="34" charset="0"/>
              <a:buChar char="•"/>
            </a:pPr>
            <a:r>
              <a:rPr lang="en-US" sz="2000" dirty="0">
                <a:solidFill>
                  <a:schemeClr val="tx1"/>
                </a:solidFill>
                <a:latin typeface="Calibri" panose="020F0502020204030204" pitchFamily="34" charset="0"/>
                <a:cs typeface="Calibri" panose="020F0502020204030204" pitchFamily="34" charset="0"/>
              </a:rPr>
              <a:t>Traction and Metrics: Highlight user growth, revenue, and engagement​</a:t>
            </a:r>
          </a:p>
          <a:p>
            <a:pPr marL="342900" indent="-342900" algn="l">
              <a:buFont typeface="Arial" panose="020B0604020202020204" pitchFamily="34" charset="0"/>
              <a:buChar char="•"/>
            </a:pPr>
            <a:r>
              <a:rPr lang="en-US" sz="2000" dirty="0">
                <a:solidFill>
                  <a:schemeClr val="tx1"/>
                </a:solidFill>
                <a:latin typeface="Calibri" panose="020F0502020204030204" pitchFamily="34" charset="0"/>
                <a:cs typeface="Calibri" panose="020F0502020204030204" pitchFamily="34" charset="0"/>
              </a:rPr>
              <a:t>Scalability: Demonstrate how your business can scale and dominate its market​</a:t>
            </a:r>
          </a:p>
          <a:p>
            <a:pPr marL="342900" indent="-342900" algn="l">
              <a:buFont typeface="Arial" panose="020B0604020202020204" pitchFamily="34" charset="0"/>
              <a:buChar char="•"/>
            </a:pPr>
            <a:r>
              <a:rPr lang="en-US" sz="2000" dirty="0">
                <a:solidFill>
                  <a:schemeClr val="tx1"/>
                </a:solidFill>
                <a:latin typeface="Calibri" panose="020F0502020204030204" pitchFamily="34" charset="0"/>
                <a:cs typeface="Calibri" panose="020F0502020204030204" pitchFamily="34" charset="0"/>
              </a:rPr>
              <a:t>Financial Projections: Offer realistic financial models, supported by your early results and growth plans​</a:t>
            </a:r>
          </a:p>
        </p:txBody>
      </p:sp>
    </p:spTree>
    <p:extLst>
      <p:ext uri="{BB962C8B-B14F-4D97-AF65-F5344CB8AC3E}">
        <p14:creationId xmlns:p14="http://schemas.microsoft.com/office/powerpoint/2010/main" val="9026425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fontScale="90000"/>
          </a:bodyPr>
          <a:lstStyle/>
          <a:p>
            <a:pPr>
              <a:lnSpc>
                <a:spcPct val="150000"/>
              </a:lnSpc>
            </a:pPr>
            <a:r>
              <a:rPr lang="en-US" sz="2800" b="1" dirty="0">
                <a:latin typeface="Verdana" panose="020B0604030504040204" pitchFamily="34" charset="0"/>
                <a:ea typeface="Verdana" panose="020B0604030504040204" pitchFamily="34" charset="0"/>
                <a:cs typeface="Verdana" panose="020B0604030504040204" pitchFamily="34" charset="0"/>
              </a:rPr>
              <a:t>Section 4: Delivering Your Pitch</a:t>
            </a:r>
          </a:p>
        </p:txBody>
      </p:sp>
      <p:sp>
        <p:nvSpPr>
          <p:cNvPr id="5" name="TextBox 4">
            <a:extLst>
              <a:ext uri="{FF2B5EF4-FFF2-40B4-BE49-F238E27FC236}">
                <a16:creationId xmlns:a16="http://schemas.microsoft.com/office/drawing/2014/main" id="{2B380090-6AA5-D7B8-3DBE-F735B2CEC4C9}"/>
              </a:ext>
            </a:extLst>
          </p:cNvPr>
          <p:cNvSpPr txBox="1"/>
          <p:nvPr/>
        </p:nvSpPr>
        <p:spPr>
          <a:xfrm>
            <a:off x="335280" y="1794180"/>
            <a:ext cx="11521440" cy="1938992"/>
          </a:xfrm>
          <a:prstGeom prst="rect">
            <a:avLst/>
          </a:prstGeom>
          <a:noFill/>
        </p:spPr>
        <p:txBody>
          <a:bodyPr wrap="square" rtlCol="0">
            <a:spAutoFit/>
          </a:bodyPr>
          <a:lstStyle/>
          <a:p>
            <a:pPr algn="l"/>
            <a:r>
              <a:rPr lang="en-US" sz="2000" dirty="0">
                <a:solidFill>
                  <a:schemeClr val="tx1"/>
                </a:solidFill>
                <a:latin typeface="Calibri" panose="020F0502020204030204" pitchFamily="34" charset="0"/>
                <a:cs typeface="Calibri" panose="020F0502020204030204" pitchFamily="34" charset="0"/>
              </a:rPr>
              <a:t>The way you deliver your pitch is as important as the content. Follow these key guidelines:</a:t>
            </a:r>
          </a:p>
          <a:p>
            <a:pPr algn="l"/>
            <a:endParaRPr lang="en-US" sz="2000" dirty="0">
              <a:solidFill>
                <a:schemeClr val="tx1"/>
              </a:solidFill>
              <a:latin typeface="Calibri" panose="020F0502020204030204" pitchFamily="34" charset="0"/>
              <a:cs typeface="Calibri" panose="020F0502020204030204" pitchFamily="34" charset="0"/>
            </a:endParaRPr>
          </a:p>
          <a:p>
            <a:pPr marL="342900" indent="-342900" algn="l">
              <a:buFont typeface="Arial" panose="020B0604020202020204" pitchFamily="34" charset="0"/>
              <a:buChar char="•"/>
            </a:pPr>
            <a:r>
              <a:rPr lang="en-US" sz="2000" dirty="0">
                <a:solidFill>
                  <a:schemeClr val="tx1"/>
                </a:solidFill>
                <a:latin typeface="Calibri" panose="020F0502020204030204" pitchFamily="34" charset="0"/>
                <a:cs typeface="Calibri" panose="020F0502020204030204" pitchFamily="34" charset="0"/>
              </a:rPr>
              <a:t>Practice: Rehearse your pitch multiple times to ensure smooth delivery.</a:t>
            </a:r>
          </a:p>
          <a:p>
            <a:pPr marL="342900" indent="-342900" algn="l">
              <a:buFont typeface="Arial" panose="020B0604020202020204" pitchFamily="34" charset="0"/>
              <a:buChar char="•"/>
            </a:pPr>
            <a:r>
              <a:rPr lang="en-US" sz="2000" dirty="0">
                <a:solidFill>
                  <a:schemeClr val="tx1"/>
                </a:solidFill>
                <a:latin typeface="Calibri" panose="020F0502020204030204" pitchFamily="34" charset="0"/>
                <a:cs typeface="Calibri" panose="020F0502020204030204" pitchFamily="34" charset="0"/>
              </a:rPr>
              <a:t>Tell a story: Structure your pitch as a narrative, with a clear beginning, middle, and end.</a:t>
            </a:r>
          </a:p>
          <a:p>
            <a:pPr marL="342900" indent="-342900" algn="l">
              <a:buFont typeface="Arial" panose="020B0604020202020204" pitchFamily="34" charset="0"/>
              <a:buChar char="•"/>
            </a:pPr>
            <a:r>
              <a:rPr lang="en-US" sz="2000" dirty="0">
                <a:solidFill>
                  <a:schemeClr val="tx1"/>
                </a:solidFill>
                <a:latin typeface="Calibri" panose="020F0502020204030204" pitchFamily="34" charset="0"/>
                <a:cs typeface="Calibri" panose="020F0502020204030204" pitchFamily="34" charset="0"/>
              </a:rPr>
              <a:t>Be ready for questions: Investors will probe your assumptions and ask tough questions. </a:t>
            </a:r>
          </a:p>
          <a:p>
            <a:pPr marL="342900" indent="-342900" algn="l">
              <a:buFont typeface="Arial" panose="020B0604020202020204" pitchFamily="34" charset="0"/>
              <a:buChar char="•"/>
            </a:pPr>
            <a:r>
              <a:rPr lang="en-US" sz="2000" dirty="0">
                <a:solidFill>
                  <a:schemeClr val="tx1"/>
                </a:solidFill>
                <a:latin typeface="Calibri" panose="020F0502020204030204" pitchFamily="34" charset="0"/>
                <a:cs typeface="Calibri" panose="020F0502020204030204" pitchFamily="34" charset="0"/>
              </a:rPr>
              <a:t>Prepare answers to common questions about competition, growth, and financials​</a:t>
            </a:r>
          </a:p>
        </p:txBody>
      </p:sp>
      <p:sp>
        <p:nvSpPr>
          <p:cNvPr id="7" name="TextBox 6">
            <a:extLst>
              <a:ext uri="{FF2B5EF4-FFF2-40B4-BE49-F238E27FC236}">
                <a16:creationId xmlns:a16="http://schemas.microsoft.com/office/drawing/2014/main" id="{86AC073A-688B-CF72-3591-2D55D15A8D28}"/>
              </a:ext>
            </a:extLst>
          </p:cNvPr>
          <p:cNvSpPr txBox="1"/>
          <p:nvPr/>
        </p:nvSpPr>
        <p:spPr>
          <a:xfrm>
            <a:off x="335280" y="3987224"/>
            <a:ext cx="11521440" cy="1938992"/>
          </a:xfrm>
          <a:prstGeom prst="rect">
            <a:avLst/>
          </a:prstGeom>
          <a:noFill/>
        </p:spPr>
        <p:txBody>
          <a:bodyPr wrap="square">
            <a:spAutoFit/>
          </a:bodyPr>
          <a:lstStyle/>
          <a:p>
            <a:r>
              <a:rPr lang="fr-FR" sz="2000" dirty="0" err="1">
                <a:solidFill>
                  <a:schemeClr val="tx1"/>
                </a:solidFill>
                <a:latin typeface="Calibri" panose="020F0502020204030204" pitchFamily="34" charset="0"/>
                <a:cs typeface="Calibri" panose="020F0502020204030204" pitchFamily="34" charset="0"/>
              </a:rPr>
              <a:t>Creating</a:t>
            </a:r>
            <a:r>
              <a:rPr lang="fr-FR" sz="2000" dirty="0">
                <a:solidFill>
                  <a:schemeClr val="tx1"/>
                </a:solidFill>
                <a:latin typeface="Calibri" panose="020F0502020204030204" pitchFamily="34" charset="0"/>
                <a:cs typeface="Calibri" panose="020F0502020204030204" pitchFamily="34" charset="0"/>
              </a:rPr>
              <a:t> a </a:t>
            </a:r>
            <a:r>
              <a:rPr lang="fr-FR" sz="2000" dirty="0" err="1">
                <a:solidFill>
                  <a:schemeClr val="tx1"/>
                </a:solidFill>
                <a:latin typeface="Calibri" panose="020F0502020204030204" pitchFamily="34" charset="0"/>
                <a:cs typeface="Calibri" panose="020F0502020204030204" pitchFamily="34" charset="0"/>
              </a:rPr>
              <a:t>strong</a:t>
            </a:r>
            <a:r>
              <a:rPr lang="fr-FR" sz="2000" dirty="0">
                <a:solidFill>
                  <a:schemeClr val="tx1"/>
                </a:solidFill>
                <a:latin typeface="Calibri" panose="020F0502020204030204" pitchFamily="34" charset="0"/>
                <a:cs typeface="Calibri" panose="020F0502020204030204" pitchFamily="34" charset="0"/>
              </a:rPr>
              <a:t> pitch deck and </a:t>
            </a:r>
            <a:r>
              <a:rPr lang="fr-FR" sz="2000" dirty="0" err="1">
                <a:solidFill>
                  <a:schemeClr val="tx1"/>
                </a:solidFill>
                <a:latin typeface="Calibri" panose="020F0502020204030204" pitchFamily="34" charset="0"/>
                <a:cs typeface="Calibri" panose="020F0502020204030204" pitchFamily="34" charset="0"/>
              </a:rPr>
              <a:t>delivering</a:t>
            </a:r>
            <a:r>
              <a:rPr lang="fr-FR" sz="2000" dirty="0">
                <a:solidFill>
                  <a:schemeClr val="tx1"/>
                </a:solidFill>
                <a:latin typeface="Calibri" panose="020F0502020204030204" pitchFamily="34" charset="0"/>
                <a:cs typeface="Calibri" panose="020F0502020204030204" pitchFamily="34" charset="0"/>
              </a:rPr>
              <a:t> </a:t>
            </a:r>
            <a:r>
              <a:rPr lang="fr-FR" sz="2000" dirty="0" err="1">
                <a:solidFill>
                  <a:schemeClr val="tx1"/>
                </a:solidFill>
                <a:latin typeface="Calibri" panose="020F0502020204030204" pitchFamily="34" charset="0"/>
                <a:cs typeface="Calibri" panose="020F0502020204030204" pitchFamily="34" charset="0"/>
              </a:rPr>
              <a:t>it</a:t>
            </a:r>
            <a:r>
              <a:rPr lang="fr-FR" sz="2000" dirty="0">
                <a:solidFill>
                  <a:schemeClr val="tx1"/>
                </a:solidFill>
                <a:latin typeface="Calibri" panose="020F0502020204030204" pitchFamily="34" charset="0"/>
                <a:cs typeface="Calibri" panose="020F0502020204030204" pitchFamily="34" charset="0"/>
              </a:rPr>
              <a:t> </a:t>
            </a:r>
            <a:r>
              <a:rPr lang="fr-FR" sz="2000" dirty="0" err="1">
                <a:solidFill>
                  <a:schemeClr val="tx1"/>
                </a:solidFill>
                <a:latin typeface="Calibri" panose="020F0502020204030204" pitchFamily="34" charset="0"/>
                <a:cs typeface="Calibri" panose="020F0502020204030204" pitchFamily="34" charset="0"/>
              </a:rPr>
              <a:t>effectively</a:t>
            </a:r>
            <a:r>
              <a:rPr lang="fr-FR" sz="2000" dirty="0">
                <a:solidFill>
                  <a:schemeClr val="tx1"/>
                </a:solidFill>
                <a:latin typeface="Calibri" panose="020F0502020204030204" pitchFamily="34" charset="0"/>
                <a:cs typeface="Calibri" panose="020F0502020204030204" pitchFamily="34" charset="0"/>
              </a:rPr>
              <a:t> </a:t>
            </a:r>
            <a:r>
              <a:rPr lang="fr-FR" sz="2000" dirty="0" err="1">
                <a:solidFill>
                  <a:schemeClr val="tx1"/>
                </a:solidFill>
                <a:latin typeface="Calibri" panose="020F0502020204030204" pitchFamily="34" charset="0"/>
                <a:cs typeface="Calibri" panose="020F0502020204030204" pitchFamily="34" charset="0"/>
              </a:rPr>
              <a:t>is</a:t>
            </a:r>
            <a:r>
              <a:rPr lang="fr-FR" sz="2000" dirty="0">
                <a:solidFill>
                  <a:schemeClr val="tx1"/>
                </a:solidFill>
                <a:latin typeface="Calibri" panose="020F0502020204030204" pitchFamily="34" charset="0"/>
                <a:cs typeface="Calibri" panose="020F0502020204030204" pitchFamily="34" charset="0"/>
              </a:rPr>
              <a:t> a </a:t>
            </a:r>
            <a:r>
              <a:rPr lang="fr-FR" sz="2000" dirty="0" err="1">
                <a:solidFill>
                  <a:schemeClr val="tx1"/>
                </a:solidFill>
                <a:latin typeface="Calibri" panose="020F0502020204030204" pitchFamily="34" charset="0"/>
                <a:cs typeface="Calibri" panose="020F0502020204030204" pitchFamily="34" charset="0"/>
              </a:rPr>
              <a:t>skill</a:t>
            </a:r>
            <a:r>
              <a:rPr lang="fr-FR" sz="2000" dirty="0">
                <a:solidFill>
                  <a:schemeClr val="tx1"/>
                </a:solidFill>
                <a:latin typeface="Calibri" panose="020F0502020204030204" pitchFamily="34" charset="0"/>
                <a:cs typeface="Calibri" panose="020F0502020204030204" pitchFamily="34" charset="0"/>
              </a:rPr>
              <a:t> </a:t>
            </a:r>
            <a:r>
              <a:rPr lang="fr-FR" sz="2000" dirty="0" err="1">
                <a:solidFill>
                  <a:schemeClr val="tx1"/>
                </a:solidFill>
                <a:latin typeface="Calibri" panose="020F0502020204030204" pitchFamily="34" charset="0"/>
                <a:cs typeface="Calibri" panose="020F0502020204030204" pitchFamily="34" charset="0"/>
              </a:rPr>
              <a:t>that</a:t>
            </a:r>
            <a:r>
              <a:rPr lang="fr-FR" sz="2000" dirty="0">
                <a:solidFill>
                  <a:schemeClr val="tx1"/>
                </a:solidFill>
                <a:latin typeface="Calibri" panose="020F0502020204030204" pitchFamily="34" charset="0"/>
                <a:cs typeface="Calibri" panose="020F0502020204030204" pitchFamily="34" charset="0"/>
              </a:rPr>
              <a:t> </a:t>
            </a:r>
            <a:r>
              <a:rPr lang="fr-FR" sz="2000" dirty="0" err="1">
                <a:solidFill>
                  <a:schemeClr val="tx1"/>
                </a:solidFill>
                <a:latin typeface="Calibri" panose="020F0502020204030204" pitchFamily="34" charset="0"/>
                <a:cs typeface="Calibri" panose="020F0502020204030204" pitchFamily="34" charset="0"/>
              </a:rPr>
              <a:t>takes</a:t>
            </a:r>
            <a:r>
              <a:rPr lang="fr-FR" sz="2000" dirty="0">
                <a:solidFill>
                  <a:schemeClr val="tx1"/>
                </a:solidFill>
                <a:latin typeface="Calibri" panose="020F0502020204030204" pitchFamily="34" charset="0"/>
                <a:cs typeface="Calibri" panose="020F0502020204030204" pitchFamily="34" charset="0"/>
              </a:rPr>
              <a:t> practice. </a:t>
            </a:r>
          </a:p>
          <a:p>
            <a:endParaRPr lang="fr-FR" sz="2000" dirty="0">
              <a:solidFill>
                <a:schemeClr val="tx1"/>
              </a:solidFill>
              <a:latin typeface="Calibri" panose="020F0502020204030204" pitchFamily="34" charset="0"/>
              <a:cs typeface="Calibri" panose="020F0502020204030204" pitchFamily="34" charset="0"/>
            </a:endParaRPr>
          </a:p>
          <a:p>
            <a:r>
              <a:rPr lang="fr-FR" sz="2000" dirty="0">
                <a:solidFill>
                  <a:schemeClr val="tx1"/>
                </a:solidFill>
                <a:latin typeface="Calibri" panose="020F0502020204030204" pitchFamily="34" charset="0"/>
                <a:cs typeface="Calibri" panose="020F0502020204030204" pitchFamily="34" charset="0"/>
              </a:rPr>
              <a:t>Focus on </a:t>
            </a:r>
            <a:r>
              <a:rPr lang="fr-FR" sz="2000" dirty="0" err="1">
                <a:solidFill>
                  <a:schemeClr val="tx1"/>
                </a:solidFill>
                <a:latin typeface="Calibri" panose="020F0502020204030204" pitchFamily="34" charset="0"/>
                <a:cs typeface="Calibri" panose="020F0502020204030204" pitchFamily="34" charset="0"/>
              </a:rPr>
              <a:t>crafting</a:t>
            </a:r>
            <a:r>
              <a:rPr lang="fr-FR" sz="2000" dirty="0">
                <a:solidFill>
                  <a:schemeClr val="tx1"/>
                </a:solidFill>
                <a:latin typeface="Calibri" panose="020F0502020204030204" pitchFamily="34" charset="0"/>
                <a:cs typeface="Calibri" panose="020F0502020204030204" pitchFamily="34" charset="0"/>
              </a:rPr>
              <a:t> a </a:t>
            </a:r>
            <a:r>
              <a:rPr lang="fr-FR" sz="2000" dirty="0" err="1">
                <a:solidFill>
                  <a:schemeClr val="tx1"/>
                </a:solidFill>
                <a:latin typeface="Calibri" panose="020F0502020204030204" pitchFamily="34" charset="0"/>
                <a:cs typeface="Calibri" panose="020F0502020204030204" pitchFamily="34" charset="0"/>
              </a:rPr>
              <a:t>clear</a:t>
            </a:r>
            <a:r>
              <a:rPr lang="fr-FR" sz="2000" dirty="0">
                <a:solidFill>
                  <a:schemeClr val="tx1"/>
                </a:solidFill>
                <a:latin typeface="Calibri" panose="020F0502020204030204" pitchFamily="34" charset="0"/>
                <a:cs typeface="Calibri" panose="020F0502020204030204" pitchFamily="34" charset="0"/>
              </a:rPr>
              <a:t>, </a:t>
            </a:r>
            <a:r>
              <a:rPr lang="fr-FR" sz="2000" dirty="0" err="1">
                <a:solidFill>
                  <a:schemeClr val="tx1"/>
                </a:solidFill>
                <a:latin typeface="Calibri" panose="020F0502020204030204" pitchFamily="34" charset="0"/>
                <a:cs typeface="Calibri" panose="020F0502020204030204" pitchFamily="34" charset="0"/>
              </a:rPr>
              <a:t>compelling</a:t>
            </a:r>
            <a:r>
              <a:rPr lang="fr-FR" sz="2000" dirty="0">
                <a:solidFill>
                  <a:schemeClr val="tx1"/>
                </a:solidFill>
                <a:latin typeface="Calibri" panose="020F0502020204030204" pitchFamily="34" charset="0"/>
                <a:cs typeface="Calibri" panose="020F0502020204030204" pitchFamily="34" charset="0"/>
              </a:rPr>
              <a:t> narrative, </a:t>
            </a:r>
            <a:r>
              <a:rPr lang="fr-FR" sz="2000" dirty="0" err="1">
                <a:solidFill>
                  <a:schemeClr val="tx1"/>
                </a:solidFill>
                <a:latin typeface="Calibri" panose="020F0502020204030204" pitchFamily="34" charset="0"/>
                <a:cs typeface="Calibri" panose="020F0502020204030204" pitchFamily="34" charset="0"/>
              </a:rPr>
              <a:t>backed</a:t>
            </a:r>
            <a:r>
              <a:rPr lang="fr-FR" sz="2000" dirty="0">
                <a:solidFill>
                  <a:schemeClr val="tx1"/>
                </a:solidFill>
                <a:latin typeface="Calibri" panose="020F0502020204030204" pitchFamily="34" charset="0"/>
                <a:cs typeface="Calibri" panose="020F0502020204030204" pitchFamily="34" charset="0"/>
              </a:rPr>
              <a:t> by </a:t>
            </a:r>
            <a:r>
              <a:rPr lang="fr-FR" sz="2000" dirty="0" err="1">
                <a:solidFill>
                  <a:schemeClr val="tx1"/>
                </a:solidFill>
                <a:latin typeface="Calibri" panose="020F0502020204030204" pitchFamily="34" charset="0"/>
                <a:cs typeface="Calibri" panose="020F0502020204030204" pitchFamily="34" charset="0"/>
              </a:rPr>
              <a:t>solid</a:t>
            </a:r>
            <a:r>
              <a:rPr lang="fr-FR" sz="2000" dirty="0">
                <a:solidFill>
                  <a:schemeClr val="tx1"/>
                </a:solidFill>
                <a:latin typeface="Calibri" panose="020F0502020204030204" pitchFamily="34" charset="0"/>
                <a:cs typeface="Calibri" panose="020F0502020204030204" pitchFamily="34" charset="0"/>
              </a:rPr>
              <a:t> data, and </a:t>
            </a:r>
            <a:r>
              <a:rPr lang="fr-FR" sz="2000" dirty="0" err="1">
                <a:solidFill>
                  <a:schemeClr val="tx1"/>
                </a:solidFill>
                <a:latin typeface="Calibri" panose="020F0502020204030204" pitchFamily="34" charset="0"/>
                <a:cs typeface="Calibri" panose="020F0502020204030204" pitchFamily="34" charset="0"/>
              </a:rPr>
              <a:t>delivered</a:t>
            </a:r>
            <a:r>
              <a:rPr lang="fr-FR" sz="2000" dirty="0">
                <a:solidFill>
                  <a:schemeClr val="tx1"/>
                </a:solidFill>
                <a:latin typeface="Calibri" panose="020F0502020204030204" pitchFamily="34" charset="0"/>
                <a:cs typeface="Calibri" panose="020F0502020204030204" pitchFamily="34" charset="0"/>
              </a:rPr>
              <a:t> </a:t>
            </a:r>
            <a:r>
              <a:rPr lang="fr-FR" sz="2000" dirty="0" err="1">
                <a:solidFill>
                  <a:schemeClr val="tx1"/>
                </a:solidFill>
                <a:latin typeface="Calibri" panose="020F0502020204030204" pitchFamily="34" charset="0"/>
                <a:cs typeface="Calibri" panose="020F0502020204030204" pitchFamily="34" charset="0"/>
              </a:rPr>
              <a:t>with</a:t>
            </a:r>
            <a:r>
              <a:rPr lang="fr-FR" sz="2000" dirty="0">
                <a:solidFill>
                  <a:schemeClr val="tx1"/>
                </a:solidFill>
                <a:latin typeface="Calibri" panose="020F0502020204030204" pitchFamily="34" charset="0"/>
                <a:cs typeface="Calibri" panose="020F0502020204030204" pitchFamily="34" charset="0"/>
              </a:rPr>
              <a:t> confidence. </a:t>
            </a:r>
          </a:p>
          <a:p>
            <a:endParaRPr lang="fr-FR" sz="2000" dirty="0">
              <a:solidFill>
                <a:schemeClr val="tx1"/>
              </a:solidFill>
              <a:latin typeface="Calibri" panose="020F0502020204030204" pitchFamily="34" charset="0"/>
              <a:cs typeface="Calibri" panose="020F0502020204030204" pitchFamily="34" charset="0"/>
            </a:endParaRPr>
          </a:p>
          <a:p>
            <a:r>
              <a:rPr lang="fr-FR" sz="2000" dirty="0" err="1">
                <a:solidFill>
                  <a:schemeClr val="tx1"/>
                </a:solidFill>
                <a:latin typeface="Calibri" panose="020F0502020204030204" pitchFamily="34" charset="0"/>
                <a:cs typeface="Calibri" panose="020F0502020204030204" pitchFamily="34" charset="0"/>
              </a:rPr>
              <a:t>Whether</a:t>
            </a:r>
            <a:r>
              <a:rPr lang="fr-FR" sz="2000" dirty="0">
                <a:solidFill>
                  <a:schemeClr val="tx1"/>
                </a:solidFill>
                <a:latin typeface="Calibri" panose="020F0502020204030204" pitchFamily="34" charset="0"/>
                <a:cs typeface="Calibri" panose="020F0502020204030204" pitchFamily="34" charset="0"/>
              </a:rPr>
              <a:t> </a:t>
            </a:r>
            <a:r>
              <a:rPr lang="fr-FR" sz="2000" dirty="0" err="1">
                <a:solidFill>
                  <a:schemeClr val="tx1"/>
                </a:solidFill>
                <a:latin typeface="Calibri" panose="020F0502020204030204" pitchFamily="34" charset="0"/>
                <a:cs typeface="Calibri" panose="020F0502020204030204" pitchFamily="34" charset="0"/>
              </a:rPr>
              <a:t>you're</a:t>
            </a:r>
            <a:r>
              <a:rPr lang="fr-FR" sz="2000" dirty="0">
                <a:solidFill>
                  <a:schemeClr val="tx1"/>
                </a:solidFill>
                <a:latin typeface="Calibri" panose="020F0502020204030204" pitchFamily="34" charset="0"/>
                <a:cs typeface="Calibri" panose="020F0502020204030204" pitchFamily="34" charset="0"/>
              </a:rPr>
              <a:t> </a:t>
            </a:r>
            <a:r>
              <a:rPr lang="fr-FR" sz="2000" dirty="0" err="1">
                <a:solidFill>
                  <a:schemeClr val="tx1"/>
                </a:solidFill>
                <a:latin typeface="Calibri" panose="020F0502020204030204" pitchFamily="34" charset="0"/>
                <a:cs typeface="Calibri" panose="020F0502020204030204" pitchFamily="34" charset="0"/>
              </a:rPr>
              <a:t>raising</a:t>
            </a:r>
            <a:r>
              <a:rPr lang="fr-FR" sz="2000" dirty="0">
                <a:solidFill>
                  <a:schemeClr val="tx1"/>
                </a:solidFill>
                <a:latin typeface="Calibri" panose="020F0502020204030204" pitchFamily="34" charset="0"/>
                <a:cs typeface="Calibri" panose="020F0502020204030204" pitchFamily="34" charset="0"/>
              </a:rPr>
              <a:t> </a:t>
            </a:r>
            <a:r>
              <a:rPr lang="fr-FR" sz="2000" dirty="0" err="1">
                <a:solidFill>
                  <a:schemeClr val="tx1"/>
                </a:solidFill>
                <a:latin typeface="Calibri" panose="020F0502020204030204" pitchFamily="34" charset="0"/>
                <a:cs typeface="Calibri" panose="020F0502020204030204" pitchFamily="34" charset="0"/>
              </a:rPr>
              <a:t>seed</a:t>
            </a:r>
            <a:r>
              <a:rPr lang="fr-FR" sz="2000" dirty="0">
                <a:solidFill>
                  <a:schemeClr val="tx1"/>
                </a:solidFill>
                <a:latin typeface="Calibri" panose="020F0502020204030204" pitchFamily="34" charset="0"/>
                <a:cs typeface="Calibri" panose="020F0502020204030204" pitchFamily="34" charset="0"/>
              </a:rPr>
              <a:t> </a:t>
            </a:r>
            <a:r>
              <a:rPr lang="fr-FR" sz="2000" dirty="0" err="1">
                <a:solidFill>
                  <a:schemeClr val="tx1"/>
                </a:solidFill>
                <a:latin typeface="Calibri" panose="020F0502020204030204" pitchFamily="34" charset="0"/>
                <a:cs typeface="Calibri" panose="020F0502020204030204" pitchFamily="34" charset="0"/>
              </a:rPr>
              <a:t>funding</a:t>
            </a:r>
            <a:r>
              <a:rPr lang="fr-FR" sz="2000" dirty="0">
                <a:solidFill>
                  <a:schemeClr val="tx1"/>
                </a:solidFill>
                <a:latin typeface="Calibri" panose="020F0502020204030204" pitchFamily="34" charset="0"/>
                <a:cs typeface="Calibri" panose="020F0502020204030204" pitchFamily="34" charset="0"/>
              </a:rPr>
              <a:t> or </a:t>
            </a:r>
            <a:r>
              <a:rPr lang="fr-FR" sz="2000" dirty="0" err="1">
                <a:solidFill>
                  <a:schemeClr val="tx1"/>
                </a:solidFill>
                <a:latin typeface="Calibri" panose="020F0502020204030204" pitchFamily="34" charset="0"/>
                <a:cs typeface="Calibri" panose="020F0502020204030204" pitchFamily="34" charset="0"/>
              </a:rPr>
              <a:t>Series</a:t>
            </a:r>
            <a:r>
              <a:rPr lang="fr-FR" sz="2000" dirty="0">
                <a:solidFill>
                  <a:schemeClr val="tx1"/>
                </a:solidFill>
                <a:latin typeface="Calibri" panose="020F0502020204030204" pitchFamily="34" charset="0"/>
                <a:cs typeface="Calibri" panose="020F0502020204030204" pitchFamily="34" charset="0"/>
              </a:rPr>
              <a:t> A, the goal </a:t>
            </a:r>
            <a:r>
              <a:rPr lang="fr-FR" sz="2000" dirty="0" err="1">
                <a:solidFill>
                  <a:schemeClr val="tx1"/>
                </a:solidFill>
                <a:latin typeface="Calibri" panose="020F0502020204030204" pitchFamily="34" charset="0"/>
                <a:cs typeface="Calibri" panose="020F0502020204030204" pitchFamily="34" charset="0"/>
              </a:rPr>
              <a:t>is</a:t>
            </a:r>
            <a:r>
              <a:rPr lang="fr-FR" sz="2000" dirty="0">
                <a:solidFill>
                  <a:schemeClr val="tx1"/>
                </a:solidFill>
                <a:latin typeface="Calibri" panose="020F0502020204030204" pitchFamily="34" charset="0"/>
                <a:cs typeface="Calibri" panose="020F0502020204030204" pitchFamily="34" charset="0"/>
              </a:rPr>
              <a:t> the </a:t>
            </a:r>
            <a:r>
              <a:rPr lang="fr-FR" sz="2000" dirty="0" err="1">
                <a:solidFill>
                  <a:schemeClr val="tx1"/>
                </a:solidFill>
                <a:latin typeface="Calibri" panose="020F0502020204030204" pitchFamily="34" charset="0"/>
                <a:cs typeface="Calibri" panose="020F0502020204030204" pitchFamily="34" charset="0"/>
              </a:rPr>
              <a:t>same</a:t>
            </a:r>
            <a:r>
              <a:rPr lang="fr-FR" sz="2000" dirty="0">
                <a:solidFill>
                  <a:schemeClr val="tx1"/>
                </a:solidFill>
                <a:latin typeface="Calibri" panose="020F0502020204030204" pitchFamily="34" charset="0"/>
                <a:cs typeface="Calibri" panose="020F0502020204030204" pitchFamily="34" charset="0"/>
              </a:rPr>
              <a:t>: to </a:t>
            </a:r>
            <a:r>
              <a:rPr lang="fr-FR" sz="2000" dirty="0" err="1">
                <a:solidFill>
                  <a:schemeClr val="tx1"/>
                </a:solidFill>
                <a:latin typeface="Calibri" panose="020F0502020204030204" pitchFamily="34" charset="0"/>
                <a:cs typeface="Calibri" panose="020F0502020204030204" pitchFamily="34" charset="0"/>
              </a:rPr>
              <a:t>convince</a:t>
            </a:r>
            <a:r>
              <a:rPr lang="fr-FR" sz="2000" dirty="0">
                <a:solidFill>
                  <a:schemeClr val="tx1"/>
                </a:solidFill>
                <a:latin typeface="Calibri" panose="020F0502020204030204" pitchFamily="34" charset="0"/>
                <a:cs typeface="Calibri" panose="020F0502020204030204" pitchFamily="34" charset="0"/>
              </a:rPr>
              <a:t> </a:t>
            </a:r>
            <a:r>
              <a:rPr lang="fr-FR" sz="2000" dirty="0" err="1">
                <a:solidFill>
                  <a:schemeClr val="tx1"/>
                </a:solidFill>
                <a:latin typeface="Calibri" panose="020F0502020204030204" pitchFamily="34" charset="0"/>
                <a:cs typeface="Calibri" panose="020F0502020204030204" pitchFamily="34" charset="0"/>
              </a:rPr>
              <a:t>investors</a:t>
            </a:r>
            <a:r>
              <a:rPr lang="fr-FR" sz="2000" dirty="0">
                <a:solidFill>
                  <a:schemeClr val="tx1"/>
                </a:solidFill>
                <a:latin typeface="Calibri" panose="020F0502020204030204" pitchFamily="34" charset="0"/>
                <a:cs typeface="Calibri" panose="020F0502020204030204" pitchFamily="34" charset="0"/>
              </a:rPr>
              <a:t> </a:t>
            </a:r>
            <a:r>
              <a:rPr lang="fr-FR" sz="2000" dirty="0" err="1">
                <a:solidFill>
                  <a:schemeClr val="tx1"/>
                </a:solidFill>
                <a:latin typeface="Calibri" panose="020F0502020204030204" pitchFamily="34" charset="0"/>
                <a:cs typeface="Calibri" panose="020F0502020204030204" pitchFamily="34" charset="0"/>
              </a:rPr>
              <a:t>that</a:t>
            </a:r>
            <a:r>
              <a:rPr lang="fr-FR" sz="2000" dirty="0">
                <a:solidFill>
                  <a:schemeClr val="tx1"/>
                </a:solidFill>
                <a:latin typeface="Calibri" panose="020F0502020204030204" pitchFamily="34" charset="0"/>
                <a:cs typeface="Calibri" panose="020F0502020204030204" pitchFamily="34" charset="0"/>
              </a:rPr>
              <a:t> </a:t>
            </a:r>
            <a:r>
              <a:rPr lang="fr-FR" sz="2000" dirty="0" err="1">
                <a:solidFill>
                  <a:schemeClr val="tx1"/>
                </a:solidFill>
                <a:latin typeface="Calibri" panose="020F0502020204030204" pitchFamily="34" charset="0"/>
                <a:cs typeface="Calibri" panose="020F0502020204030204" pitchFamily="34" charset="0"/>
              </a:rPr>
              <a:t>your</a:t>
            </a:r>
            <a:r>
              <a:rPr lang="fr-FR" sz="2000" dirty="0">
                <a:solidFill>
                  <a:schemeClr val="tx1"/>
                </a:solidFill>
                <a:latin typeface="Calibri" panose="020F0502020204030204" pitchFamily="34" charset="0"/>
                <a:cs typeface="Calibri" panose="020F0502020204030204" pitchFamily="34" charset="0"/>
              </a:rPr>
              <a:t> </a:t>
            </a:r>
            <a:r>
              <a:rPr lang="fr-FR" sz="2000" dirty="0" err="1">
                <a:solidFill>
                  <a:schemeClr val="tx1"/>
                </a:solidFill>
                <a:latin typeface="Calibri" panose="020F0502020204030204" pitchFamily="34" charset="0"/>
                <a:cs typeface="Calibri" panose="020F0502020204030204" pitchFamily="34" charset="0"/>
              </a:rPr>
              <a:t>project</a:t>
            </a:r>
            <a:r>
              <a:rPr lang="fr-FR" sz="2000" dirty="0">
                <a:solidFill>
                  <a:schemeClr val="tx1"/>
                </a:solidFill>
                <a:latin typeface="Calibri" panose="020F0502020204030204" pitchFamily="34" charset="0"/>
                <a:cs typeface="Calibri" panose="020F0502020204030204" pitchFamily="34" charset="0"/>
              </a:rPr>
              <a:t> </a:t>
            </a:r>
            <a:r>
              <a:rPr lang="fr-FR" sz="2000" dirty="0" err="1">
                <a:solidFill>
                  <a:schemeClr val="tx1"/>
                </a:solidFill>
                <a:latin typeface="Calibri" panose="020F0502020204030204" pitchFamily="34" charset="0"/>
                <a:cs typeface="Calibri" panose="020F0502020204030204" pitchFamily="34" charset="0"/>
              </a:rPr>
              <a:t>is</a:t>
            </a:r>
            <a:r>
              <a:rPr lang="fr-FR" sz="2000" dirty="0">
                <a:solidFill>
                  <a:schemeClr val="tx1"/>
                </a:solidFill>
                <a:latin typeface="Calibri" panose="020F0502020204030204" pitchFamily="34" charset="0"/>
                <a:cs typeface="Calibri" panose="020F0502020204030204" pitchFamily="34" charset="0"/>
              </a:rPr>
              <a:t> </a:t>
            </a:r>
            <a:r>
              <a:rPr lang="fr-FR" sz="2000" dirty="0" err="1">
                <a:solidFill>
                  <a:schemeClr val="tx1"/>
                </a:solidFill>
                <a:latin typeface="Calibri" panose="020F0502020204030204" pitchFamily="34" charset="0"/>
                <a:cs typeface="Calibri" panose="020F0502020204030204" pitchFamily="34" charset="0"/>
              </a:rPr>
              <a:t>worth</a:t>
            </a:r>
            <a:r>
              <a:rPr lang="fr-FR" sz="2000" dirty="0">
                <a:solidFill>
                  <a:schemeClr val="tx1"/>
                </a:solidFill>
                <a:latin typeface="Calibri" panose="020F0502020204030204" pitchFamily="34" charset="0"/>
                <a:cs typeface="Calibri" panose="020F0502020204030204" pitchFamily="34" charset="0"/>
              </a:rPr>
              <a:t> </a:t>
            </a:r>
            <a:r>
              <a:rPr lang="fr-FR" sz="2000" dirty="0" err="1">
                <a:solidFill>
                  <a:schemeClr val="tx1"/>
                </a:solidFill>
                <a:latin typeface="Calibri" panose="020F0502020204030204" pitchFamily="34" charset="0"/>
                <a:cs typeface="Calibri" panose="020F0502020204030204" pitchFamily="34" charset="0"/>
              </a:rPr>
              <a:t>their</a:t>
            </a:r>
            <a:r>
              <a:rPr lang="fr-FR" sz="2000" dirty="0">
                <a:solidFill>
                  <a:schemeClr val="tx1"/>
                </a:solidFill>
                <a:latin typeface="Calibri" panose="020F0502020204030204" pitchFamily="34" charset="0"/>
                <a:cs typeface="Calibri" panose="020F0502020204030204" pitchFamily="34" charset="0"/>
              </a:rPr>
              <a:t> time and money.</a:t>
            </a:r>
          </a:p>
        </p:txBody>
      </p:sp>
    </p:spTree>
    <p:extLst>
      <p:ext uri="{BB962C8B-B14F-4D97-AF65-F5344CB8AC3E}">
        <p14:creationId xmlns:p14="http://schemas.microsoft.com/office/powerpoint/2010/main" val="31982473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fontScale="90000"/>
          </a:bodyPr>
          <a:lstStyle/>
          <a:p>
            <a:pPr>
              <a:lnSpc>
                <a:spcPct val="150000"/>
              </a:lnSpc>
            </a:pPr>
            <a:r>
              <a:rPr lang="en-US" sz="2800" b="1" dirty="0">
                <a:latin typeface="Verdana" panose="020B0604030504040204" pitchFamily="34" charset="0"/>
                <a:ea typeface="Verdana" panose="020B0604030504040204" pitchFamily="34" charset="0"/>
                <a:cs typeface="Verdana" panose="020B0604030504040204" pitchFamily="34" charset="0"/>
              </a:rPr>
              <a:t>Section 5: Case Study : </a:t>
            </a:r>
            <a:r>
              <a:rPr lang="en-US" sz="2800" b="1" dirty="0" err="1">
                <a:latin typeface="Verdana" panose="020B0604030504040204" pitchFamily="34" charset="0"/>
                <a:ea typeface="Verdana" panose="020B0604030504040204" pitchFamily="34" charset="0"/>
                <a:cs typeface="Verdana" panose="020B0604030504040204" pitchFamily="34" charset="0"/>
              </a:rPr>
              <a:t>Oolu’s</a:t>
            </a:r>
            <a:r>
              <a:rPr lang="en-US" sz="2800" b="1" dirty="0">
                <a:latin typeface="Verdana" panose="020B0604030504040204" pitchFamily="34" charset="0"/>
                <a:ea typeface="Verdana" panose="020B0604030504040204" pitchFamily="34" charset="0"/>
                <a:cs typeface="Verdana" panose="020B0604030504040204" pitchFamily="34" charset="0"/>
              </a:rPr>
              <a:t> pitch</a:t>
            </a:r>
          </a:p>
        </p:txBody>
      </p:sp>
      <p:sp>
        <p:nvSpPr>
          <p:cNvPr id="5" name="TextBox 4">
            <a:extLst>
              <a:ext uri="{FF2B5EF4-FFF2-40B4-BE49-F238E27FC236}">
                <a16:creationId xmlns:a16="http://schemas.microsoft.com/office/drawing/2014/main" id="{2B380090-6AA5-D7B8-3DBE-F735B2CEC4C9}"/>
              </a:ext>
            </a:extLst>
          </p:cNvPr>
          <p:cNvSpPr txBox="1"/>
          <p:nvPr/>
        </p:nvSpPr>
        <p:spPr>
          <a:xfrm>
            <a:off x="335280" y="1794180"/>
            <a:ext cx="11521440" cy="861774"/>
          </a:xfrm>
          <a:prstGeom prst="rect">
            <a:avLst/>
          </a:prstGeom>
          <a:noFill/>
        </p:spPr>
        <p:txBody>
          <a:bodyPr wrap="square" rtlCol="0">
            <a:spAutoFit/>
          </a:bodyPr>
          <a:lstStyle/>
          <a:p>
            <a:r>
              <a:rPr lang="en-US" sz="2000" dirty="0">
                <a:solidFill>
                  <a:schemeClr val="tx1"/>
                </a:solidFill>
                <a:latin typeface="Calibri" panose="020F0502020204030204" pitchFamily="34" charset="0"/>
                <a:cs typeface="Calibri" panose="020F0502020204030204" pitchFamily="34" charset="0"/>
              </a:rPr>
              <a:t>To see how what we stated in the previous sections is applied in real pitch lets see again </a:t>
            </a:r>
            <a:r>
              <a:rPr lang="en-US" sz="2000" dirty="0" err="1">
                <a:solidFill>
                  <a:schemeClr val="tx1"/>
                </a:solidFill>
                <a:latin typeface="Calibri" panose="020F0502020204030204" pitchFamily="34" charset="0"/>
                <a:cs typeface="Calibri" panose="020F0502020204030204" pitchFamily="34" charset="0"/>
              </a:rPr>
              <a:t>Oolu’s</a:t>
            </a:r>
            <a:r>
              <a:rPr lang="en-US" sz="2000" dirty="0">
                <a:solidFill>
                  <a:schemeClr val="tx1"/>
                </a:solidFill>
                <a:latin typeface="Calibri" panose="020F0502020204030204" pitchFamily="34" charset="0"/>
                <a:cs typeface="Calibri" panose="020F0502020204030204" pitchFamily="34" charset="0"/>
              </a:rPr>
              <a:t> pitch during the </a:t>
            </a:r>
            <a:r>
              <a:rPr lang="fr-FR" sz="2000" dirty="0">
                <a:solidFill>
                  <a:schemeClr val="tx1"/>
                </a:solidFill>
                <a:latin typeface="Calibri" panose="020F0502020204030204" pitchFamily="34" charset="0"/>
                <a:cs typeface="Calibri" panose="020F0502020204030204" pitchFamily="34" charset="0"/>
              </a:rPr>
              <a:t>YC S15 </a:t>
            </a:r>
            <a:r>
              <a:rPr lang="fr-FR" sz="2000" dirty="0" err="1">
                <a:solidFill>
                  <a:schemeClr val="tx1"/>
                </a:solidFill>
                <a:latin typeface="Calibri" panose="020F0502020204030204" pitchFamily="34" charset="0"/>
                <a:cs typeface="Calibri" panose="020F0502020204030204" pitchFamily="34" charset="0"/>
              </a:rPr>
              <a:t>Demo</a:t>
            </a:r>
            <a:r>
              <a:rPr lang="fr-FR" sz="2000" dirty="0">
                <a:solidFill>
                  <a:schemeClr val="tx1"/>
                </a:solidFill>
                <a:latin typeface="Calibri" panose="020F0502020204030204" pitchFamily="34" charset="0"/>
                <a:cs typeface="Calibri" panose="020F0502020204030204" pitchFamily="34" charset="0"/>
              </a:rPr>
              <a:t> Day.</a:t>
            </a:r>
          </a:p>
          <a:p>
            <a:endParaRPr lang="fr-FR" sz="1000" dirty="0">
              <a:solidFill>
                <a:schemeClr val="tx1"/>
              </a:solidFill>
              <a:latin typeface="Calibri" panose="020F0502020204030204" pitchFamily="34" charset="0"/>
              <a:cs typeface="Calibri" panose="020F0502020204030204" pitchFamily="34" charset="0"/>
            </a:endParaRPr>
          </a:p>
        </p:txBody>
      </p:sp>
      <p:sp>
        <p:nvSpPr>
          <p:cNvPr id="6" name="TextBox 5">
            <a:extLst>
              <a:ext uri="{FF2B5EF4-FFF2-40B4-BE49-F238E27FC236}">
                <a16:creationId xmlns:a16="http://schemas.microsoft.com/office/drawing/2014/main" id="{3B7E9612-A42F-F841-5AAC-1E79171C8EA7}"/>
              </a:ext>
            </a:extLst>
          </p:cNvPr>
          <p:cNvSpPr txBox="1"/>
          <p:nvPr/>
        </p:nvSpPr>
        <p:spPr>
          <a:xfrm>
            <a:off x="190018" y="6009694"/>
            <a:ext cx="6649654" cy="400110"/>
          </a:xfrm>
          <a:prstGeom prst="rect">
            <a:avLst/>
          </a:prstGeom>
          <a:noFill/>
        </p:spPr>
        <p:txBody>
          <a:bodyPr wrap="square">
            <a:spAutoFit/>
          </a:bodyPr>
          <a:lstStyle/>
          <a:p>
            <a:r>
              <a:rPr lang="fr-FR" sz="2000" b="1" dirty="0">
                <a:solidFill>
                  <a:schemeClr val="accent2">
                    <a:lumMod val="75000"/>
                  </a:schemeClr>
                </a:solidFill>
                <a:latin typeface="Calibri" panose="020F0502020204030204" pitchFamily="34" charset="0"/>
                <a:cs typeface="Calibri" panose="020F0502020204030204" pitchFamily="34" charset="0"/>
              </a:rPr>
              <a:t>https://www.ycombinator.com/companies/oolu</a:t>
            </a:r>
          </a:p>
        </p:txBody>
      </p:sp>
      <p:pic>
        <p:nvPicPr>
          <p:cNvPr id="9" name="Picture 8" descr="A qr code with black and orange squares&#10;&#10;Description automatically generated">
            <a:extLst>
              <a:ext uri="{FF2B5EF4-FFF2-40B4-BE49-F238E27FC236}">
                <a16:creationId xmlns:a16="http://schemas.microsoft.com/office/drawing/2014/main" id="{F7F4EFE9-BE03-6F46-AB14-D6EC78E5CB60}"/>
              </a:ext>
            </a:extLst>
          </p:cNvPr>
          <p:cNvPicPr>
            <a:picLocks noChangeAspect="1"/>
          </p:cNvPicPr>
          <p:nvPr/>
        </p:nvPicPr>
        <p:blipFill>
          <a:blip r:embed="rId3"/>
          <a:stretch>
            <a:fillRect/>
          </a:stretch>
        </p:blipFill>
        <p:spPr>
          <a:xfrm>
            <a:off x="190018" y="2799588"/>
            <a:ext cx="2923572" cy="2923572"/>
          </a:xfrm>
          <a:prstGeom prst="rect">
            <a:avLst/>
          </a:prstGeom>
        </p:spPr>
      </p:pic>
      <p:sp>
        <p:nvSpPr>
          <p:cNvPr id="11" name="TextBox 10">
            <a:extLst>
              <a:ext uri="{FF2B5EF4-FFF2-40B4-BE49-F238E27FC236}">
                <a16:creationId xmlns:a16="http://schemas.microsoft.com/office/drawing/2014/main" id="{5288FC4A-3AF4-AC80-F7E2-C5897F99B994}"/>
              </a:ext>
            </a:extLst>
          </p:cNvPr>
          <p:cNvSpPr txBox="1"/>
          <p:nvPr/>
        </p:nvSpPr>
        <p:spPr>
          <a:xfrm>
            <a:off x="3113590" y="2655954"/>
            <a:ext cx="8743130" cy="3293209"/>
          </a:xfrm>
          <a:prstGeom prst="rect">
            <a:avLst/>
          </a:prstGeom>
          <a:noFill/>
        </p:spPr>
        <p:txBody>
          <a:bodyPr wrap="square">
            <a:spAutoFit/>
          </a:bodyPr>
          <a:lstStyle/>
          <a:p>
            <a:r>
              <a:rPr lang="en-US" sz="1800" i="1" dirty="0" err="1">
                <a:solidFill>
                  <a:schemeClr val="tx1"/>
                </a:solidFill>
                <a:latin typeface="Calibri" panose="020F0502020204030204" pitchFamily="34" charset="0"/>
                <a:cs typeface="Calibri" panose="020F0502020204030204" pitchFamily="34" charset="0"/>
              </a:rPr>
              <a:t>Oolu</a:t>
            </a:r>
            <a:r>
              <a:rPr lang="en-US" sz="1800" i="1" dirty="0">
                <a:solidFill>
                  <a:schemeClr val="tx1"/>
                </a:solidFill>
                <a:latin typeface="Calibri" panose="020F0502020204030204" pitchFamily="34" charset="0"/>
                <a:cs typeface="Calibri" panose="020F0502020204030204" pitchFamily="34" charset="0"/>
              </a:rPr>
              <a:t> is a leading solar energy company operating in West Africa, with its headquarters based in Senegal. Founded in 2015, </a:t>
            </a:r>
            <a:r>
              <a:rPr lang="en-US" sz="1800" i="1" dirty="0" err="1">
                <a:solidFill>
                  <a:schemeClr val="tx1"/>
                </a:solidFill>
                <a:latin typeface="Calibri" panose="020F0502020204030204" pitchFamily="34" charset="0"/>
                <a:cs typeface="Calibri" panose="020F0502020204030204" pitchFamily="34" charset="0"/>
              </a:rPr>
              <a:t>Oolu's</a:t>
            </a:r>
            <a:r>
              <a:rPr lang="en-US" sz="1800" i="1" dirty="0">
                <a:solidFill>
                  <a:schemeClr val="tx1"/>
                </a:solidFill>
                <a:latin typeface="Calibri" panose="020F0502020204030204" pitchFamily="34" charset="0"/>
                <a:cs typeface="Calibri" panose="020F0502020204030204" pitchFamily="34" charset="0"/>
              </a:rPr>
              <a:t> mission is to provide affordable and reliable off-grid solar energy solutions to rural and peri-urban communities that lack access to electricity. The company aims to improve energy access through innovative solar home systems, which are both environmentally friendly and financially accessible through a pay-as-you-go model.</a:t>
            </a:r>
          </a:p>
          <a:p>
            <a:endParaRPr lang="en-US" sz="1000" i="1" dirty="0">
              <a:solidFill>
                <a:schemeClr val="tx1"/>
              </a:solidFill>
              <a:latin typeface="Calibri" panose="020F0502020204030204" pitchFamily="34" charset="0"/>
              <a:cs typeface="Calibri" panose="020F0502020204030204" pitchFamily="34" charset="0"/>
            </a:endParaRPr>
          </a:p>
          <a:p>
            <a:r>
              <a:rPr lang="en-US" sz="1800" i="1" dirty="0">
                <a:solidFill>
                  <a:schemeClr val="tx1"/>
                </a:solidFill>
                <a:latin typeface="Calibri" panose="020F0502020204030204" pitchFamily="34" charset="0"/>
                <a:cs typeface="Calibri" panose="020F0502020204030204" pitchFamily="34" charset="0"/>
              </a:rPr>
              <a:t>By offering solar products like solar panels and battery storage, </a:t>
            </a:r>
            <a:r>
              <a:rPr lang="en-US" sz="1800" i="1" dirty="0" err="1">
                <a:solidFill>
                  <a:schemeClr val="tx1"/>
                </a:solidFill>
                <a:latin typeface="Calibri" panose="020F0502020204030204" pitchFamily="34" charset="0"/>
                <a:cs typeface="Calibri" panose="020F0502020204030204" pitchFamily="34" charset="0"/>
              </a:rPr>
              <a:t>Oolu</a:t>
            </a:r>
            <a:r>
              <a:rPr lang="en-US" sz="1800" i="1" dirty="0">
                <a:solidFill>
                  <a:schemeClr val="tx1"/>
                </a:solidFill>
                <a:latin typeface="Calibri" panose="020F0502020204030204" pitchFamily="34" charset="0"/>
                <a:cs typeface="Calibri" panose="020F0502020204030204" pitchFamily="34" charset="0"/>
              </a:rPr>
              <a:t> empowers families and small businesses to reduce their dependency on costly and polluting energy sources like kerosene and diesel. </a:t>
            </a:r>
            <a:r>
              <a:rPr lang="en-US" sz="1800" i="1" dirty="0" err="1">
                <a:solidFill>
                  <a:schemeClr val="tx1"/>
                </a:solidFill>
                <a:latin typeface="Calibri" panose="020F0502020204030204" pitchFamily="34" charset="0"/>
                <a:cs typeface="Calibri" panose="020F0502020204030204" pitchFamily="34" charset="0"/>
              </a:rPr>
              <a:t>Oolu</a:t>
            </a:r>
            <a:r>
              <a:rPr lang="en-US" sz="1800" i="1" dirty="0">
                <a:solidFill>
                  <a:schemeClr val="tx1"/>
                </a:solidFill>
                <a:latin typeface="Calibri" panose="020F0502020204030204" pitchFamily="34" charset="0"/>
                <a:cs typeface="Calibri" panose="020F0502020204030204" pitchFamily="34" charset="0"/>
              </a:rPr>
              <a:t> operates in countries such as Senegal, Mali, Burkina Faso, Niger, and Nigeria, and it has rapidly expanded its customer base, reaching thousands of homes in underserved areas.</a:t>
            </a:r>
          </a:p>
        </p:txBody>
      </p:sp>
    </p:spTree>
    <p:extLst>
      <p:ext uri="{BB962C8B-B14F-4D97-AF65-F5344CB8AC3E}">
        <p14:creationId xmlns:p14="http://schemas.microsoft.com/office/powerpoint/2010/main" val="29509214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a:bodyPr>
          <a:lstStyle/>
          <a:p>
            <a:r>
              <a:rPr lang="en-US" sz="2800" b="1" dirty="0">
                <a:latin typeface="Verdana" panose="020B0604030504040204" pitchFamily="34" charset="0"/>
                <a:ea typeface="Verdana" panose="020B0604030504040204" pitchFamily="34" charset="0"/>
                <a:cs typeface="Verdana" panose="020B0604030504040204" pitchFamily="34" charset="0"/>
              </a:rPr>
              <a:t>Section 5: Case Study : </a:t>
            </a:r>
            <a:r>
              <a:rPr lang="en-US" sz="2800" b="1" dirty="0" err="1">
                <a:latin typeface="Verdana" panose="020B0604030504040204" pitchFamily="34" charset="0"/>
                <a:ea typeface="Verdana" panose="020B0604030504040204" pitchFamily="34" charset="0"/>
                <a:cs typeface="Verdana" panose="020B0604030504040204" pitchFamily="34" charset="0"/>
              </a:rPr>
              <a:t>Oolu’s</a:t>
            </a:r>
            <a:r>
              <a:rPr lang="en-US" sz="2800" b="1" dirty="0">
                <a:latin typeface="Verdana" panose="020B0604030504040204" pitchFamily="34" charset="0"/>
                <a:ea typeface="Verdana" panose="020B0604030504040204" pitchFamily="34" charset="0"/>
                <a:cs typeface="Verdana" panose="020B0604030504040204" pitchFamily="34" charset="0"/>
              </a:rPr>
              <a:t> pitch</a:t>
            </a:r>
            <a:endParaRPr lang="en-US" dirty="0"/>
          </a:p>
        </p:txBody>
      </p:sp>
      <p:sp>
        <p:nvSpPr>
          <p:cNvPr id="4" name="TextBox 3">
            <a:extLst>
              <a:ext uri="{FF2B5EF4-FFF2-40B4-BE49-F238E27FC236}">
                <a16:creationId xmlns:a16="http://schemas.microsoft.com/office/drawing/2014/main" id="{F9FCA9E4-A8F4-C3FD-5648-449B8E31CD1B}"/>
              </a:ext>
            </a:extLst>
          </p:cNvPr>
          <p:cNvSpPr txBox="1"/>
          <p:nvPr/>
        </p:nvSpPr>
        <p:spPr>
          <a:xfrm>
            <a:off x="335280" y="1139816"/>
            <a:ext cx="11521440" cy="464871"/>
          </a:xfrm>
          <a:prstGeom prst="rect">
            <a:avLst/>
          </a:prstGeom>
          <a:noFill/>
        </p:spPr>
        <p:txBody>
          <a:bodyPr wrap="square" rtlCol="0">
            <a:spAutoFit/>
          </a:bodyPr>
          <a:lstStyle/>
          <a:p>
            <a:pPr>
              <a:lnSpc>
                <a:spcPct val="150000"/>
              </a:lnSpc>
            </a:pPr>
            <a:r>
              <a:rPr lang="en-US" sz="1800" b="1" dirty="0">
                <a:solidFill>
                  <a:schemeClr val="accent2">
                    <a:lumMod val="75000"/>
                  </a:schemeClr>
                </a:solidFill>
                <a:latin typeface="Calibri" panose="020F0502020204030204" pitchFamily="34" charset="0"/>
                <a:cs typeface="Calibri" panose="020F0502020204030204" pitchFamily="34" charset="0"/>
              </a:rPr>
              <a:t>Title Slide:</a:t>
            </a:r>
          </a:p>
        </p:txBody>
      </p:sp>
      <p:pic>
        <p:nvPicPr>
          <p:cNvPr id="7" name="Picture 6">
            <a:extLst>
              <a:ext uri="{FF2B5EF4-FFF2-40B4-BE49-F238E27FC236}">
                <a16:creationId xmlns:a16="http://schemas.microsoft.com/office/drawing/2014/main" id="{FED6E1A4-E74F-DC5D-1857-F588DE4D116A}"/>
              </a:ext>
            </a:extLst>
          </p:cNvPr>
          <p:cNvPicPr>
            <a:picLocks noChangeAspect="1"/>
          </p:cNvPicPr>
          <p:nvPr/>
        </p:nvPicPr>
        <p:blipFill>
          <a:blip r:embed="rId3"/>
          <a:stretch>
            <a:fillRect/>
          </a:stretch>
        </p:blipFill>
        <p:spPr>
          <a:xfrm>
            <a:off x="468061" y="2320233"/>
            <a:ext cx="6299973" cy="3448576"/>
          </a:xfrm>
          <a:prstGeom prst="rect">
            <a:avLst/>
          </a:prstGeom>
        </p:spPr>
      </p:pic>
      <p:sp>
        <p:nvSpPr>
          <p:cNvPr id="9" name="TextBox 8">
            <a:extLst>
              <a:ext uri="{FF2B5EF4-FFF2-40B4-BE49-F238E27FC236}">
                <a16:creationId xmlns:a16="http://schemas.microsoft.com/office/drawing/2014/main" id="{CD939E1D-78DC-29FD-0D10-DC5A4725FA5E}"/>
              </a:ext>
            </a:extLst>
          </p:cNvPr>
          <p:cNvSpPr txBox="1"/>
          <p:nvPr/>
        </p:nvSpPr>
        <p:spPr>
          <a:xfrm>
            <a:off x="6994003" y="3789998"/>
            <a:ext cx="6649654" cy="400110"/>
          </a:xfrm>
          <a:prstGeom prst="rect">
            <a:avLst/>
          </a:prstGeom>
          <a:noFill/>
        </p:spPr>
        <p:txBody>
          <a:bodyPr wrap="square">
            <a:spAutoFit/>
          </a:bodyPr>
          <a:lstStyle/>
          <a:p>
            <a:r>
              <a:rPr lang="en-US" sz="2000" b="1" dirty="0">
                <a:solidFill>
                  <a:schemeClr val="accent2">
                    <a:lumMod val="75000"/>
                  </a:schemeClr>
                </a:solidFill>
                <a:latin typeface="Calibri" panose="020F0502020204030204" pitchFamily="34" charset="0"/>
                <a:cs typeface="Calibri" panose="020F0502020204030204" pitchFamily="34" charset="0"/>
              </a:rPr>
              <a:t>Company name, logo, and tagline</a:t>
            </a:r>
            <a:endParaRPr lang="fr-FR" sz="2000" b="1" dirty="0">
              <a:solidFill>
                <a:schemeClr val="accent2">
                  <a:lumMod val="75000"/>
                </a:schemeClr>
              </a:solidFill>
            </a:endParaRPr>
          </a:p>
        </p:txBody>
      </p:sp>
    </p:spTree>
    <p:extLst>
      <p:ext uri="{BB962C8B-B14F-4D97-AF65-F5344CB8AC3E}">
        <p14:creationId xmlns:p14="http://schemas.microsoft.com/office/powerpoint/2010/main" val="364782526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a:bodyPr>
          <a:lstStyle/>
          <a:p>
            <a:r>
              <a:rPr lang="en-US" sz="2800" b="1" dirty="0">
                <a:latin typeface="Verdana" panose="020B0604030504040204" pitchFamily="34" charset="0"/>
                <a:ea typeface="Verdana" panose="020B0604030504040204" pitchFamily="34" charset="0"/>
                <a:cs typeface="Verdana" panose="020B0604030504040204" pitchFamily="34" charset="0"/>
              </a:rPr>
              <a:t>Section 5: Case Study : </a:t>
            </a:r>
            <a:r>
              <a:rPr lang="en-US" sz="2800" b="1" dirty="0" err="1">
                <a:latin typeface="Verdana" panose="020B0604030504040204" pitchFamily="34" charset="0"/>
                <a:ea typeface="Verdana" panose="020B0604030504040204" pitchFamily="34" charset="0"/>
                <a:cs typeface="Verdana" panose="020B0604030504040204" pitchFamily="34" charset="0"/>
              </a:rPr>
              <a:t>Oolu’s</a:t>
            </a:r>
            <a:r>
              <a:rPr lang="en-US" sz="2800" b="1" dirty="0">
                <a:latin typeface="Verdana" panose="020B0604030504040204" pitchFamily="34" charset="0"/>
                <a:ea typeface="Verdana" panose="020B0604030504040204" pitchFamily="34" charset="0"/>
                <a:cs typeface="Verdana" panose="020B0604030504040204" pitchFamily="34" charset="0"/>
              </a:rPr>
              <a:t> pitch</a:t>
            </a:r>
            <a:endParaRPr lang="en-US" dirty="0"/>
          </a:p>
        </p:txBody>
      </p:sp>
      <p:sp>
        <p:nvSpPr>
          <p:cNvPr id="4" name="TextBox 3">
            <a:extLst>
              <a:ext uri="{FF2B5EF4-FFF2-40B4-BE49-F238E27FC236}">
                <a16:creationId xmlns:a16="http://schemas.microsoft.com/office/drawing/2014/main" id="{F9FCA9E4-A8F4-C3FD-5648-449B8E31CD1B}"/>
              </a:ext>
            </a:extLst>
          </p:cNvPr>
          <p:cNvSpPr txBox="1"/>
          <p:nvPr/>
        </p:nvSpPr>
        <p:spPr>
          <a:xfrm>
            <a:off x="670560" y="1134840"/>
            <a:ext cx="11521440" cy="464871"/>
          </a:xfrm>
          <a:prstGeom prst="rect">
            <a:avLst/>
          </a:prstGeom>
          <a:noFill/>
        </p:spPr>
        <p:txBody>
          <a:bodyPr wrap="square" rtlCol="0">
            <a:spAutoFit/>
          </a:bodyPr>
          <a:lstStyle/>
          <a:p>
            <a:pPr>
              <a:lnSpc>
                <a:spcPct val="150000"/>
              </a:lnSpc>
            </a:pPr>
            <a:r>
              <a:rPr lang="en-US" sz="1800" b="1" dirty="0">
                <a:solidFill>
                  <a:schemeClr val="accent2">
                    <a:lumMod val="75000"/>
                  </a:schemeClr>
                </a:solidFill>
                <a:latin typeface="Calibri" panose="020F0502020204030204" pitchFamily="34" charset="0"/>
                <a:cs typeface="Calibri" panose="020F0502020204030204" pitchFamily="34" charset="0"/>
              </a:rPr>
              <a:t>Problem Statement:</a:t>
            </a:r>
          </a:p>
        </p:txBody>
      </p:sp>
      <p:pic>
        <p:nvPicPr>
          <p:cNvPr id="6" name="Picture 5">
            <a:extLst>
              <a:ext uri="{FF2B5EF4-FFF2-40B4-BE49-F238E27FC236}">
                <a16:creationId xmlns:a16="http://schemas.microsoft.com/office/drawing/2014/main" id="{781BA0B9-FC88-56C4-83FA-9316A099EDA2}"/>
              </a:ext>
            </a:extLst>
          </p:cNvPr>
          <p:cNvPicPr>
            <a:picLocks noChangeAspect="1"/>
          </p:cNvPicPr>
          <p:nvPr/>
        </p:nvPicPr>
        <p:blipFill>
          <a:blip r:embed="rId3"/>
          <a:stretch>
            <a:fillRect/>
          </a:stretch>
        </p:blipFill>
        <p:spPr>
          <a:xfrm>
            <a:off x="335278" y="2168377"/>
            <a:ext cx="3575601" cy="1965660"/>
          </a:xfrm>
          <a:prstGeom prst="rect">
            <a:avLst/>
          </a:prstGeom>
        </p:spPr>
      </p:pic>
      <p:pic>
        <p:nvPicPr>
          <p:cNvPr id="8" name="Picture 7">
            <a:extLst>
              <a:ext uri="{FF2B5EF4-FFF2-40B4-BE49-F238E27FC236}">
                <a16:creationId xmlns:a16="http://schemas.microsoft.com/office/drawing/2014/main" id="{75F1A624-FB3F-F957-721B-B3FD70017059}"/>
              </a:ext>
            </a:extLst>
          </p:cNvPr>
          <p:cNvPicPr>
            <a:picLocks noChangeAspect="1"/>
          </p:cNvPicPr>
          <p:nvPr/>
        </p:nvPicPr>
        <p:blipFill>
          <a:blip r:embed="rId4"/>
          <a:stretch>
            <a:fillRect/>
          </a:stretch>
        </p:blipFill>
        <p:spPr>
          <a:xfrm>
            <a:off x="335278" y="4590178"/>
            <a:ext cx="3587884" cy="1973183"/>
          </a:xfrm>
          <a:prstGeom prst="rect">
            <a:avLst/>
          </a:prstGeom>
        </p:spPr>
      </p:pic>
      <p:pic>
        <p:nvPicPr>
          <p:cNvPr id="13" name="Picture 12">
            <a:extLst>
              <a:ext uri="{FF2B5EF4-FFF2-40B4-BE49-F238E27FC236}">
                <a16:creationId xmlns:a16="http://schemas.microsoft.com/office/drawing/2014/main" id="{1F8B7E06-9896-FB62-05B6-763317D417E5}"/>
              </a:ext>
            </a:extLst>
          </p:cNvPr>
          <p:cNvPicPr>
            <a:picLocks noChangeAspect="1"/>
          </p:cNvPicPr>
          <p:nvPr/>
        </p:nvPicPr>
        <p:blipFill>
          <a:blip r:embed="rId5"/>
          <a:stretch>
            <a:fillRect/>
          </a:stretch>
        </p:blipFill>
        <p:spPr>
          <a:xfrm>
            <a:off x="5046887" y="2168377"/>
            <a:ext cx="3712583" cy="1969422"/>
          </a:xfrm>
          <a:prstGeom prst="rect">
            <a:avLst/>
          </a:prstGeom>
        </p:spPr>
      </p:pic>
      <p:pic>
        <p:nvPicPr>
          <p:cNvPr id="14" name="Picture 13">
            <a:extLst>
              <a:ext uri="{FF2B5EF4-FFF2-40B4-BE49-F238E27FC236}">
                <a16:creationId xmlns:a16="http://schemas.microsoft.com/office/drawing/2014/main" id="{DCAD37F9-C8CF-4E2B-B5EC-639FF58479F0}"/>
              </a:ext>
            </a:extLst>
          </p:cNvPr>
          <p:cNvPicPr>
            <a:picLocks noChangeAspect="1"/>
          </p:cNvPicPr>
          <p:nvPr/>
        </p:nvPicPr>
        <p:blipFill>
          <a:blip r:embed="rId6"/>
          <a:stretch>
            <a:fillRect/>
          </a:stretch>
        </p:blipFill>
        <p:spPr>
          <a:xfrm>
            <a:off x="5070037" y="4566569"/>
            <a:ext cx="3712583" cy="1999573"/>
          </a:xfrm>
          <a:prstGeom prst="rect">
            <a:avLst/>
          </a:prstGeom>
        </p:spPr>
      </p:pic>
      <p:sp>
        <p:nvSpPr>
          <p:cNvPr id="15" name="TextBox 14">
            <a:extLst>
              <a:ext uri="{FF2B5EF4-FFF2-40B4-BE49-F238E27FC236}">
                <a16:creationId xmlns:a16="http://schemas.microsoft.com/office/drawing/2014/main" id="{59581998-D268-FD30-54D1-678A419487D4}"/>
              </a:ext>
            </a:extLst>
          </p:cNvPr>
          <p:cNvSpPr txBox="1"/>
          <p:nvPr/>
        </p:nvSpPr>
        <p:spPr>
          <a:xfrm>
            <a:off x="335278" y="4148705"/>
            <a:ext cx="3587884" cy="400110"/>
          </a:xfrm>
          <a:prstGeom prst="rect">
            <a:avLst/>
          </a:prstGeom>
          <a:noFill/>
        </p:spPr>
        <p:txBody>
          <a:bodyPr wrap="square" rtlCol="0">
            <a:spAutoFit/>
          </a:bodyPr>
          <a:lstStyle/>
          <a:p>
            <a:pPr algn="ctr"/>
            <a:r>
              <a:rPr lang="fr-FR" sz="2000" b="1" dirty="0" err="1">
                <a:solidFill>
                  <a:schemeClr val="accent2">
                    <a:lumMod val="75000"/>
                  </a:schemeClr>
                </a:solidFill>
                <a:latin typeface="Calibri" panose="020F0502020204030204" pitchFamily="34" charset="0"/>
                <a:cs typeface="Calibri" panose="020F0502020204030204" pitchFamily="34" charset="0"/>
              </a:rPr>
              <a:t>Problems</a:t>
            </a:r>
            <a:r>
              <a:rPr lang="fr-FR" sz="2000" b="1" dirty="0">
                <a:solidFill>
                  <a:schemeClr val="accent2">
                    <a:lumMod val="75000"/>
                  </a:schemeClr>
                </a:solidFill>
                <a:latin typeface="Calibri" panose="020F0502020204030204" pitchFamily="34" charset="0"/>
                <a:cs typeface="Calibri" panose="020F0502020204030204" pitchFamily="34" charset="0"/>
              </a:rPr>
              <a:t> |  Data </a:t>
            </a:r>
            <a:r>
              <a:rPr lang="fr-FR" sz="2000" b="1" dirty="0" err="1">
                <a:solidFill>
                  <a:schemeClr val="accent2">
                    <a:lumMod val="75000"/>
                  </a:schemeClr>
                </a:solidFill>
                <a:latin typeface="Calibri" panose="020F0502020204030204" pitchFamily="34" charset="0"/>
                <a:cs typeface="Calibri" panose="020F0502020204030204" pitchFamily="34" charset="0"/>
              </a:rPr>
              <a:t>evidence</a:t>
            </a:r>
            <a:endParaRPr lang="fr-FR" sz="2000" b="1" dirty="0">
              <a:solidFill>
                <a:schemeClr val="accent2">
                  <a:lumMod val="75000"/>
                </a:schemeClr>
              </a:solidFill>
              <a:latin typeface="Calibri" panose="020F0502020204030204" pitchFamily="34" charset="0"/>
              <a:cs typeface="Calibri" panose="020F0502020204030204" pitchFamily="34" charset="0"/>
            </a:endParaRPr>
          </a:p>
        </p:txBody>
      </p:sp>
      <p:sp>
        <p:nvSpPr>
          <p:cNvPr id="16" name="TextBox 15">
            <a:extLst>
              <a:ext uri="{FF2B5EF4-FFF2-40B4-BE49-F238E27FC236}">
                <a16:creationId xmlns:a16="http://schemas.microsoft.com/office/drawing/2014/main" id="{DED142CE-AC69-EA40-A8EC-6C431C7B84E5}"/>
              </a:ext>
            </a:extLst>
          </p:cNvPr>
          <p:cNvSpPr txBox="1"/>
          <p:nvPr/>
        </p:nvSpPr>
        <p:spPr>
          <a:xfrm>
            <a:off x="5194736" y="4134037"/>
            <a:ext cx="3587884" cy="400110"/>
          </a:xfrm>
          <a:prstGeom prst="rect">
            <a:avLst/>
          </a:prstGeom>
          <a:noFill/>
        </p:spPr>
        <p:txBody>
          <a:bodyPr wrap="square" rtlCol="0">
            <a:spAutoFit/>
          </a:bodyPr>
          <a:lstStyle/>
          <a:p>
            <a:pPr algn="ctr"/>
            <a:r>
              <a:rPr lang="fr-FR" sz="2000" b="1" dirty="0">
                <a:solidFill>
                  <a:schemeClr val="accent2">
                    <a:lumMod val="75000"/>
                  </a:schemeClr>
                </a:solidFill>
                <a:latin typeface="Calibri" panose="020F0502020204030204" pitchFamily="34" charset="0"/>
                <a:cs typeface="Calibri" panose="020F0502020204030204" pitchFamily="34" charset="0"/>
              </a:rPr>
              <a:t>Alternative solutions</a:t>
            </a:r>
          </a:p>
        </p:txBody>
      </p:sp>
    </p:spTree>
    <p:extLst>
      <p:ext uri="{BB962C8B-B14F-4D97-AF65-F5344CB8AC3E}">
        <p14:creationId xmlns:p14="http://schemas.microsoft.com/office/powerpoint/2010/main" val="162545078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a:bodyPr>
          <a:lstStyle/>
          <a:p>
            <a:r>
              <a:rPr lang="en-US" sz="2800" b="1" dirty="0">
                <a:latin typeface="Verdana" panose="020B0604030504040204" pitchFamily="34" charset="0"/>
                <a:ea typeface="Verdana" panose="020B0604030504040204" pitchFamily="34" charset="0"/>
                <a:cs typeface="Verdana" panose="020B0604030504040204" pitchFamily="34" charset="0"/>
              </a:rPr>
              <a:t>Section 5: Case Study : </a:t>
            </a:r>
            <a:r>
              <a:rPr lang="en-US" sz="2800" b="1" dirty="0" err="1">
                <a:latin typeface="Verdana" panose="020B0604030504040204" pitchFamily="34" charset="0"/>
                <a:ea typeface="Verdana" panose="020B0604030504040204" pitchFamily="34" charset="0"/>
                <a:cs typeface="Verdana" panose="020B0604030504040204" pitchFamily="34" charset="0"/>
              </a:rPr>
              <a:t>Oolu’s</a:t>
            </a:r>
            <a:r>
              <a:rPr lang="en-US" sz="2800" b="1" dirty="0">
                <a:latin typeface="Verdana" panose="020B0604030504040204" pitchFamily="34" charset="0"/>
                <a:ea typeface="Verdana" panose="020B0604030504040204" pitchFamily="34" charset="0"/>
                <a:cs typeface="Verdana" panose="020B0604030504040204" pitchFamily="34" charset="0"/>
              </a:rPr>
              <a:t> pitch</a:t>
            </a:r>
            <a:endParaRPr lang="en-US" dirty="0"/>
          </a:p>
        </p:txBody>
      </p:sp>
      <p:sp>
        <p:nvSpPr>
          <p:cNvPr id="4" name="TextBox 3">
            <a:extLst>
              <a:ext uri="{FF2B5EF4-FFF2-40B4-BE49-F238E27FC236}">
                <a16:creationId xmlns:a16="http://schemas.microsoft.com/office/drawing/2014/main" id="{F9FCA9E4-A8F4-C3FD-5648-449B8E31CD1B}"/>
              </a:ext>
            </a:extLst>
          </p:cNvPr>
          <p:cNvSpPr txBox="1"/>
          <p:nvPr/>
        </p:nvSpPr>
        <p:spPr>
          <a:xfrm>
            <a:off x="335280" y="1134840"/>
            <a:ext cx="11521440" cy="464871"/>
          </a:xfrm>
          <a:prstGeom prst="rect">
            <a:avLst/>
          </a:prstGeom>
          <a:noFill/>
        </p:spPr>
        <p:txBody>
          <a:bodyPr wrap="square" rtlCol="0">
            <a:spAutoFit/>
          </a:bodyPr>
          <a:lstStyle/>
          <a:p>
            <a:pPr>
              <a:lnSpc>
                <a:spcPct val="150000"/>
              </a:lnSpc>
            </a:pPr>
            <a:r>
              <a:rPr lang="en-US" sz="1800" b="1" dirty="0">
                <a:solidFill>
                  <a:schemeClr val="accent2">
                    <a:lumMod val="75000"/>
                  </a:schemeClr>
                </a:solidFill>
                <a:latin typeface="Calibri" panose="020F0502020204030204" pitchFamily="34" charset="0"/>
                <a:cs typeface="Calibri" panose="020F0502020204030204" pitchFamily="34" charset="0"/>
              </a:rPr>
              <a:t>Competition:</a:t>
            </a:r>
          </a:p>
        </p:txBody>
      </p:sp>
      <p:pic>
        <p:nvPicPr>
          <p:cNvPr id="12" name="Picture 11">
            <a:extLst>
              <a:ext uri="{FF2B5EF4-FFF2-40B4-BE49-F238E27FC236}">
                <a16:creationId xmlns:a16="http://schemas.microsoft.com/office/drawing/2014/main" id="{8DF8E3E2-7A5E-718F-EDF1-3C54BDD8FD93}"/>
              </a:ext>
            </a:extLst>
          </p:cNvPr>
          <p:cNvPicPr>
            <a:picLocks noChangeAspect="1"/>
          </p:cNvPicPr>
          <p:nvPr/>
        </p:nvPicPr>
        <p:blipFill>
          <a:blip r:embed="rId3"/>
          <a:stretch>
            <a:fillRect/>
          </a:stretch>
        </p:blipFill>
        <p:spPr>
          <a:xfrm>
            <a:off x="427879" y="2320233"/>
            <a:ext cx="6604090" cy="3488953"/>
          </a:xfrm>
          <a:prstGeom prst="rect">
            <a:avLst/>
          </a:prstGeom>
        </p:spPr>
      </p:pic>
      <p:sp>
        <p:nvSpPr>
          <p:cNvPr id="6" name="TextBox 5">
            <a:extLst>
              <a:ext uri="{FF2B5EF4-FFF2-40B4-BE49-F238E27FC236}">
                <a16:creationId xmlns:a16="http://schemas.microsoft.com/office/drawing/2014/main" id="{58DC7F19-DED0-41CA-A396-880784971979}"/>
              </a:ext>
            </a:extLst>
          </p:cNvPr>
          <p:cNvSpPr txBox="1"/>
          <p:nvPr/>
        </p:nvSpPr>
        <p:spPr>
          <a:xfrm>
            <a:off x="7186334" y="3756932"/>
            <a:ext cx="5005666" cy="707886"/>
          </a:xfrm>
          <a:prstGeom prst="rect">
            <a:avLst/>
          </a:prstGeom>
          <a:noFill/>
        </p:spPr>
        <p:txBody>
          <a:bodyPr wrap="square">
            <a:spAutoFit/>
          </a:bodyPr>
          <a:lstStyle/>
          <a:p>
            <a:pPr marL="342900" indent="-342900" algn="l">
              <a:buFont typeface="Arial" panose="020B0604020202020204" pitchFamily="34" charset="0"/>
              <a:buChar char="•"/>
            </a:pPr>
            <a:r>
              <a:rPr lang="en-US" sz="2000" b="1" dirty="0">
                <a:solidFill>
                  <a:schemeClr val="accent2">
                    <a:lumMod val="75000"/>
                  </a:schemeClr>
                </a:solidFill>
                <a:latin typeface="Calibri" panose="020F0502020204030204" pitchFamily="34" charset="0"/>
                <a:cs typeface="Calibri" panose="020F0502020204030204" pitchFamily="34" charset="0"/>
              </a:rPr>
              <a:t>Map out your competitive landscape, showing where you stand.</a:t>
            </a:r>
          </a:p>
        </p:txBody>
      </p:sp>
    </p:spTree>
    <p:extLst>
      <p:ext uri="{BB962C8B-B14F-4D97-AF65-F5344CB8AC3E}">
        <p14:creationId xmlns:p14="http://schemas.microsoft.com/office/powerpoint/2010/main" val="127836624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a:bodyPr>
          <a:lstStyle/>
          <a:p>
            <a:r>
              <a:rPr lang="en-US" sz="2800" b="1" dirty="0">
                <a:latin typeface="Verdana" panose="020B0604030504040204" pitchFamily="34" charset="0"/>
                <a:ea typeface="Verdana" panose="020B0604030504040204" pitchFamily="34" charset="0"/>
                <a:cs typeface="Verdana" panose="020B0604030504040204" pitchFamily="34" charset="0"/>
              </a:rPr>
              <a:t>Section 5: Case Study : </a:t>
            </a:r>
            <a:r>
              <a:rPr lang="en-US" sz="2800" b="1" dirty="0" err="1">
                <a:latin typeface="Verdana" panose="020B0604030504040204" pitchFamily="34" charset="0"/>
                <a:ea typeface="Verdana" panose="020B0604030504040204" pitchFamily="34" charset="0"/>
                <a:cs typeface="Verdana" panose="020B0604030504040204" pitchFamily="34" charset="0"/>
              </a:rPr>
              <a:t>Oolu’s</a:t>
            </a:r>
            <a:r>
              <a:rPr lang="en-US" sz="2800" b="1" dirty="0">
                <a:latin typeface="Verdana" panose="020B0604030504040204" pitchFamily="34" charset="0"/>
                <a:ea typeface="Verdana" panose="020B0604030504040204" pitchFamily="34" charset="0"/>
                <a:cs typeface="Verdana" panose="020B0604030504040204" pitchFamily="34" charset="0"/>
              </a:rPr>
              <a:t> pitch</a:t>
            </a:r>
            <a:endParaRPr lang="en-US" dirty="0"/>
          </a:p>
        </p:txBody>
      </p:sp>
      <p:sp>
        <p:nvSpPr>
          <p:cNvPr id="4" name="TextBox 3">
            <a:extLst>
              <a:ext uri="{FF2B5EF4-FFF2-40B4-BE49-F238E27FC236}">
                <a16:creationId xmlns:a16="http://schemas.microsoft.com/office/drawing/2014/main" id="{F9FCA9E4-A8F4-C3FD-5648-449B8E31CD1B}"/>
              </a:ext>
            </a:extLst>
          </p:cNvPr>
          <p:cNvSpPr txBox="1"/>
          <p:nvPr/>
        </p:nvSpPr>
        <p:spPr>
          <a:xfrm>
            <a:off x="6526217" y="1157231"/>
            <a:ext cx="1628431" cy="589072"/>
          </a:xfrm>
          <a:prstGeom prst="rect">
            <a:avLst/>
          </a:prstGeom>
          <a:noFill/>
        </p:spPr>
        <p:txBody>
          <a:bodyPr wrap="square" rtlCol="0">
            <a:spAutoFit/>
          </a:bodyPr>
          <a:lstStyle/>
          <a:p>
            <a:pPr>
              <a:lnSpc>
                <a:spcPct val="150000"/>
              </a:lnSpc>
            </a:pPr>
            <a:r>
              <a:rPr lang="en-US" sz="2400" b="1" dirty="0">
                <a:solidFill>
                  <a:schemeClr val="accent2">
                    <a:lumMod val="75000"/>
                  </a:schemeClr>
                </a:solidFill>
                <a:latin typeface="Calibri" panose="020F0502020204030204" pitchFamily="34" charset="0"/>
                <a:cs typeface="Calibri" panose="020F0502020204030204" pitchFamily="34" charset="0"/>
              </a:rPr>
              <a:t>Solution:</a:t>
            </a:r>
          </a:p>
        </p:txBody>
      </p:sp>
      <p:pic>
        <p:nvPicPr>
          <p:cNvPr id="6" name="Picture 5">
            <a:extLst>
              <a:ext uri="{FF2B5EF4-FFF2-40B4-BE49-F238E27FC236}">
                <a16:creationId xmlns:a16="http://schemas.microsoft.com/office/drawing/2014/main" id="{94EE278C-9A61-9283-5E37-FE97D1FB1E13}"/>
              </a:ext>
            </a:extLst>
          </p:cNvPr>
          <p:cNvPicPr>
            <a:picLocks noChangeAspect="1"/>
          </p:cNvPicPr>
          <p:nvPr/>
        </p:nvPicPr>
        <p:blipFill>
          <a:blip r:embed="rId3"/>
          <a:stretch>
            <a:fillRect/>
          </a:stretch>
        </p:blipFill>
        <p:spPr>
          <a:xfrm>
            <a:off x="224853" y="1176498"/>
            <a:ext cx="5730092" cy="3123696"/>
          </a:xfrm>
          <a:prstGeom prst="rect">
            <a:avLst/>
          </a:prstGeom>
        </p:spPr>
      </p:pic>
      <p:sp>
        <p:nvSpPr>
          <p:cNvPr id="8" name="TextBox 7">
            <a:extLst>
              <a:ext uri="{FF2B5EF4-FFF2-40B4-BE49-F238E27FC236}">
                <a16:creationId xmlns:a16="http://schemas.microsoft.com/office/drawing/2014/main" id="{B75FC857-0899-F533-4920-20A04C9BB712}"/>
              </a:ext>
            </a:extLst>
          </p:cNvPr>
          <p:cNvSpPr txBox="1"/>
          <p:nvPr/>
        </p:nvSpPr>
        <p:spPr>
          <a:xfrm>
            <a:off x="7225497" y="1935218"/>
            <a:ext cx="4256582" cy="1785104"/>
          </a:xfrm>
          <a:prstGeom prst="rect">
            <a:avLst/>
          </a:prstGeom>
          <a:noFill/>
        </p:spPr>
        <p:txBody>
          <a:bodyPr wrap="square">
            <a:spAutoFit/>
          </a:bodyPr>
          <a:lstStyle/>
          <a:p>
            <a:pPr marL="342900" indent="-342900" algn="l">
              <a:buFont typeface="Arial" panose="020B0604020202020204" pitchFamily="34" charset="0"/>
              <a:buChar char="•"/>
            </a:pPr>
            <a:r>
              <a:rPr lang="en-US" sz="2000" b="1" dirty="0">
                <a:solidFill>
                  <a:schemeClr val="accent2">
                    <a:lumMod val="75000"/>
                  </a:schemeClr>
                </a:solidFill>
                <a:latin typeface="Calibri" panose="020F0502020204030204" pitchFamily="34" charset="0"/>
                <a:cs typeface="Calibri" panose="020F0502020204030204" pitchFamily="34" charset="0"/>
              </a:rPr>
              <a:t>Describe your product or service and how it solves the problem.</a:t>
            </a:r>
          </a:p>
          <a:p>
            <a:pPr marL="342900" indent="-342900" algn="l">
              <a:buFont typeface="Arial" panose="020B0604020202020204" pitchFamily="34" charset="0"/>
              <a:buChar char="•"/>
            </a:pPr>
            <a:endParaRPr lang="en-US" sz="1000" b="1" dirty="0">
              <a:solidFill>
                <a:schemeClr val="accent2">
                  <a:lumMod val="75000"/>
                </a:schemeClr>
              </a:solidFill>
              <a:latin typeface="Calibri" panose="020F0502020204030204" pitchFamily="34" charset="0"/>
              <a:cs typeface="Calibri" panose="020F0502020204030204" pitchFamily="34" charset="0"/>
            </a:endParaRPr>
          </a:p>
          <a:p>
            <a:pPr marL="342900" indent="-342900" algn="l">
              <a:buFont typeface="Arial" panose="020B0604020202020204" pitchFamily="34" charset="0"/>
              <a:buChar char="•"/>
            </a:pPr>
            <a:r>
              <a:rPr lang="en-US" sz="2000" b="1" dirty="0">
                <a:solidFill>
                  <a:schemeClr val="accent2">
                    <a:lumMod val="75000"/>
                  </a:schemeClr>
                </a:solidFill>
                <a:latin typeface="Calibri" panose="020F0502020204030204" pitchFamily="34" charset="0"/>
                <a:cs typeface="Calibri" panose="020F0502020204030204" pitchFamily="34" charset="0"/>
              </a:rPr>
              <a:t>Keep it simple and direct. Visuals can help to demonstrate your solution in action.</a:t>
            </a:r>
          </a:p>
        </p:txBody>
      </p:sp>
      <p:pic>
        <p:nvPicPr>
          <p:cNvPr id="5" name="Picture 4">
            <a:extLst>
              <a:ext uri="{FF2B5EF4-FFF2-40B4-BE49-F238E27FC236}">
                <a16:creationId xmlns:a16="http://schemas.microsoft.com/office/drawing/2014/main" id="{8C911587-E1B6-7577-9E1A-C16DD55E44BB}"/>
              </a:ext>
            </a:extLst>
          </p:cNvPr>
          <p:cNvPicPr>
            <a:picLocks noChangeAspect="1"/>
          </p:cNvPicPr>
          <p:nvPr/>
        </p:nvPicPr>
        <p:blipFill>
          <a:blip r:embed="rId4"/>
          <a:stretch>
            <a:fillRect/>
          </a:stretch>
        </p:blipFill>
        <p:spPr>
          <a:xfrm>
            <a:off x="6096000" y="3909237"/>
            <a:ext cx="4935614" cy="2644841"/>
          </a:xfrm>
          <a:prstGeom prst="rect">
            <a:avLst/>
          </a:prstGeom>
        </p:spPr>
      </p:pic>
    </p:spTree>
    <p:extLst>
      <p:ext uri="{BB962C8B-B14F-4D97-AF65-F5344CB8AC3E}">
        <p14:creationId xmlns:p14="http://schemas.microsoft.com/office/powerpoint/2010/main" val="20793011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a:bodyPr>
          <a:lstStyle/>
          <a:p>
            <a:r>
              <a:rPr lang="en-US" sz="2800" b="1" dirty="0">
                <a:latin typeface="Verdana" panose="020B0604030504040204" pitchFamily="34" charset="0"/>
                <a:ea typeface="Verdana" panose="020B0604030504040204" pitchFamily="34" charset="0"/>
                <a:cs typeface="Verdana" panose="020B0604030504040204" pitchFamily="34" charset="0"/>
              </a:rPr>
              <a:t>Section 5: Case Study : </a:t>
            </a:r>
            <a:r>
              <a:rPr lang="en-US" sz="2800" b="1" dirty="0" err="1">
                <a:latin typeface="Verdana" panose="020B0604030504040204" pitchFamily="34" charset="0"/>
                <a:ea typeface="Verdana" panose="020B0604030504040204" pitchFamily="34" charset="0"/>
                <a:cs typeface="Verdana" panose="020B0604030504040204" pitchFamily="34" charset="0"/>
              </a:rPr>
              <a:t>Oolu’s</a:t>
            </a:r>
            <a:r>
              <a:rPr lang="en-US" sz="2800" b="1" dirty="0">
                <a:latin typeface="Verdana" panose="020B0604030504040204" pitchFamily="34" charset="0"/>
                <a:ea typeface="Verdana" panose="020B0604030504040204" pitchFamily="34" charset="0"/>
                <a:cs typeface="Verdana" panose="020B0604030504040204" pitchFamily="34" charset="0"/>
              </a:rPr>
              <a:t> pitch</a:t>
            </a:r>
            <a:endParaRPr lang="en-US" dirty="0"/>
          </a:p>
        </p:txBody>
      </p:sp>
      <p:sp>
        <p:nvSpPr>
          <p:cNvPr id="4" name="TextBox 3">
            <a:extLst>
              <a:ext uri="{FF2B5EF4-FFF2-40B4-BE49-F238E27FC236}">
                <a16:creationId xmlns:a16="http://schemas.microsoft.com/office/drawing/2014/main" id="{F9FCA9E4-A8F4-C3FD-5648-449B8E31CD1B}"/>
              </a:ext>
            </a:extLst>
          </p:cNvPr>
          <p:cNvSpPr txBox="1"/>
          <p:nvPr/>
        </p:nvSpPr>
        <p:spPr>
          <a:xfrm>
            <a:off x="335280" y="1134840"/>
            <a:ext cx="11521440" cy="464871"/>
          </a:xfrm>
          <a:prstGeom prst="rect">
            <a:avLst/>
          </a:prstGeom>
          <a:noFill/>
        </p:spPr>
        <p:txBody>
          <a:bodyPr wrap="square" rtlCol="0">
            <a:spAutoFit/>
          </a:bodyPr>
          <a:lstStyle/>
          <a:p>
            <a:pPr>
              <a:lnSpc>
                <a:spcPct val="150000"/>
              </a:lnSpc>
            </a:pPr>
            <a:r>
              <a:rPr lang="en-US" sz="1800" b="1" dirty="0">
                <a:solidFill>
                  <a:schemeClr val="accent2">
                    <a:lumMod val="75000"/>
                  </a:schemeClr>
                </a:solidFill>
                <a:latin typeface="Calibri" panose="020F0502020204030204" pitchFamily="34" charset="0"/>
                <a:cs typeface="Calibri" panose="020F0502020204030204" pitchFamily="34" charset="0"/>
              </a:rPr>
              <a:t>Traction:</a:t>
            </a:r>
          </a:p>
        </p:txBody>
      </p:sp>
      <p:pic>
        <p:nvPicPr>
          <p:cNvPr id="6" name="Picture 5">
            <a:extLst>
              <a:ext uri="{FF2B5EF4-FFF2-40B4-BE49-F238E27FC236}">
                <a16:creationId xmlns:a16="http://schemas.microsoft.com/office/drawing/2014/main" id="{9D89D053-B00C-7637-B170-6911AA38C10B}"/>
              </a:ext>
            </a:extLst>
          </p:cNvPr>
          <p:cNvPicPr>
            <a:picLocks noChangeAspect="1"/>
          </p:cNvPicPr>
          <p:nvPr/>
        </p:nvPicPr>
        <p:blipFill>
          <a:blip r:embed="rId3"/>
          <a:stretch>
            <a:fillRect/>
          </a:stretch>
        </p:blipFill>
        <p:spPr>
          <a:xfrm>
            <a:off x="432414" y="2320233"/>
            <a:ext cx="6599669" cy="3606005"/>
          </a:xfrm>
          <a:prstGeom prst="rect">
            <a:avLst/>
          </a:prstGeom>
        </p:spPr>
      </p:pic>
      <p:sp>
        <p:nvSpPr>
          <p:cNvPr id="8" name="TextBox 7">
            <a:extLst>
              <a:ext uri="{FF2B5EF4-FFF2-40B4-BE49-F238E27FC236}">
                <a16:creationId xmlns:a16="http://schemas.microsoft.com/office/drawing/2014/main" id="{A19DE7E0-7802-CEDE-013F-F6484444157D}"/>
              </a:ext>
            </a:extLst>
          </p:cNvPr>
          <p:cNvSpPr txBox="1"/>
          <p:nvPr/>
        </p:nvSpPr>
        <p:spPr>
          <a:xfrm>
            <a:off x="7064801" y="3688269"/>
            <a:ext cx="4791919" cy="707886"/>
          </a:xfrm>
          <a:prstGeom prst="rect">
            <a:avLst/>
          </a:prstGeom>
          <a:noFill/>
        </p:spPr>
        <p:txBody>
          <a:bodyPr wrap="square">
            <a:spAutoFit/>
          </a:bodyPr>
          <a:lstStyle/>
          <a:p>
            <a:pPr marL="342900" indent="-342900" algn="l">
              <a:buFont typeface="Arial" panose="020B0604020202020204" pitchFamily="34" charset="0"/>
              <a:buChar char="•"/>
            </a:pPr>
            <a:r>
              <a:rPr lang="en-US" sz="2000" b="1" dirty="0">
                <a:solidFill>
                  <a:schemeClr val="accent2">
                    <a:lumMod val="75000"/>
                  </a:schemeClr>
                </a:solidFill>
                <a:latin typeface="Calibri" panose="020F0502020204030204" pitchFamily="34" charset="0"/>
                <a:cs typeface="Calibri" panose="020F0502020204030204" pitchFamily="34" charset="0"/>
              </a:rPr>
              <a:t>Highlight key metrics like revenue, customer growth, or partnerships.</a:t>
            </a:r>
          </a:p>
        </p:txBody>
      </p:sp>
    </p:spTree>
    <p:extLst>
      <p:ext uri="{BB962C8B-B14F-4D97-AF65-F5344CB8AC3E}">
        <p14:creationId xmlns:p14="http://schemas.microsoft.com/office/powerpoint/2010/main" val="60225131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a:bodyPr>
          <a:lstStyle/>
          <a:p>
            <a:r>
              <a:rPr lang="en-US" sz="2800" b="1" dirty="0">
                <a:latin typeface="Verdana" panose="020B0604030504040204" pitchFamily="34" charset="0"/>
                <a:ea typeface="Verdana" panose="020B0604030504040204" pitchFamily="34" charset="0"/>
                <a:cs typeface="Verdana" panose="020B0604030504040204" pitchFamily="34" charset="0"/>
              </a:rPr>
              <a:t>Section 5: Case Study : </a:t>
            </a:r>
            <a:r>
              <a:rPr lang="en-US" sz="2800" b="1" dirty="0" err="1">
                <a:latin typeface="Verdana" panose="020B0604030504040204" pitchFamily="34" charset="0"/>
                <a:ea typeface="Verdana" panose="020B0604030504040204" pitchFamily="34" charset="0"/>
                <a:cs typeface="Verdana" panose="020B0604030504040204" pitchFamily="34" charset="0"/>
              </a:rPr>
              <a:t>Oolu’s</a:t>
            </a:r>
            <a:r>
              <a:rPr lang="en-US" sz="2800" b="1" dirty="0">
                <a:latin typeface="Verdana" panose="020B0604030504040204" pitchFamily="34" charset="0"/>
                <a:ea typeface="Verdana" panose="020B0604030504040204" pitchFamily="34" charset="0"/>
                <a:cs typeface="Verdana" panose="020B0604030504040204" pitchFamily="34" charset="0"/>
              </a:rPr>
              <a:t> pitch</a:t>
            </a:r>
            <a:endParaRPr lang="en-US" dirty="0"/>
          </a:p>
        </p:txBody>
      </p:sp>
      <p:sp>
        <p:nvSpPr>
          <p:cNvPr id="4" name="TextBox 3">
            <a:extLst>
              <a:ext uri="{FF2B5EF4-FFF2-40B4-BE49-F238E27FC236}">
                <a16:creationId xmlns:a16="http://schemas.microsoft.com/office/drawing/2014/main" id="{F9FCA9E4-A8F4-C3FD-5648-449B8E31CD1B}"/>
              </a:ext>
            </a:extLst>
          </p:cNvPr>
          <p:cNvSpPr txBox="1"/>
          <p:nvPr/>
        </p:nvSpPr>
        <p:spPr>
          <a:xfrm>
            <a:off x="428424" y="1473173"/>
            <a:ext cx="11521440" cy="464871"/>
          </a:xfrm>
          <a:prstGeom prst="rect">
            <a:avLst/>
          </a:prstGeom>
          <a:noFill/>
        </p:spPr>
        <p:txBody>
          <a:bodyPr wrap="square" rtlCol="0">
            <a:spAutoFit/>
          </a:bodyPr>
          <a:lstStyle/>
          <a:p>
            <a:pPr>
              <a:lnSpc>
                <a:spcPct val="150000"/>
              </a:lnSpc>
            </a:pPr>
            <a:r>
              <a:rPr lang="en-US" sz="1800" b="1" dirty="0">
                <a:solidFill>
                  <a:schemeClr val="accent2">
                    <a:lumMod val="75000"/>
                  </a:schemeClr>
                </a:solidFill>
                <a:latin typeface="Calibri" panose="020F0502020204030204" pitchFamily="34" charset="0"/>
                <a:cs typeface="Calibri" panose="020F0502020204030204" pitchFamily="34" charset="0"/>
              </a:rPr>
              <a:t>Market Opportunity:</a:t>
            </a:r>
          </a:p>
        </p:txBody>
      </p:sp>
      <p:pic>
        <p:nvPicPr>
          <p:cNvPr id="9" name="Picture 8">
            <a:extLst>
              <a:ext uri="{FF2B5EF4-FFF2-40B4-BE49-F238E27FC236}">
                <a16:creationId xmlns:a16="http://schemas.microsoft.com/office/drawing/2014/main" id="{C33045B7-08B6-71B7-E113-4ECAC8252377}"/>
              </a:ext>
            </a:extLst>
          </p:cNvPr>
          <p:cNvPicPr>
            <a:picLocks noChangeAspect="1"/>
          </p:cNvPicPr>
          <p:nvPr/>
        </p:nvPicPr>
        <p:blipFill>
          <a:blip r:embed="rId3"/>
          <a:stretch>
            <a:fillRect/>
          </a:stretch>
        </p:blipFill>
        <p:spPr>
          <a:xfrm>
            <a:off x="428424" y="2442901"/>
            <a:ext cx="6481662" cy="3494413"/>
          </a:xfrm>
          <a:prstGeom prst="rect">
            <a:avLst/>
          </a:prstGeom>
        </p:spPr>
      </p:pic>
      <p:sp>
        <p:nvSpPr>
          <p:cNvPr id="11" name="TextBox 10">
            <a:extLst>
              <a:ext uri="{FF2B5EF4-FFF2-40B4-BE49-F238E27FC236}">
                <a16:creationId xmlns:a16="http://schemas.microsoft.com/office/drawing/2014/main" id="{938E0DC7-56D4-0C29-4401-1E5D2B3508C1}"/>
              </a:ext>
            </a:extLst>
          </p:cNvPr>
          <p:cNvSpPr txBox="1"/>
          <p:nvPr/>
        </p:nvSpPr>
        <p:spPr>
          <a:xfrm>
            <a:off x="7156048" y="3776241"/>
            <a:ext cx="4059820" cy="1015663"/>
          </a:xfrm>
          <a:prstGeom prst="rect">
            <a:avLst/>
          </a:prstGeom>
          <a:noFill/>
        </p:spPr>
        <p:txBody>
          <a:bodyPr wrap="square">
            <a:spAutoFit/>
          </a:bodyPr>
          <a:lstStyle/>
          <a:p>
            <a:pPr marL="342900" indent="-342900" algn="l">
              <a:buFont typeface="Arial" panose="020B0604020202020204" pitchFamily="34" charset="0"/>
              <a:buChar char="•"/>
            </a:pPr>
            <a:r>
              <a:rPr lang="en-US" sz="2000" b="1" dirty="0">
                <a:solidFill>
                  <a:schemeClr val="accent2">
                    <a:lumMod val="75000"/>
                  </a:schemeClr>
                </a:solidFill>
                <a:latin typeface="Calibri" panose="020F0502020204030204" pitchFamily="34" charset="0"/>
                <a:cs typeface="Calibri" panose="020F0502020204030204" pitchFamily="34" charset="0"/>
              </a:rPr>
              <a:t>Present the size of the market, your target audience, and growth potential.</a:t>
            </a:r>
          </a:p>
        </p:txBody>
      </p:sp>
    </p:spTree>
    <p:extLst>
      <p:ext uri="{BB962C8B-B14F-4D97-AF65-F5344CB8AC3E}">
        <p14:creationId xmlns:p14="http://schemas.microsoft.com/office/powerpoint/2010/main" val="374533097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a:bodyPr>
          <a:lstStyle/>
          <a:p>
            <a:r>
              <a:rPr lang="en-US" sz="2800" b="1" dirty="0">
                <a:latin typeface="Verdana" panose="020B0604030504040204" pitchFamily="34" charset="0"/>
                <a:ea typeface="Verdana" panose="020B0604030504040204" pitchFamily="34" charset="0"/>
                <a:cs typeface="Verdana" panose="020B0604030504040204" pitchFamily="34" charset="0"/>
              </a:rPr>
              <a:t>Section 5: Case Study : </a:t>
            </a:r>
            <a:r>
              <a:rPr lang="en-US" sz="2800" b="1" dirty="0" err="1">
                <a:latin typeface="Verdana" panose="020B0604030504040204" pitchFamily="34" charset="0"/>
                <a:ea typeface="Verdana" panose="020B0604030504040204" pitchFamily="34" charset="0"/>
                <a:cs typeface="Verdana" panose="020B0604030504040204" pitchFamily="34" charset="0"/>
              </a:rPr>
              <a:t>Oolu’s</a:t>
            </a:r>
            <a:r>
              <a:rPr lang="en-US" sz="2800" b="1" dirty="0">
                <a:latin typeface="Verdana" panose="020B0604030504040204" pitchFamily="34" charset="0"/>
                <a:ea typeface="Verdana" panose="020B0604030504040204" pitchFamily="34" charset="0"/>
                <a:cs typeface="Verdana" panose="020B0604030504040204" pitchFamily="34" charset="0"/>
              </a:rPr>
              <a:t> pitch</a:t>
            </a:r>
            <a:endParaRPr lang="en-US" dirty="0"/>
          </a:p>
        </p:txBody>
      </p:sp>
      <p:pic>
        <p:nvPicPr>
          <p:cNvPr id="9" name="Picture 8">
            <a:extLst>
              <a:ext uri="{FF2B5EF4-FFF2-40B4-BE49-F238E27FC236}">
                <a16:creationId xmlns:a16="http://schemas.microsoft.com/office/drawing/2014/main" id="{AA5BFDEB-9B51-C987-1711-6DDACA6E7688}"/>
              </a:ext>
            </a:extLst>
          </p:cNvPr>
          <p:cNvPicPr>
            <a:picLocks noChangeAspect="1"/>
          </p:cNvPicPr>
          <p:nvPr/>
        </p:nvPicPr>
        <p:blipFill>
          <a:blip r:embed="rId3"/>
          <a:stretch>
            <a:fillRect/>
          </a:stretch>
        </p:blipFill>
        <p:spPr>
          <a:xfrm>
            <a:off x="482278" y="2080723"/>
            <a:ext cx="7385430" cy="3968954"/>
          </a:xfrm>
          <a:prstGeom prst="rect">
            <a:avLst/>
          </a:prstGeom>
        </p:spPr>
      </p:pic>
      <p:sp>
        <p:nvSpPr>
          <p:cNvPr id="5" name="TextBox 4">
            <a:extLst>
              <a:ext uri="{FF2B5EF4-FFF2-40B4-BE49-F238E27FC236}">
                <a16:creationId xmlns:a16="http://schemas.microsoft.com/office/drawing/2014/main" id="{72BE6F14-13FF-C0C2-2C4F-8B4A93D698B6}"/>
              </a:ext>
            </a:extLst>
          </p:cNvPr>
          <p:cNvSpPr txBox="1"/>
          <p:nvPr/>
        </p:nvSpPr>
        <p:spPr>
          <a:xfrm>
            <a:off x="482278" y="1526680"/>
            <a:ext cx="4059820" cy="400110"/>
          </a:xfrm>
          <a:prstGeom prst="rect">
            <a:avLst/>
          </a:prstGeom>
          <a:noFill/>
        </p:spPr>
        <p:txBody>
          <a:bodyPr wrap="square">
            <a:spAutoFit/>
          </a:bodyPr>
          <a:lstStyle/>
          <a:p>
            <a:pPr algn="l"/>
            <a:r>
              <a:rPr lang="en-US" sz="2000" b="1" dirty="0">
                <a:solidFill>
                  <a:schemeClr val="accent2">
                    <a:lumMod val="75000"/>
                  </a:schemeClr>
                </a:solidFill>
                <a:latin typeface="Calibri" panose="020F0502020204030204" pitchFamily="34" charset="0"/>
                <a:cs typeface="Calibri" panose="020F0502020204030204" pitchFamily="34" charset="0"/>
              </a:rPr>
              <a:t>Closing Slide</a:t>
            </a:r>
          </a:p>
        </p:txBody>
      </p:sp>
    </p:spTree>
    <p:extLst>
      <p:ext uri="{BB962C8B-B14F-4D97-AF65-F5344CB8AC3E}">
        <p14:creationId xmlns:p14="http://schemas.microsoft.com/office/powerpoint/2010/main" val="38548834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a:bodyPr>
          <a:lstStyle/>
          <a:p>
            <a:r>
              <a:rPr lang="en-US" sz="2800" b="1" dirty="0">
                <a:latin typeface="Verdana" panose="020B0604030504040204" pitchFamily="34" charset="0"/>
                <a:ea typeface="Verdana" panose="020B0604030504040204" pitchFamily="34" charset="0"/>
                <a:cs typeface="Verdana" panose="020B0604030504040204" pitchFamily="34" charset="0"/>
              </a:rPr>
              <a:t>Five Life Cycle Stages of a Startup </a:t>
            </a:r>
            <a:endParaRPr lang="en-US" dirty="0">
              <a:latin typeface="Verdana" panose="020B0604030504040204" pitchFamily="34" charset="0"/>
              <a:ea typeface="Verdana" panose="020B0604030504040204" pitchFamily="34" charset="0"/>
              <a:cs typeface="Verdana" panose="020B0604030504040204" pitchFamily="34" charset="0"/>
            </a:endParaRPr>
          </a:p>
        </p:txBody>
      </p:sp>
      <p:sp>
        <p:nvSpPr>
          <p:cNvPr id="5" name="TextBox 4">
            <a:extLst>
              <a:ext uri="{FF2B5EF4-FFF2-40B4-BE49-F238E27FC236}">
                <a16:creationId xmlns:a16="http://schemas.microsoft.com/office/drawing/2014/main" id="{2B380090-6AA5-D7B8-3DBE-F735B2CEC4C9}"/>
              </a:ext>
            </a:extLst>
          </p:cNvPr>
          <p:cNvSpPr txBox="1"/>
          <p:nvPr/>
        </p:nvSpPr>
        <p:spPr>
          <a:xfrm>
            <a:off x="335280" y="1382286"/>
            <a:ext cx="11521440" cy="4093428"/>
          </a:xfrm>
          <a:prstGeom prst="rect">
            <a:avLst/>
          </a:prstGeom>
          <a:noFill/>
        </p:spPr>
        <p:txBody>
          <a:bodyPr wrap="square" rtlCol="0">
            <a:spAutoFit/>
          </a:bodyPr>
          <a:lstStyle/>
          <a:p>
            <a:r>
              <a:rPr lang="en-US" sz="2000" dirty="0">
                <a:latin typeface="Calibri" panose="020F0502020204030204" pitchFamily="34" charset="0"/>
                <a:cs typeface="Calibri" panose="020F0502020204030204" pitchFamily="34" charset="0"/>
              </a:rPr>
              <a:t>The lifecycle of a startup is generally divided into several stages, each </a:t>
            </a:r>
            <a:r>
              <a:rPr lang="en-US" sz="2000" dirty="0" err="1">
                <a:latin typeface="Calibri" panose="020F0502020204030204" pitchFamily="34" charset="0"/>
                <a:cs typeface="Calibri" panose="020F0502020204030204" pitchFamily="34" charset="0"/>
              </a:rPr>
              <a:t>characterised</a:t>
            </a:r>
            <a:r>
              <a:rPr lang="en-US" sz="2000" dirty="0">
                <a:latin typeface="Calibri" panose="020F0502020204030204" pitchFamily="34" charset="0"/>
                <a:cs typeface="Calibri" panose="020F0502020204030204" pitchFamily="34" charset="0"/>
              </a:rPr>
              <a:t> by different levels of development, funding needs, and investor expectations. Below is a breakdown of the common stages: idea, seed, Series A, B, C, and beyond.</a:t>
            </a:r>
          </a:p>
          <a:p>
            <a:endParaRPr lang="en-US" sz="1000" dirty="0">
              <a:latin typeface="Calibri" panose="020F0502020204030204" pitchFamily="34" charset="0"/>
              <a:cs typeface="Calibri" panose="020F0502020204030204" pitchFamily="34" charset="0"/>
            </a:endParaRPr>
          </a:p>
          <a:p>
            <a:r>
              <a:rPr lang="en-US" sz="2000" b="1" dirty="0">
                <a:solidFill>
                  <a:schemeClr val="accent2">
                    <a:lumMod val="75000"/>
                  </a:schemeClr>
                </a:solidFill>
                <a:latin typeface="Calibri" panose="020F0502020204030204" pitchFamily="34" charset="0"/>
                <a:cs typeface="Calibri" panose="020F0502020204030204" pitchFamily="34" charset="0"/>
              </a:rPr>
              <a:t>1. Idea Stage</a:t>
            </a:r>
          </a:p>
          <a:p>
            <a:endParaRPr lang="en-US" sz="1000" dirty="0">
              <a:latin typeface="Calibri" panose="020F0502020204030204" pitchFamily="34" charset="0"/>
              <a:cs typeface="Calibri" panose="020F0502020204030204" pitchFamily="34" charset="0"/>
            </a:endParaRPr>
          </a:p>
          <a:p>
            <a:r>
              <a:rPr lang="en-US" sz="2000" dirty="0">
                <a:latin typeface="Calibri" panose="020F0502020204030204" pitchFamily="34" charset="0"/>
                <a:cs typeface="Calibri" panose="020F0502020204030204" pitchFamily="34" charset="0"/>
              </a:rPr>
              <a:t>This is the very beginning of a startup's journey, where the focus is on developing the concept and vision for the business. At this stage, the startup typically has:</a:t>
            </a:r>
          </a:p>
          <a:p>
            <a:endParaRPr lang="en-US" sz="1000" dirty="0">
              <a:latin typeface="Calibri" panose="020F0502020204030204" pitchFamily="34" charset="0"/>
              <a:cs typeface="Calibri" panose="020F0502020204030204" pitchFamily="34" charset="0"/>
            </a:endParaRPr>
          </a:p>
          <a:p>
            <a:pPr marL="342900" indent="-342900">
              <a:buFont typeface="Arial" panose="020B0604020202020204" pitchFamily="34" charset="0"/>
              <a:buChar char="•"/>
            </a:pPr>
            <a:r>
              <a:rPr lang="en-US" sz="2000" dirty="0">
                <a:latin typeface="Calibri" panose="020F0502020204030204" pitchFamily="34" charset="0"/>
                <a:cs typeface="Calibri" panose="020F0502020204030204" pitchFamily="34" charset="0"/>
              </a:rPr>
              <a:t>No product (or a basic prototype)</a:t>
            </a:r>
          </a:p>
          <a:p>
            <a:pPr marL="342900" indent="-342900">
              <a:buFont typeface="Arial" panose="020B0604020202020204" pitchFamily="34" charset="0"/>
              <a:buChar char="•"/>
            </a:pPr>
            <a:r>
              <a:rPr lang="en-US" sz="2000" dirty="0">
                <a:latin typeface="Calibri" panose="020F0502020204030204" pitchFamily="34" charset="0"/>
                <a:cs typeface="Calibri" panose="020F0502020204030204" pitchFamily="34" charset="0"/>
              </a:rPr>
              <a:t>No customers or revenue</a:t>
            </a:r>
          </a:p>
          <a:p>
            <a:pPr marL="342900" indent="-342900">
              <a:buFont typeface="Arial" panose="020B0604020202020204" pitchFamily="34" charset="0"/>
              <a:buChar char="•"/>
            </a:pPr>
            <a:r>
              <a:rPr lang="en-US" sz="2000" dirty="0">
                <a:latin typeface="Calibri" panose="020F0502020204030204" pitchFamily="34" charset="0"/>
                <a:cs typeface="Calibri" panose="020F0502020204030204" pitchFamily="34" charset="0"/>
              </a:rPr>
              <a:t>A focus on researching the market, validating the idea, and assembling a founding team.</a:t>
            </a:r>
          </a:p>
          <a:p>
            <a:endParaRPr lang="en-US" sz="1000" dirty="0">
              <a:latin typeface="Calibri" panose="020F0502020204030204" pitchFamily="34" charset="0"/>
              <a:cs typeface="Calibri" panose="020F0502020204030204" pitchFamily="34" charset="0"/>
            </a:endParaRPr>
          </a:p>
          <a:p>
            <a:r>
              <a:rPr lang="en-US" sz="2000" dirty="0">
                <a:latin typeface="Calibri" panose="020F0502020204030204" pitchFamily="34" charset="0"/>
                <a:cs typeface="Calibri" panose="020F0502020204030204" pitchFamily="34" charset="0"/>
              </a:rPr>
              <a:t>Funding at this stage usually comes from personal savings, family and friends, or early-stage investors like angel investors. The goal is to secure enough funding to move from idea to product development.</a:t>
            </a:r>
          </a:p>
        </p:txBody>
      </p:sp>
    </p:spTree>
    <p:extLst>
      <p:ext uri="{BB962C8B-B14F-4D97-AF65-F5344CB8AC3E}">
        <p14:creationId xmlns:p14="http://schemas.microsoft.com/office/powerpoint/2010/main" val="399770588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a:bodyPr>
          <a:lstStyle/>
          <a:p>
            <a:r>
              <a:rPr lang="en-US" sz="2800" b="1" dirty="0">
                <a:latin typeface="Verdana" panose="020B0604030504040204" pitchFamily="34" charset="0"/>
                <a:ea typeface="Verdana" panose="020B0604030504040204" pitchFamily="34" charset="0"/>
                <a:cs typeface="Verdana" panose="020B0604030504040204" pitchFamily="34" charset="0"/>
              </a:rPr>
              <a:t>Five Life Cycle Stages of a Startup </a:t>
            </a:r>
            <a:endParaRPr lang="en-US" dirty="0"/>
          </a:p>
        </p:txBody>
      </p:sp>
      <p:sp>
        <p:nvSpPr>
          <p:cNvPr id="5" name="TextBox 4">
            <a:extLst>
              <a:ext uri="{FF2B5EF4-FFF2-40B4-BE49-F238E27FC236}">
                <a16:creationId xmlns:a16="http://schemas.microsoft.com/office/drawing/2014/main" id="{2B380090-6AA5-D7B8-3DBE-F735B2CEC4C9}"/>
              </a:ext>
            </a:extLst>
          </p:cNvPr>
          <p:cNvSpPr txBox="1"/>
          <p:nvPr/>
        </p:nvSpPr>
        <p:spPr>
          <a:xfrm>
            <a:off x="335280" y="1794180"/>
            <a:ext cx="11521440" cy="3016210"/>
          </a:xfrm>
          <a:prstGeom prst="rect">
            <a:avLst/>
          </a:prstGeom>
          <a:noFill/>
        </p:spPr>
        <p:txBody>
          <a:bodyPr wrap="square" rtlCol="0">
            <a:spAutoFit/>
          </a:bodyPr>
          <a:lstStyle/>
          <a:p>
            <a:r>
              <a:rPr lang="en-US" sz="2000" b="1" dirty="0">
                <a:solidFill>
                  <a:schemeClr val="accent2">
                    <a:lumMod val="75000"/>
                  </a:schemeClr>
                </a:solidFill>
                <a:latin typeface="Calibri" panose="020F0502020204030204" pitchFamily="34" charset="0"/>
                <a:cs typeface="Calibri" panose="020F0502020204030204" pitchFamily="34" charset="0"/>
              </a:rPr>
              <a:t>2. Seed Stage</a:t>
            </a:r>
          </a:p>
          <a:p>
            <a:endParaRPr lang="en-US" sz="1000" dirty="0">
              <a:latin typeface="Calibri" panose="020F0502020204030204" pitchFamily="34" charset="0"/>
              <a:cs typeface="Calibri" panose="020F0502020204030204" pitchFamily="34" charset="0"/>
            </a:endParaRPr>
          </a:p>
          <a:p>
            <a:r>
              <a:rPr lang="en-US" sz="2000" dirty="0">
                <a:latin typeface="Calibri" panose="020F0502020204030204" pitchFamily="34" charset="0"/>
                <a:cs typeface="Calibri" panose="020F0502020204030204" pitchFamily="34" charset="0"/>
              </a:rPr>
              <a:t>At the seed stage, the startup is beginning to create and refine its product or service. It may have:</a:t>
            </a:r>
          </a:p>
          <a:p>
            <a:endParaRPr lang="en-US" sz="1000" dirty="0">
              <a:latin typeface="Calibri" panose="020F0502020204030204" pitchFamily="34" charset="0"/>
              <a:cs typeface="Calibri" panose="020F0502020204030204" pitchFamily="34" charset="0"/>
            </a:endParaRPr>
          </a:p>
          <a:p>
            <a:pPr marL="342900" indent="-342900">
              <a:buFont typeface="Arial" panose="020B0604020202020204" pitchFamily="34" charset="0"/>
              <a:buChar char="•"/>
            </a:pPr>
            <a:r>
              <a:rPr lang="en-US" sz="2000" dirty="0">
                <a:latin typeface="Calibri" panose="020F0502020204030204" pitchFamily="34" charset="0"/>
                <a:cs typeface="Calibri" panose="020F0502020204030204" pitchFamily="34" charset="0"/>
              </a:rPr>
              <a:t>A prototype or minimum viable product (MVP)</a:t>
            </a:r>
          </a:p>
          <a:p>
            <a:pPr marL="342900" indent="-342900">
              <a:buFont typeface="Arial" panose="020B0604020202020204" pitchFamily="34" charset="0"/>
              <a:buChar char="•"/>
            </a:pPr>
            <a:r>
              <a:rPr lang="en-US" sz="2000" dirty="0">
                <a:latin typeface="Calibri" panose="020F0502020204030204" pitchFamily="34" charset="0"/>
                <a:cs typeface="Calibri" panose="020F0502020204030204" pitchFamily="34" charset="0"/>
              </a:rPr>
              <a:t>Early customer feedback or user testing</a:t>
            </a:r>
          </a:p>
          <a:p>
            <a:pPr marL="342900" indent="-342900">
              <a:buFont typeface="Arial" panose="020B0604020202020204" pitchFamily="34" charset="0"/>
              <a:buChar char="•"/>
            </a:pPr>
            <a:r>
              <a:rPr lang="en-US" sz="2000" dirty="0">
                <a:latin typeface="Calibri" panose="020F0502020204030204" pitchFamily="34" charset="0"/>
                <a:cs typeface="Calibri" panose="020F0502020204030204" pitchFamily="34" charset="0"/>
              </a:rPr>
              <a:t>Some evidence of market demand.</a:t>
            </a:r>
          </a:p>
          <a:p>
            <a:endParaRPr lang="en-US" sz="1000" dirty="0">
              <a:latin typeface="Calibri" panose="020F0502020204030204" pitchFamily="34" charset="0"/>
              <a:cs typeface="Calibri" panose="020F0502020204030204" pitchFamily="34" charset="0"/>
            </a:endParaRPr>
          </a:p>
          <a:p>
            <a:r>
              <a:rPr lang="en-US" sz="2000" dirty="0">
                <a:latin typeface="Calibri" panose="020F0502020204030204" pitchFamily="34" charset="0"/>
                <a:cs typeface="Calibri" panose="020F0502020204030204" pitchFamily="34" charset="0"/>
              </a:rPr>
              <a:t>Funding is usually secured from angel investors, early-stage venture capital (VC) firms, or seed funds. The amounts are typically smaller, aimed at building the product, acquiring initial customers, and proving the viability of the business model. The focus is on laying the groundwork for scalability.</a:t>
            </a:r>
          </a:p>
        </p:txBody>
      </p:sp>
    </p:spTree>
    <p:extLst>
      <p:ext uri="{BB962C8B-B14F-4D97-AF65-F5344CB8AC3E}">
        <p14:creationId xmlns:p14="http://schemas.microsoft.com/office/powerpoint/2010/main" val="210824877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a:bodyPr>
          <a:lstStyle/>
          <a:p>
            <a:r>
              <a:rPr lang="en-US" sz="2800" b="1" dirty="0">
                <a:latin typeface="Verdana" panose="020B0604030504040204" pitchFamily="34" charset="0"/>
                <a:ea typeface="Verdana" panose="020B0604030504040204" pitchFamily="34" charset="0"/>
                <a:cs typeface="Verdana" panose="020B0604030504040204" pitchFamily="34" charset="0"/>
              </a:rPr>
              <a:t>Five Life Cycle Stages of a Startup </a:t>
            </a:r>
            <a:endParaRPr lang="en-US" dirty="0"/>
          </a:p>
        </p:txBody>
      </p:sp>
      <p:sp>
        <p:nvSpPr>
          <p:cNvPr id="5" name="TextBox 4">
            <a:extLst>
              <a:ext uri="{FF2B5EF4-FFF2-40B4-BE49-F238E27FC236}">
                <a16:creationId xmlns:a16="http://schemas.microsoft.com/office/drawing/2014/main" id="{2B380090-6AA5-D7B8-3DBE-F735B2CEC4C9}"/>
              </a:ext>
            </a:extLst>
          </p:cNvPr>
          <p:cNvSpPr txBox="1"/>
          <p:nvPr/>
        </p:nvSpPr>
        <p:spPr>
          <a:xfrm>
            <a:off x="335280" y="1794180"/>
            <a:ext cx="11521440" cy="3323987"/>
          </a:xfrm>
          <a:prstGeom prst="rect">
            <a:avLst/>
          </a:prstGeom>
          <a:noFill/>
        </p:spPr>
        <p:txBody>
          <a:bodyPr wrap="square" rtlCol="0">
            <a:spAutoFit/>
          </a:bodyPr>
          <a:lstStyle/>
          <a:p>
            <a:r>
              <a:rPr lang="en-US" sz="2000" b="1" dirty="0">
                <a:solidFill>
                  <a:schemeClr val="accent2">
                    <a:lumMod val="75000"/>
                  </a:schemeClr>
                </a:solidFill>
                <a:latin typeface="Calibri" panose="020F0502020204030204" pitchFamily="34" charset="0"/>
                <a:cs typeface="Calibri" panose="020F0502020204030204" pitchFamily="34" charset="0"/>
              </a:rPr>
              <a:t>3. Series A</a:t>
            </a:r>
          </a:p>
          <a:p>
            <a:endParaRPr lang="en-US" sz="1000" dirty="0">
              <a:latin typeface="Calibri" panose="020F0502020204030204" pitchFamily="34" charset="0"/>
              <a:cs typeface="Calibri" panose="020F0502020204030204" pitchFamily="34" charset="0"/>
            </a:endParaRPr>
          </a:p>
          <a:p>
            <a:r>
              <a:rPr lang="en-US" sz="2000" dirty="0">
                <a:latin typeface="Calibri" panose="020F0502020204030204" pitchFamily="34" charset="0"/>
                <a:cs typeface="Calibri" panose="020F0502020204030204" pitchFamily="34" charset="0"/>
              </a:rPr>
              <a:t>By Series A, the startup has likely launched its product, shown early signs of success, and is now looking to scale. Key characteristics of this stage include:</a:t>
            </a:r>
          </a:p>
          <a:p>
            <a:endParaRPr lang="en-US" sz="1000" dirty="0">
              <a:latin typeface="Calibri" panose="020F0502020204030204" pitchFamily="34" charset="0"/>
              <a:cs typeface="Calibri" panose="020F0502020204030204" pitchFamily="34" charset="0"/>
            </a:endParaRPr>
          </a:p>
          <a:p>
            <a:pPr marL="342900" indent="-342900">
              <a:buFont typeface="Arial" panose="020B0604020202020204" pitchFamily="34" charset="0"/>
              <a:buChar char="•"/>
            </a:pPr>
            <a:r>
              <a:rPr lang="en-US" sz="2000" dirty="0">
                <a:latin typeface="Calibri" panose="020F0502020204030204" pitchFamily="34" charset="0"/>
                <a:cs typeface="Calibri" panose="020F0502020204030204" pitchFamily="34" charset="0"/>
              </a:rPr>
              <a:t>Proven product-market fit with solid customer feedback</a:t>
            </a:r>
          </a:p>
          <a:p>
            <a:pPr marL="342900" indent="-342900">
              <a:buFont typeface="Arial" panose="020B0604020202020204" pitchFamily="34" charset="0"/>
              <a:buChar char="•"/>
            </a:pPr>
            <a:r>
              <a:rPr lang="en-US" sz="2000" dirty="0">
                <a:latin typeface="Calibri" panose="020F0502020204030204" pitchFamily="34" charset="0"/>
                <a:cs typeface="Calibri" panose="020F0502020204030204" pitchFamily="34" charset="0"/>
              </a:rPr>
              <a:t>Growing revenue or user base</a:t>
            </a:r>
          </a:p>
          <a:p>
            <a:pPr marL="342900" indent="-342900">
              <a:buFont typeface="Arial" panose="020B0604020202020204" pitchFamily="34" charset="0"/>
              <a:buChar char="•"/>
            </a:pPr>
            <a:r>
              <a:rPr lang="en-US" sz="2000" dirty="0">
                <a:latin typeface="Calibri" panose="020F0502020204030204" pitchFamily="34" charset="0"/>
                <a:cs typeface="Calibri" panose="020F0502020204030204" pitchFamily="34" charset="0"/>
              </a:rPr>
              <a:t>A clear plan for growth and scalability.</a:t>
            </a:r>
          </a:p>
          <a:p>
            <a:endParaRPr lang="en-US" sz="1000" dirty="0">
              <a:latin typeface="Calibri" panose="020F0502020204030204" pitchFamily="34" charset="0"/>
              <a:cs typeface="Calibri" panose="020F0502020204030204" pitchFamily="34" charset="0"/>
            </a:endParaRPr>
          </a:p>
          <a:p>
            <a:r>
              <a:rPr lang="en-US" sz="2000" dirty="0">
                <a:latin typeface="Calibri" panose="020F0502020204030204" pitchFamily="34" charset="0"/>
                <a:cs typeface="Calibri" panose="020F0502020204030204" pitchFamily="34" charset="0"/>
              </a:rPr>
              <a:t>Investors at this stage, typically venture capital firms, look for startups that have a strong product-market fit but need funding to expand. The funding is typically used for hiring, marketing, and refining the product further to achieve larger market penetration.</a:t>
            </a:r>
          </a:p>
        </p:txBody>
      </p:sp>
    </p:spTree>
    <p:extLst>
      <p:ext uri="{BB962C8B-B14F-4D97-AF65-F5344CB8AC3E}">
        <p14:creationId xmlns:p14="http://schemas.microsoft.com/office/powerpoint/2010/main" val="257470637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a:bodyPr>
          <a:lstStyle/>
          <a:p>
            <a:r>
              <a:rPr lang="en-US" sz="2800" b="1" dirty="0">
                <a:latin typeface="Verdana" panose="020B0604030504040204" pitchFamily="34" charset="0"/>
                <a:ea typeface="Verdana" panose="020B0604030504040204" pitchFamily="34" charset="0"/>
                <a:cs typeface="Verdana" panose="020B0604030504040204" pitchFamily="34" charset="0"/>
              </a:rPr>
              <a:t>Five Life Cycle Stages of a Startup </a:t>
            </a:r>
            <a:endParaRPr lang="en-US" dirty="0"/>
          </a:p>
        </p:txBody>
      </p:sp>
      <p:sp>
        <p:nvSpPr>
          <p:cNvPr id="5" name="TextBox 4">
            <a:extLst>
              <a:ext uri="{FF2B5EF4-FFF2-40B4-BE49-F238E27FC236}">
                <a16:creationId xmlns:a16="http://schemas.microsoft.com/office/drawing/2014/main" id="{2B380090-6AA5-D7B8-3DBE-F735B2CEC4C9}"/>
              </a:ext>
            </a:extLst>
          </p:cNvPr>
          <p:cNvSpPr txBox="1"/>
          <p:nvPr/>
        </p:nvSpPr>
        <p:spPr>
          <a:xfrm>
            <a:off x="335280" y="1794180"/>
            <a:ext cx="11521440" cy="3323987"/>
          </a:xfrm>
          <a:prstGeom prst="rect">
            <a:avLst/>
          </a:prstGeom>
          <a:noFill/>
        </p:spPr>
        <p:txBody>
          <a:bodyPr wrap="square" rtlCol="0">
            <a:spAutoFit/>
          </a:bodyPr>
          <a:lstStyle/>
          <a:p>
            <a:r>
              <a:rPr lang="en-US" sz="2000" b="1" dirty="0">
                <a:solidFill>
                  <a:schemeClr val="accent2">
                    <a:lumMod val="75000"/>
                  </a:schemeClr>
                </a:solidFill>
                <a:latin typeface="Calibri" panose="020F0502020204030204" pitchFamily="34" charset="0"/>
                <a:cs typeface="Calibri" panose="020F0502020204030204" pitchFamily="34" charset="0"/>
              </a:rPr>
              <a:t>4. Series B</a:t>
            </a:r>
          </a:p>
          <a:p>
            <a:endParaRPr lang="en-US" sz="1000" dirty="0">
              <a:latin typeface="Calibri" panose="020F0502020204030204" pitchFamily="34" charset="0"/>
              <a:cs typeface="Calibri" panose="020F0502020204030204" pitchFamily="34" charset="0"/>
            </a:endParaRPr>
          </a:p>
          <a:p>
            <a:r>
              <a:rPr lang="en-US" sz="2000" dirty="0">
                <a:latin typeface="Calibri" panose="020F0502020204030204" pitchFamily="34" charset="0"/>
                <a:cs typeface="Calibri" panose="020F0502020204030204" pitchFamily="34" charset="0"/>
              </a:rPr>
              <a:t>At the Series B stage, the startup is focused on expanding its reach and solidifying its position in the market. </a:t>
            </a:r>
          </a:p>
          <a:p>
            <a:r>
              <a:rPr lang="en-US" sz="2000" dirty="0">
                <a:latin typeface="Calibri" panose="020F0502020204030204" pitchFamily="34" charset="0"/>
                <a:cs typeface="Calibri" panose="020F0502020204030204" pitchFamily="34" charset="0"/>
              </a:rPr>
              <a:t>By this stage, it usually has:</a:t>
            </a:r>
          </a:p>
          <a:p>
            <a:pPr marL="342900" indent="-342900">
              <a:buFont typeface="Arial" panose="020B0604020202020204" pitchFamily="34" charset="0"/>
              <a:buChar char="•"/>
            </a:pPr>
            <a:endParaRPr lang="en-US" sz="1000" dirty="0">
              <a:latin typeface="Calibri" panose="020F0502020204030204" pitchFamily="34" charset="0"/>
              <a:cs typeface="Calibri" panose="020F0502020204030204" pitchFamily="34" charset="0"/>
            </a:endParaRPr>
          </a:p>
          <a:p>
            <a:pPr marL="342900" indent="-342900">
              <a:buFont typeface="Arial" panose="020B0604020202020204" pitchFamily="34" charset="0"/>
              <a:buChar char="•"/>
            </a:pPr>
            <a:r>
              <a:rPr lang="en-US" sz="2000" dirty="0">
                <a:latin typeface="Calibri" panose="020F0502020204030204" pitchFamily="34" charset="0"/>
                <a:cs typeface="Calibri" panose="020F0502020204030204" pitchFamily="34" charset="0"/>
              </a:rPr>
              <a:t>Consistent revenue growth</a:t>
            </a:r>
          </a:p>
          <a:p>
            <a:pPr marL="342900" indent="-342900">
              <a:buFont typeface="Arial" panose="020B0604020202020204" pitchFamily="34" charset="0"/>
              <a:buChar char="•"/>
            </a:pPr>
            <a:r>
              <a:rPr lang="en-US" sz="2000" dirty="0">
                <a:latin typeface="Calibri" panose="020F0502020204030204" pitchFamily="34" charset="0"/>
                <a:cs typeface="Calibri" panose="020F0502020204030204" pitchFamily="34" charset="0"/>
              </a:rPr>
              <a:t>A well-defined customer base</a:t>
            </a:r>
          </a:p>
          <a:p>
            <a:pPr marL="342900" indent="-342900">
              <a:buFont typeface="Arial" panose="020B0604020202020204" pitchFamily="34" charset="0"/>
              <a:buChar char="•"/>
            </a:pPr>
            <a:r>
              <a:rPr lang="en-US" sz="2000" dirty="0">
                <a:latin typeface="Calibri" panose="020F0502020204030204" pitchFamily="34" charset="0"/>
                <a:cs typeface="Calibri" panose="020F0502020204030204" pitchFamily="34" charset="0"/>
              </a:rPr>
              <a:t>Plans to expand operations, marketing, and geography.</a:t>
            </a:r>
          </a:p>
          <a:p>
            <a:endParaRPr lang="en-US" sz="1000" dirty="0">
              <a:latin typeface="Calibri" panose="020F0502020204030204" pitchFamily="34" charset="0"/>
              <a:cs typeface="Calibri" panose="020F0502020204030204" pitchFamily="34" charset="0"/>
            </a:endParaRPr>
          </a:p>
          <a:p>
            <a:r>
              <a:rPr lang="en-US" sz="2000" dirty="0">
                <a:latin typeface="Calibri" panose="020F0502020204030204" pitchFamily="34" charset="0"/>
                <a:cs typeface="Calibri" panose="020F0502020204030204" pitchFamily="34" charset="0"/>
              </a:rPr>
              <a:t>Series B investors, typically larger VC firms, provide funding for the company to scale more aggressively, enhance its infrastructure, and expand its market share. The business at this stage may also start facing more competition, so the goal is often to solidify market leadership.</a:t>
            </a:r>
          </a:p>
        </p:txBody>
      </p:sp>
    </p:spTree>
    <p:extLst>
      <p:ext uri="{BB962C8B-B14F-4D97-AF65-F5344CB8AC3E}">
        <p14:creationId xmlns:p14="http://schemas.microsoft.com/office/powerpoint/2010/main" val="318371594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a:bodyPr>
          <a:lstStyle/>
          <a:p>
            <a:r>
              <a:rPr lang="en-US" sz="2800" b="1" dirty="0">
                <a:latin typeface="Verdana" panose="020B0604030504040204" pitchFamily="34" charset="0"/>
                <a:ea typeface="Verdana" panose="020B0604030504040204" pitchFamily="34" charset="0"/>
                <a:cs typeface="Verdana" panose="020B0604030504040204" pitchFamily="34" charset="0"/>
              </a:rPr>
              <a:t>Five Life Cycle Stages of a Startup </a:t>
            </a:r>
            <a:endParaRPr lang="en-US" dirty="0"/>
          </a:p>
        </p:txBody>
      </p:sp>
      <p:sp>
        <p:nvSpPr>
          <p:cNvPr id="5" name="TextBox 4">
            <a:extLst>
              <a:ext uri="{FF2B5EF4-FFF2-40B4-BE49-F238E27FC236}">
                <a16:creationId xmlns:a16="http://schemas.microsoft.com/office/drawing/2014/main" id="{2B380090-6AA5-D7B8-3DBE-F735B2CEC4C9}"/>
              </a:ext>
            </a:extLst>
          </p:cNvPr>
          <p:cNvSpPr txBox="1"/>
          <p:nvPr/>
        </p:nvSpPr>
        <p:spPr>
          <a:xfrm>
            <a:off x="335280" y="1794180"/>
            <a:ext cx="11521440" cy="3754874"/>
          </a:xfrm>
          <a:prstGeom prst="rect">
            <a:avLst/>
          </a:prstGeom>
          <a:noFill/>
        </p:spPr>
        <p:txBody>
          <a:bodyPr wrap="square" rtlCol="0">
            <a:spAutoFit/>
          </a:bodyPr>
          <a:lstStyle/>
          <a:p>
            <a:r>
              <a:rPr lang="en-US" sz="2000" b="1" dirty="0">
                <a:solidFill>
                  <a:schemeClr val="accent2">
                    <a:lumMod val="75000"/>
                  </a:schemeClr>
                </a:solidFill>
                <a:latin typeface="Calibri" panose="020F0502020204030204" pitchFamily="34" charset="0"/>
                <a:cs typeface="Calibri" panose="020F0502020204030204" pitchFamily="34" charset="0"/>
              </a:rPr>
              <a:t>5. Series C and Beyond</a:t>
            </a:r>
          </a:p>
          <a:p>
            <a:endParaRPr lang="en-US" sz="1000" b="1" dirty="0">
              <a:latin typeface="Calibri" panose="020F0502020204030204" pitchFamily="34" charset="0"/>
              <a:cs typeface="Calibri" panose="020F0502020204030204" pitchFamily="34" charset="0"/>
            </a:endParaRPr>
          </a:p>
          <a:p>
            <a:r>
              <a:rPr lang="en-US" sz="2000" dirty="0">
                <a:latin typeface="Calibri" panose="020F0502020204030204" pitchFamily="34" charset="0"/>
                <a:cs typeface="Calibri" panose="020F0502020204030204" pitchFamily="34" charset="0"/>
              </a:rPr>
              <a:t>Series C and later rounds (Series D, E, etc.) are about further scaling and potentially preparing the company for an initial public offering (IPO), acquisition, or other forms of exit. Startups at this stage are often:</a:t>
            </a:r>
          </a:p>
          <a:p>
            <a:endParaRPr lang="en-US" sz="1000" dirty="0">
              <a:latin typeface="Calibri" panose="020F0502020204030204" pitchFamily="34" charset="0"/>
              <a:cs typeface="Calibri" panose="020F0502020204030204" pitchFamily="34" charset="0"/>
            </a:endParaRPr>
          </a:p>
          <a:p>
            <a:pPr marL="342900" indent="-342900">
              <a:buFont typeface="Arial" panose="020B0604020202020204" pitchFamily="34" charset="0"/>
              <a:buChar char="•"/>
            </a:pPr>
            <a:r>
              <a:rPr lang="en-US" sz="2000" dirty="0">
                <a:latin typeface="Calibri" panose="020F0502020204030204" pitchFamily="34" charset="0"/>
                <a:cs typeface="Calibri" panose="020F0502020204030204" pitchFamily="34" charset="0"/>
              </a:rPr>
              <a:t>Profitable or very close to profitability</a:t>
            </a:r>
          </a:p>
          <a:p>
            <a:pPr marL="342900" indent="-342900">
              <a:buFont typeface="Arial" panose="020B0604020202020204" pitchFamily="34" charset="0"/>
              <a:buChar char="•"/>
            </a:pPr>
            <a:r>
              <a:rPr lang="en-US" sz="2000" dirty="0">
                <a:latin typeface="Calibri" panose="020F0502020204030204" pitchFamily="34" charset="0"/>
                <a:cs typeface="Calibri" panose="020F0502020204030204" pitchFamily="34" charset="0"/>
              </a:rPr>
              <a:t>Seeking international expansion, new product lines, or acquisitions</a:t>
            </a:r>
          </a:p>
          <a:p>
            <a:pPr marL="342900" indent="-342900">
              <a:buFont typeface="Arial" panose="020B0604020202020204" pitchFamily="34" charset="0"/>
              <a:buChar char="•"/>
            </a:pPr>
            <a:r>
              <a:rPr lang="en-US" sz="2000" dirty="0">
                <a:latin typeface="Calibri" panose="020F0502020204030204" pitchFamily="34" charset="0"/>
                <a:cs typeface="Calibri" panose="020F0502020204030204" pitchFamily="34" charset="0"/>
              </a:rPr>
              <a:t>Focused on </a:t>
            </a:r>
            <a:r>
              <a:rPr lang="en-US" sz="2000" dirty="0" err="1">
                <a:latin typeface="Calibri" panose="020F0502020204030204" pitchFamily="34" charset="0"/>
                <a:cs typeface="Calibri" panose="020F0502020204030204" pitchFamily="34" charset="0"/>
              </a:rPr>
              <a:t>maximising</a:t>
            </a:r>
            <a:r>
              <a:rPr lang="en-US" sz="2000" dirty="0">
                <a:latin typeface="Calibri" panose="020F0502020204030204" pitchFamily="34" charset="0"/>
                <a:cs typeface="Calibri" panose="020F0502020204030204" pitchFamily="34" charset="0"/>
              </a:rPr>
              <a:t> market share or dominating new markets</a:t>
            </a:r>
            <a:r>
              <a:rPr lang="en-US" sz="2800" dirty="0"/>
              <a:t>.</a:t>
            </a:r>
          </a:p>
          <a:p>
            <a:endParaRPr lang="en-US" sz="1000" dirty="0"/>
          </a:p>
          <a:p>
            <a:r>
              <a:rPr lang="en-US" sz="2000" dirty="0">
                <a:latin typeface="Calibri" panose="020F0502020204030204" pitchFamily="34" charset="0"/>
                <a:cs typeface="Calibri" panose="020F0502020204030204" pitchFamily="34" charset="0"/>
              </a:rPr>
              <a:t>Funding comes from late-stage investors, private equity firms, or even hedge funds. The amounts raised are significantly larger, and the risk is generally lower than at earlier stages. The startup is seen as a more established business, and the focus shifts to expansion on a global scale or establishing dominance in its industry.</a:t>
            </a:r>
          </a:p>
        </p:txBody>
      </p:sp>
    </p:spTree>
    <p:extLst>
      <p:ext uri="{BB962C8B-B14F-4D97-AF65-F5344CB8AC3E}">
        <p14:creationId xmlns:p14="http://schemas.microsoft.com/office/powerpoint/2010/main" val="408709819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a:bodyPr>
          <a:lstStyle/>
          <a:p>
            <a:r>
              <a:rPr lang="en-US" sz="2800" b="1" dirty="0">
                <a:latin typeface="Verdana" panose="020B0604030504040204" pitchFamily="34" charset="0"/>
                <a:ea typeface="Verdana" panose="020B0604030504040204" pitchFamily="34" charset="0"/>
                <a:cs typeface="Verdana" panose="020B0604030504040204" pitchFamily="34" charset="0"/>
              </a:rPr>
              <a:t>Five Life Cycle Stages of a Startup </a:t>
            </a:r>
            <a:endParaRPr lang="en-US" dirty="0"/>
          </a:p>
        </p:txBody>
      </p:sp>
      <p:sp>
        <p:nvSpPr>
          <p:cNvPr id="4" name="TextBox 3">
            <a:extLst>
              <a:ext uri="{FF2B5EF4-FFF2-40B4-BE49-F238E27FC236}">
                <a16:creationId xmlns:a16="http://schemas.microsoft.com/office/drawing/2014/main" id="{F9FCA9E4-A8F4-C3FD-5648-449B8E31CD1B}"/>
              </a:ext>
            </a:extLst>
          </p:cNvPr>
          <p:cNvSpPr txBox="1"/>
          <p:nvPr/>
        </p:nvSpPr>
        <p:spPr>
          <a:xfrm>
            <a:off x="335280" y="1134840"/>
            <a:ext cx="11521440" cy="1143070"/>
          </a:xfrm>
          <a:prstGeom prst="rect">
            <a:avLst/>
          </a:prstGeom>
          <a:noFill/>
        </p:spPr>
        <p:txBody>
          <a:bodyPr wrap="square" rtlCol="0">
            <a:spAutoFit/>
          </a:bodyPr>
          <a:lstStyle/>
          <a:p>
            <a:pPr>
              <a:lnSpc>
                <a:spcPct val="150000"/>
              </a:lnSpc>
            </a:pPr>
            <a:r>
              <a:rPr lang="en-US" sz="2400" b="1" dirty="0">
                <a:solidFill>
                  <a:schemeClr val="tx1"/>
                </a:solidFill>
                <a:latin typeface="Calibri" panose="020F0502020204030204" pitchFamily="34" charset="0"/>
                <a:cs typeface="Calibri" panose="020F0502020204030204" pitchFamily="34" charset="0"/>
              </a:rPr>
              <a:t>Summary of Startup Life Cycle Stages</a:t>
            </a:r>
          </a:p>
          <a:p>
            <a:pPr>
              <a:lnSpc>
                <a:spcPct val="150000"/>
              </a:lnSpc>
            </a:pPr>
            <a:endParaRPr lang="en-US" sz="2400" b="1" dirty="0">
              <a:latin typeface="Calibri" panose="020F0502020204030204" pitchFamily="34" charset="0"/>
              <a:cs typeface="Calibri" panose="020F0502020204030204" pitchFamily="34" charset="0"/>
            </a:endParaRPr>
          </a:p>
        </p:txBody>
      </p:sp>
      <p:graphicFrame>
        <p:nvGraphicFramePr>
          <p:cNvPr id="6" name="Table 5">
            <a:extLst>
              <a:ext uri="{FF2B5EF4-FFF2-40B4-BE49-F238E27FC236}">
                <a16:creationId xmlns:a16="http://schemas.microsoft.com/office/drawing/2014/main" id="{3DEDDF1D-34D4-74CD-8DDF-814D2D716850}"/>
              </a:ext>
            </a:extLst>
          </p:cNvPr>
          <p:cNvGraphicFramePr>
            <a:graphicFrameLocks noGrp="1"/>
          </p:cNvGraphicFramePr>
          <p:nvPr>
            <p:extLst>
              <p:ext uri="{D42A27DB-BD31-4B8C-83A1-F6EECF244321}">
                <p14:modId xmlns:p14="http://schemas.microsoft.com/office/powerpoint/2010/main" val="814991599"/>
              </p:ext>
            </p:extLst>
          </p:nvPr>
        </p:nvGraphicFramePr>
        <p:xfrm>
          <a:off x="427390" y="1963711"/>
          <a:ext cx="11025095" cy="4257184"/>
        </p:xfrm>
        <a:graphic>
          <a:graphicData uri="http://schemas.openxmlformats.org/drawingml/2006/table">
            <a:tbl>
              <a:tblPr firstRow="1" firstCol="1" bandRow="1">
                <a:tableStyleId>{10B523D2-286A-460D-BDEE-533E220F520A}</a:tableStyleId>
              </a:tblPr>
              <a:tblGrid>
                <a:gridCol w="1522073">
                  <a:extLst>
                    <a:ext uri="{9D8B030D-6E8A-4147-A177-3AD203B41FA5}">
                      <a16:colId xmlns:a16="http://schemas.microsoft.com/office/drawing/2014/main" val="3154021434"/>
                    </a:ext>
                  </a:extLst>
                </a:gridCol>
                <a:gridCol w="3097728">
                  <a:extLst>
                    <a:ext uri="{9D8B030D-6E8A-4147-A177-3AD203B41FA5}">
                      <a16:colId xmlns:a16="http://schemas.microsoft.com/office/drawing/2014/main" val="4071399429"/>
                    </a:ext>
                  </a:extLst>
                </a:gridCol>
                <a:gridCol w="2765828">
                  <a:extLst>
                    <a:ext uri="{9D8B030D-6E8A-4147-A177-3AD203B41FA5}">
                      <a16:colId xmlns:a16="http://schemas.microsoft.com/office/drawing/2014/main" val="587522497"/>
                    </a:ext>
                  </a:extLst>
                </a:gridCol>
                <a:gridCol w="3639466">
                  <a:extLst>
                    <a:ext uri="{9D8B030D-6E8A-4147-A177-3AD203B41FA5}">
                      <a16:colId xmlns:a16="http://schemas.microsoft.com/office/drawing/2014/main" val="3021999747"/>
                    </a:ext>
                  </a:extLst>
                </a:gridCol>
              </a:tblGrid>
              <a:tr h="351156">
                <a:tc>
                  <a:txBody>
                    <a:bodyPr/>
                    <a:lstStyle/>
                    <a:p>
                      <a:pPr algn="ctr">
                        <a:lnSpc>
                          <a:spcPct val="107000"/>
                        </a:lnSpc>
                        <a:spcAft>
                          <a:spcPts val="800"/>
                        </a:spcAft>
                      </a:pPr>
                      <a:r>
                        <a:rPr lang="fr-FR" sz="2000" b="1" kern="0" dirty="0">
                          <a:solidFill>
                            <a:schemeClr val="accent2">
                              <a:lumMod val="75000"/>
                            </a:schemeClr>
                          </a:solidFill>
                          <a:effectLst/>
                        </a:rPr>
                        <a:t>Stage</a:t>
                      </a:r>
                      <a:endParaRPr lang="fr-FR" sz="2000" b="1" kern="100" dirty="0">
                        <a:solidFill>
                          <a:schemeClr val="accent2">
                            <a:lumMod val="75000"/>
                          </a:schemeClr>
                        </a:solidFill>
                        <a:effectLst/>
                        <a:latin typeface="Aptos" panose="020B0004020202020204" pitchFamily="34" charset="0"/>
                        <a:ea typeface="Aptos" panose="020B0004020202020204" pitchFamily="34" charset="0"/>
                        <a:cs typeface="Arial" panose="020B0604020202020204" pitchFamily="34" charset="0"/>
                      </a:endParaRPr>
                    </a:p>
                  </a:txBody>
                  <a:tcPr marL="44450" marR="44450" marT="0" marB="0" anchor="ctr">
                    <a:solidFill>
                      <a:schemeClr val="accent2">
                        <a:lumMod val="60000"/>
                        <a:lumOff val="40000"/>
                        <a:alpha val="0"/>
                      </a:schemeClr>
                    </a:solidFill>
                  </a:tcPr>
                </a:tc>
                <a:tc>
                  <a:txBody>
                    <a:bodyPr/>
                    <a:lstStyle/>
                    <a:p>
                      <a:pPr algn="ctr">
                        <a:lnSpc>
                          <a:spcPct val="107000"/>
                        </a:lnSpc>
                        <a:spcAft>
                          <a:spcPts val="800"/>
                        </a:spcAft>
                      </a:pPr>
                      <a:r>
                        <a:rPr lang="fr-FR" sz="2000" b="1" kern="0" dirty="0">
                          <a:solidFill>
                            <a:schemeClr val="accent2">
                              <a:lumMod val="75000"/>
                            </a:schemeClr>
                          </a:solidFill>
                          <a:effectLst/>
                        </a:rPr>
                        <a:t>Focus</a:t>
                      </a:r>
                      <a:endParaRPr lang="fr-FR" sz="2000" b="1" kern="100" dirty="0">
                        <a:solidFill>
                          <a:schemeClr val="accent2">
                            <a:lumMod val="75000"/>
                          </a:schemeClr>
                        </a:solidFill>
                        <a:effectLst/>
                        <a:latin typeface="Aptos" panose="020B0004020202020204" pitchFamily="34" charset="0"/>
                        <a:ea typeface="Aptos" panose="020B0004020202020204" pitchFamily="34" charset="0"/>
                        <a:cs typeface="Arial" panose="020B0604020202020204" pitchFamily="34" charset="0"/>
                      </a:endParaRPr>
                    </a:p>
                  </a:txBody>
                  <a:tcPr marL="44450" marR="44450" marT="0" marB="0" anchor="ctr">
                    <a:solidFill>
                      <a:schemeClr val="accent2">
                        <a:lumMod val="60000"/>
                        <a:lumOff val="40000"/>
                        <a:alpha val="0"/>
                      </a:schemeClr>
                    </a:solidFill>
                  </a:tcPr>
                </a:tc>
                <a:tc>
                  <a:txBody>
                    <a:bodyPr/>
                    <a:lstStyle/>
                    <a:p>
                      <a:pPr algn="ctr">
                        <a:lnSpc>
                          <a:spcPct val="107000"/>
                        </a:lnSpc>
                        <a:spcAft>
                          <a:spcPts val="800"/>
                        </a:spcAft>
                      </a:pPr>
                      <a:r>
                        <a:rPr lang="fr-FR" sz="2000" b="1" kern="0" dirty="0" err="1">
                          <a:solidFill>
                            <a:schemeClr val="accent2">
                              <a:lumMod val="75000"/>
                            </a:schemeClr>
                          </a:solidFill>
                          <a:effectLst/>
                        </a:rPr>
                        <a:t>Typical</a:t>
                      </a:r>
                      <a:r>
                        <a:rPr lang="fr-FR" sz="2000" b="1" kern="0" dirty="0">
                          <a:solidFill>
                            <a:schemeClr val="accent2">
                              <a:lumMod val="75000"/>
                            </a:schemeClr>
                          </a:solidFill>
                          <a:effectLst/>
                        </a:rPr>
                        <a:t> </a:t>
                      </a:r>
                      <a:r>
                        <a:rPr lang="fr-FR" sz="2000" b="1" kern="0" dirty="0" err="1">
                          <a:solidFill>
                            <a:schemeClr val="accent2">
                              <a:lumMod val="75000"/>
                            </a:schemeClr>
                          </a:solidFill>
                          <a:effectLst/>
                        </a:rPr>
                        <a:t>Investors</a:t>
                      </a:r>
                      <a:endParaRPr lang="fr-FR" sz="2000" b="1" kern="100" dirty="0">
                        <a:solidFill>
                          <a:schemeClr val="accent2">
                            <a:lumMod val="75000"/>
                          </a:schemeClr>
                        </a:solidFill>
                        <a:effectLst/>
                        <a:latin typeface="Aptos" panose="020B0004020202020204" pitchFamily="34" charset="0"/>
                        <a:ea typeface="Aptos" panose="020B0004020202020204" pitchFamily="34" charset="0"/>
                        <a:cs typeface="Arial" panose="020B0604020202020204" pitchFamily="34" charset="0"/>
                      </a:endParaRPr>
                    </a:p>
                  </a:txBody>
                  <a:tcPr marL="44450" marR="44450" marT="0" marB="0" anchor="ctr">
                    <a:solidFill>
                      <a:schemeClr val="accent2">
                        <a:lumMod val="60000"/>
                        <a:lumOff val="40000"/>
                        <a:alpha val="0"/>
                      </a:schemeClr>
                    </a:solidFill>
                  </a:tcPr>
                </a:tc>
                <a:tc>
                  <a:txBody>
                    <a:bodyPr/>
                    <a:lstStyle/>
                    <a:p>
                      <a:pPr algn="ctr">
                        <a:lnSpc>
                          <a:spcPct val="107000"/>
                        </a:lnSpc>
                        <a:spcAft>
                          <a:spcPts val="800"/>
                        </a:spcAft>
                      </a:pPr>
                      <a:r>
                        <a:rPr lang="fr-FR" sz="2000" b="1" kern="0" dirty="0" err="1">
                          <a:solidFill>
                            <a:schemeClr val="accent2">
                              <a:lumMod val="75000"/>
                            </a:schemeClr>
                          </a:solidFill>
                          <a:effectLst/>
                        </a:rPr>
                        <a:t>Funding</a:t>
                      </a:r>
                      <a:r>
                        <a:rPr lang="fr-FR" sz="2000" b="1" kern="0" dirty="0">
                          <a:solidFill>
                            <a:schemeClr val="accent2">
                              <a:lumMod val="75000"/>
                            </a:schemeClr>
                          </a:solidFill>
                          <a:effectLst/>
                        </a:rPr>
                        <a:t> </a:t>
                      </a:r>
                      <a:r>
                        <a:rPr lang="fr-FR" sz="2000" b="1" kern="0" dirty="0" err="1">
                          <a:solidFill>
                            <a:schemeClr val="accent2">
                              <a:lumMod val="75000"/>
                            </a:schemeClr>
                          </a:solidFill>
                          <a:effectLst/>
                        </a:rPr>
                        <a:t>Purpose</a:t>
                      </a:r>
                      <a:endParaRPr lang="fr-FR" sz="2000" b="1" kern="100" dirty="0">
                        <a:solidFill>
                          <a:schemeClr val="accent2">
                            <a:lumMod val="75000"/>
                          </a:schemeClr>
                        </a:solidFill>
                        <a:effectLst/>
                        <a:latin typeface="Aptos" panose="020B0004020202020204" pitchFamily="34" charset="0"/>
                        <a:ea typeface="Aptos" panose="020B0004020202020204" pitchFamily="34" charset="0"/>
                        <a:cs typeface="Arial" panose="020B0604020202020204" pitchFamily="34" charset="0"/>
                      </a:endParaRPr>
                    </a:p>
                  </a:txBody>
                  <a:tcPr marL="44450" marR="44450" marT="0" marB="0" anchor="ctr">
                    <a:solidFill>
                      <a:schemeClr val="accent2">
                        <a:lumMod val="60000"/>
                        <a:lumOff val="40000"/>
                        <a:alpha val="0"/>
                      </a:schemeClr>
                    </a:solidFill>
                  </a:tcPr>
                </a:tc>
                <a:extLst>
                  <a:ext uri="{0D108BD9-81ED-4DB2-BD59-A6C34878D82A}">
                    <a16:rowId xmlns:a16="http://schemas.microsoft.com/office/drawing/2014/main" val="209430799"/>
                  </a:ext>
                </a:extLst>
              </a:tr>
              <a:tr h="715653">
                <a:tc>
                  <a:txBody>
                    <a:bodyPr/>
                    <a:lstStyle/>
                    <a:p>
                      <a:pPr>
                        <a:lnSpc>
                          <a:spcPct val="107000"/>
                        </a:lnSpc>
                        <a:spcAft>
                          <a:spcPts val="800"/>
                        </a:spcAft>
                      </a:pPr>
                      <a:r>
                        <a:rPr lang="fr-FR" sz="2000" b="1" kern="0" dirty="0" err="1">
                          <a:effectLst/>
                        </a:rPr>
                        <a:t>Idea</a:t>
                      </a:r>
                      <a:r>
                        <a:rPr lang="fr-FR" sz="2000" b="1" kern="0" dirty="0">
                          <a:effectLst/>
                        </a:rPr>
                        <a:t> Stage</a:t>
                      </a:r>
                      <a:endParaRPr lang="fr-FR" sz="2000" b="1" kern="100" dirty="0">
                        <a:effectLst/>
                        <a:latin typeface="Aptos" panose="020B0004020202020204" pitchFamily="34" charset="0"/>
                        <a:ea typeface="Aptos" panose="020B0004020202020204" pitchFamily="34" charset="0"/>
                        <a:cs typeface="Arial" panose="020B0604020202020204" pitchFamily="34" charset="0"/>
                      </a:endParaRPr>
                    </a:p>
                  </a:txBody>
                  <a:tcPr marL="44450" marR="44450" marT="0" marB="0" anchor="ctr"/>
                </a:tc>
                <a:tc>
                  <a:txBody>
                    <a:bodyPr/>
                    <a:lstStyle/>
                    <a:p>
                      <a:pPr>
                        <a:lnSpc>
                          <a:spcPct val="107000"/>
                        </a:lnSpc>
                        <a:spcAft>
                          <a:spcPts val="800"/>
                        </a:spcAft>
                      </a:pPr>
                      <a:r>
                        <a:rPr lang="fr-FR" sz="2000" kern="0" dirty="0">
                          <a:effectLst/>
                        </a:rPr>
                        <a:t>Concept </a:t>
                      </a:r>
                      <a:r>
                        <a:rPr lang="fr-FR" sz="2000" kern="0" dirty="0" err="1">
                          <a:effectLst/>
                        </a:rPr>
                        <a:t>development</a:t>
                      </a:r>
                      <a:r>
                        <a:rPr lang="fr-FR" sz="2000" kern="0" dirty="0">
                          <a:effectLst/>
                        </a:rPr>
                        <a:t>, </a:t>
                      </a:r>
                      <a:r>
                        <a:rPr lang="fr-FR" sz="2000" kern="0" dirty="0" err="1">
                          <a:effectLst/>
                        </a:rPr>
                        <a:t>market</a:t>
                      </a:r>
                      <a:r>
                        <a:rPr lang="fr-FR" sz="2000" kern="0" dirty="0">
                          <a:effectLst/>
                        </a:rPr>
                        <a:t> </a:t>
                      </a:r>
                      <a:r>
                        <a:rPr lang="fr-FR" sz="2000" kern="0" dirty="0" err="1">
                          <a:effectLst/>
                        </a:rPr>
                        <a:t>research</a:t>
                      </a:r>
                      <a:endParaRPr lang="fr-FR" sz="2000" kern="100" dirty="0">
                        <a:effectLst/>
                        <a:latin typeface="Aptos" panose="020B0004020202020204" pitchFamily="34" charset="0"/>
                        <a:ea typeface="Aptos" panose="020B0004020202020204" pitchFamily="34" charset="0"/>
                        <a:cs typeface="Arial" panose="020B0604020202020204" pitchFamily="34" charset="0"/>
                      </a:endParaRPr>
                    </a:p>
                  </a:txBody>
                  <a:tcPr marL="44450" marR="44450" marT="0" marB="0" anchor="ctr"/>
                </a:tc>
                <a:tc>
                  <a:txBody>
                    <a:bodyPr/>
                    <a:lstStyle/>
                    <a:p>
                      <a:pPr>
                        <a:lnSpc>
                          <a:spcPct val="107000"/>
                        </a:lnSpc>
                        <a:spcAft>
                          <a:spcPts val="800"/>
                        </a:spcAft>
                      </a:pPr>
                      <a:r>
                        <a:rPr lang="fr-FR" sz="2000" kern="0">
                          <a:effectLst/>
                        </a:rPr>
                        <a:t>Personal savings, friends, family</a:t>
                      </a:r>
                      <a:endParaRPr lang="fr-FR" sz="2000" kern="100">
                        <a:effectLst/>
                        <a:latin typeface="Aptos" panose="020B0004020202020204" pitchFamily="34" charset="0"/>
                        <a:ea typeface="Aptos" panose="020B0004020202020204" pitchFamily="34" charset="0"/>
                        <a:cs typeface="Arial" panose="020B0604020202020204" pitchFamily="34" charset="0"/>
                      </a:endParaRPr>
                    </a:p>
                  </a:txBody>
                  <a:tcPr marL="44450" marR="44450" marT="0" marB="0" anchor="ctr"/>
                </a:tc>
                <a:tc>
                  <a:txBody>
                    <a:bodyPr/>
                    <a:lstStyle/>
                    <a:p>
                      <a:pPr>
                        <a:lnSpc>
                          <a:spcPct val="107000"/>
                        </a:lnSpc>
                        <a:spcAft>
                          <a:spcPts val="800"/>
                        </a:spcAft>
                      </a:pPr>
                      <a:r>
                        <a:rPr lang="en-GB" sz="2000" kern="0" dirty="0">
                          <a:effectLst/>
                        </a:rPr>
                        <a:t>Create a prototype, validate the idea</a:t>
                      </a:r>
                      <a:endParaRPr lang="fr-FR" sz="2000" kern="100" dirty="0">
                        <a:effectLst/>
                        <a:latin typeface="Aptos" panose="020B0004020202020204" pitchFamily="34" charset="0"/>
                        <a:ea typeface="Aptos" panose="020B0004020202020204" pitchFamily="34" charset="0"/>
                        <a:cs typeface="Arial" panose="020B0604020202020204" pitchFamily="34" charset="0"/>
                      </a:endParaRPr>
                    </a:p>
                  </a:txBody>
                  <a:tcPr marL="44450" marR="44450" marT="0" marB="0" anchor="ctr"/>
                </a:tc>
                <a:extLst>
                  <a:ext uri="{0D108BD9-81ED-4DB2-BD59-A6C34878D82A}">
                    <a16:rowId xmlns:a16="http://schemas.microsoft.com/office/drawing/2014/main" val="1773516973"/>
                  </a:ext>
                </a:extLst>
              </a:tr>
              <a:tr h="1043416">
                <a:tc>
                  <a:txBody>
                    <a:bodyPr/>
                    <a:lstStyle/>
                    <a:p>
                      <a:pPr>
                        <a:lnSpc>
                          <a:spcPct val="107000"/>
                        </a:lnSpc>
                        <a:spcAft>
                          <a:spcPts val="800"/>
                        </a:spcAft>
                      </a:pPr>
                      <a:r>
                        <a:rPr lang="fr-FR" sz="2000" b="1" kern="0" dirty="0" err="1">
                          <a:effectLst/>
                        </a:rPr>
                        <a:t>Seed</a:t>
                      </a:r>
                      <a:r>
                        <a:rPr lang="fr-FR" sz="2000" b="1" kern="0" dirty="0">
                          <a:effectLst/>
                        </a:rPr>
                        <a:t> Stage</a:t>
                      </a:r>
                      <a:endParaRPr lang="fr-FR" sz="2000" b="1" kern="100" dirty="0">
                        <a:effectLst/>
                        <a:latin typeface="Aptos" panose="020B0004020202020204" pitchFamily="34" charset="0"/>
                        <a:ea typeface="Aptos" panose="020B0004020202020204" pitchFamily="34" charset="0"/>
                        <a:cs typeface="Arial" panose="020B0604020202020204" pitchFamily="34" charset="0"/>
                      </a:endParaRPr>
                    </a:p>
                  </a:txBody>
                  <a:tcPr marL="44450" marR="44450" marT="0" marB="0" anchor="ctr"/>
                </a:tc>
                <a:tc>
                  <a:txBody>
                    <a:bodyPr/>
                    <a:lstStyle/>
                    <a:p>
                      <a:pPr>
                        <a:lnSpc>
                          <a:spcPct val="107000"/>
                        </a:lnSpc>
                        <a:spcAft>
                          <a:spcPts val="800"/>
                        </a:spcAft>
                      </a:pPr>
                      <a:r>
                        <a:rPr lang="en-GB" sz="2000" kern="0">
                          <a:effectLst/>
                        </a:rPr>
                        <a:t>Early product development, market validation</a:t>
                      </a:r>
                      <a:endParaRPr lang="fr-FR" sz="2000" kern="100">
                        <a:effectLst/>
                        <a:latin typeface="Aptos" panose="020B0004020202020204" pitchFamily="34" charset="0"/>
                        <a:ea typeface="Aptos" panose="020B0004020202020204" pitchFamily="34" charset="0"/>
                        <a:cs typeface="Arial" panose="020B0604020202020204" pitchFamily="34" charset="0"/>
                      </a:endParaRPr>
                    </a:p>
                  </a:txBody>
                  <a:tcPr marL="44450" marR="44450" marT="0" marB="0" anchor="ctr"/>
                </a:tc>
                <a:tc>
                  <a:txBody>
                    <a:bodyPr/>
                    <a:lstStyle/>
                    <a:p>
                      <a:pPr>
                        <a:lnSpc>
                          <a:spcPct val="107000"/>
                        </a:lnSpc>
                        <a:spcAft>
                          <a:spcPts val="800"/>
                        </a:spcAft>
                      </a:pPr>
                      <a:r>
                        <a:rPr lang="fr-FR" sz="2000" kern="0" dirty="0">
                          <a:effectLst/>
                        </a:rPr>
                        <a:t>Angel </a:t>
                      </a:r>
                      <a:r>
                        <a:rPr lang="fr-FR" sz="2000" kern="0" dirty="0" err="1">
                          <a:effectLst/>
                        </a:rPr>
                        <a:t>investors</a:t>
                      </a:r>
                      <a:r>
                        <a:rPr lang="fr-FR" sz="2000" kern="0" dirty="0">
                          <a:effectLst/>
                        </a:rPr>
                        <a:t>, </a:t>
                      </a:r>
                      <a:r>
                        <a:rPr lang="fr-FR" sz="2000" kern="0" dirty="0" err="1">
                          <a:effectLst/>
                        </a:rPr>
                        <a:t>seed</a:t>
                      </a:r>
                      <a:r>
                        <a:rPr lang="fr-FR" sz="2000" kern="0" dirty="0">
                          <a:effectLst/>
                        </a:rPr>
                        <a:t> </a:t>
                      </a:r>
                      <a:r>
                        <a:rPr lang="fr-FR" sz="2000" kern="0" dirty="0" err="1">
                          <a:effectLst/>
                        </a:rPr>
                        <a:t>funds</a:t>
                      </a:r>
                      <a:endParaRPr lang="fr-FR" sz="2000" kern="100" dirty="0">
                        <a:effectLst/>
                        <a:latin typeface="Aptos" panose="020B0004020202020204" pitchFamily="34" charset="0"/>
                        <a:ea typeface="Aptos" panose="020B0004020202020204" pitchFamily="34" charset="0"/>
                        <a:cs typeface="Arial" panose="020B0604020202020204" pitchFamily="34" charset="0"/>
                      </a:endParaRPr>
                    </a:p>
                  </a:txBody>
                  <a:tcPr marL="44450" marR="44450" marT="0" marB="0" anchor="ctr"/>
                </a:tc>
                <a:tc>
                  <a:txBody>
                    <a:bodyPr/>
                    <a:lstStyle/>
                    <a:p>
                      <a:pPr>
                        <a:lnSpc>
                          <a:spcPct val="107000"/>
                        </a:lnSpc>
                        <a:spcAft>
                          <a:spcPts val="800"/>
                        </a:spcAft>
                      </a:pPr>
                      <a:r>
                        <a:rPr lang="en-GB" sz="2000" kern="0">
                          <a:effectLst/>
                        </a:rPr>
                        <a:t>Build product, acquire first customers</a:t>
                      </a:r>
                      <a:endParaRPr lang="fr-FR" sz="2000" kern="100">
                        <a:effectLst/>
                        <a:latin typeface="Aptos" panose="020B0004020202020204" pitchFamily="34" charset="0"/>
                        <a:ea typeface="Aptos" panose="020B0004020202020204" pitchFamily="34" charset="0"/>
                        <a:cs typeface="Arial" panose="020B0604020202020204" pitchFamily="34" charset="0"/>
                      </a:endParaRPr>
                    </a:p>
                  </a:txBody>
                  <a:tcPr marL="44450" marR="44450" marT="0" marB="0" anchor="ctr"/>
                </a:tc>
                <a:extLst>
                  <a:ext uri="{0D108BD9-81ED-4DB2-BD59-A6C34878D82A}">
                    <a16:rowId xmlns:a16="http://schemas.microsoft.com/office/drawing/2014/main" val="1159319845"/>
                  </a:ext>
                </a:extLst>
              </a:tr>
              <a:tr h="715653">
                <a:tc>
                  <a:txBody>
                    <a:bodyPr/>
                    <a:lstStyle/>
                    <a:p>
                      <a:pPr>
                        <a:lnSpc>
                          <a:spcPct val="107000"/>
                        </a:lnSpc>
                        <a:spcAft>
                          <a:spcPts val="800"/>
                        </a:spcAft>
                      </a:pPr>
                      <a:r>
                        <a:rPr lang="fr-FR" sz="2000" b="1" kern="0" dirty="0" err="1">
                          <a:effectLst/>
                        </a:rPr>
                        <a:t>Series</a:t>
                      </a:r>
                      <a:r>
                        <a:rPr lang="fr-FR" sz="2000" b="1" kern="0" dirty="0">
                          <a:effectLst/>
                        </a:rPr>
                        <a:t> A</a:t>
                      </a:r>
                      <a:endParaRPr lang="fr-FR" sz="2000" b="1" kern="100" dirty="0">
                        <a:effectLst/>
                        <a:latin typeface="Aptos" panose="020B0004020202020204" pitchFamily="34" charset="0"/>
                        <a:ea typeface="Aptos" panose="020B0004020202020204" pitchFamily="34" charset="0"/>
                        <a:cs typeface="Arial" panose="020B0604020202020204" pitchFamily="34" charset="0"/>
                      </a:endParaRPr>
                    </a:p>
                  </a:txBody>
                  <a:tcPr marL="44450" marR="44450" marT="0" marB="0" anchor="ctr"/>
                </a:tc>
                <a:tc>
                  <a:txBody>
                    <a:bodyPr/>
                    <a:lstStyle/>
                    <a:p>
                      <a:pPr>
                        <a:lnSpc>
                          <a:spcPct val="107000"/>
                        </a:lnSpc>
                        <a:spcAft>
                          <a:spcPts val="800"/>
                        </a:spcAft>
                      </a:pPr>
                      <a:r>
                        <a:rPr lang="fr-FR" sz="2000" kern="0">
                          <a:effectLst/>
                        </a:rPr>
                        <a:t>Scaling up, market expansion</a:t>
                      </a:r>
                      <a:endParaRPr lang="fr-FR" sz="2000" kern="100">
                        <a:effectLst/>
                        <a:latin typeface="Aptos" panose="020B0004020202020204" pitchFamily="34" charset="0"/>
                        <a:ea typeface="Aptos" panose="020B0004020202020204" pitchFamily="34" charset="0"/>
                        <a:cs typeface="Arial" panose="020B0604020202020204" pitchFamily="34" charset="0"/>
                      </a:endParaRPr>
                    </a:p>
                  </a:txBody>
                  <a:tcPr marL="44450" marR="44450" marT="0" marB="0" anchor="ctr"/>
                </a:tc>
                <a:tc>
                  <a:txBody>
                    <a:bodyPr/>
                    <a:lstStyle/>
                    <a:p>
                      <a:pPr>
                        <a:lnSpc>
                          <a:spcPct val="107000"/>
                        </a:lnSpc>
                        <a:spcAft>
                          <a:spcPts val="800"/>
                        </a:spcAft>
                      </a:pPr>
                      <a:r>
                        <a:rPr lang="fr-FR" sz="2000" kern="0" dirty="0">
                          <a:effectLst/>
                        </a:rPr>
                        <a:t>Venture capital </a:t>
                      </a:r>
                      <a:r>
                        <a:rPr lang="fr-FR" sz="2000" kern="0" dirty="0" err="1">
                          <a:effectLst/>
                        </a:rPr>
                        <a:t>firms</a:t>
                      </a:r>
                      <a:endParaRPr lang="fr-FR" sz="2000" kern="100" dirty="0">
                        <a:effectLst/>
                        <a:latin typeface="Aptos" panose="020B0004020202020204" pitchFamily="34" charset="0"/>
                        <a:ea typeface="Aptos" panose="020B0004020202020204" pitchFamily="34" charset="0"/>
                        <a:cs typeface="Arial" panose="020B0604020202020204" pitchFamily="34" charset="0"/>
                      </a:endParaRPr>
                    </a:p>
                  </a:txBody>
                  <a:tcPr marL="44450" marR="44450" marT="0" marB="0" anchor="ctr"/>
                </a:tc>
                <a:tc>
                  <a:txBody>
                    <a:bodyPr/>
                    <a:lstStyle/>
                    <a:p>
                      <a:pPr>
                        <a:lnSpc>
                          <a:spcPct val="107000"/>
                        </a:lnSpc>
                        <a:spcAft>
                          <a:spcPts val="800"/>
                        </a:spcAft>
                      </a:pPr>
                      <a:r>
                        <a:rPr lang="en-GB" sz="2000" kern="0">
                          <a:effectLst/>
                        </a:rPr>
                        <a:t>Grow user base, optimise product, hire staff</a:t>
                      </a:r>
                      <a:endParaRPr lang="fr-FR" sz="2000" kern="100">
                        <a:effectLst/>
                        <a:latin typeface="Aptos" panose="020B0004020202020204" pitchFamily="34" charset="0"/>
                        <a:ea typeface="Aptos" panose="020B0004020202020204" pitchFamily="34" charset="0"/>
                        <a:cs typeface="Arial" panose="020B0604020202020204" pitchFamily="34" charset="0"/>
                      </a:endParaRPr>
                    </a:p>
                  </a:txBody>
                  <a:tcPr marL="44450" marR="44450" marT="0" marB="0" anchor="ctr"/>
                </a:tc>
                <a:extLst>
                  <a:ext uri="{0D108BD9-81ED-4DB2-BD59-A6C34878D82A}">
                    <a16:rowId xmlns:a16="http://schemas.microsoft.com/office/drawing/2014/main" val="2073702105"/>
                  </a:ext>
                </a:extLst>
              </a:tr>
              <a:tr h="715653">
                <a:tc>
                  <a:txBody>
                    <a:bodyPr/>
                    <a:lstStyle/>
                    <a:p>
                      <a:pPr>
                        <a:lnSpc>
                          <a:spcPct val="107000"/>
                        </a:lnSpc>
                        <a:spcAft>
                          <a:spcPts val="800"/>
                        </a:spcAft>
                      </a:pPr>
                      <a:r>
                        <a:rPr lang="fr-FR" sz="2000" b="1" kern="0" dirty="0" err="1">
                          <a:effectLst/>
                        </a:rPr>
                        <a:t>Series</a:t>
                      </a:r>
                      <a:r>
                        <a:rPr lang="fr-FR" sz="2000" b="1" kern="0" dirty="0">
                          <a:effectLst/>
                        </a:rPr>
                        <a:t> B</a:t>
                      </a:r>
                      <a:endParaRPr lang="fr-FR" sz="2000" b="1" kern="100" dirty="0">
                        <a:effectLst/>
                        <a:latin typeface="Aptos" panose="020B0004020202020204" pitchFamily="34" charset="0"/>
                        <a:ea typeface="Aptos" panose="020B0004020202020204" pitchFamily="34" charset="0"/>
                        <a:cs typeface="Arial" panose="020B0604020202020204" pitchFamily="34" charset="0"/>
                      </a:endParaRPr>
                    </a:p>
                  </a:txBody>
                  <a:tcPr marL="44450" marR="44450" marT="0" marB="0" anchor="ctr"/>
                </a:tc>
                <a:tc>
                  <a:txBody>
                    <a:bodyPr/>
                    <a:lstStyle/>
                    <a:p>
                      <a:pPr>
                        <a:lnSpc>
                          <a:spcPct val="107000"/>
                        </a:lnSpc>
                        <a:spcAft>
                          <a:spcPts val="800"/>
                        </a:spcAft>
                      </a:pPr>
                      <a:r>
                        <a:rPr lang="fr-FR" sz="2000" kern="0">
                          <a:effectLst/>
                        </a:rPr>
                        <a:t>Rapid growth and expansion</a:t>
                      </a:r>
                      <a:endParaRPr lang="fr-FR" sz="2000" kern="100">
                        <a:effectLst/>
                        <a:latin typeface="Aptos" panose="020B0004020202020204" pitchFamily="34" charset="0"/>
                        <a:ea typeface="Aptos" panose="020B0004020202020204" pitchFamily="34" charset="0"/>
                        <a:cs typeface="Arial" panose="020B0604020202020204" pitchFamily="34" charset="0"/>
                      </a:endParaRPr>
                    </a:p>
                  </a:txBody>
                  <a:tcPr marL="44450" marR="44450" marT="0" marB="0" anchor="ctr"/>
                </a:tc>
                <a:tc>
                  <a:txBody>
                    <a:bodyPr/>
                    <a:lstStyle/>
                    <a:p>
                      <a:pPr>
                        <a:lnSpc>
                          <a:spcPct val="107000"/>
                        </a:lnSpc>
                        <a:spcAft>
                          <a:spcPts val="800"/>
                        </a:spcAft>
                      </a:pPr>
                      <a:r>
                        <a:rPr lang="fr-FR" sz="2000" kern="0">
                          <a:effectLst/>
                        </a:rPr>
                        <a:t>Larger VC firms</a:t>
                      </a:r>
                      <a:endParaRPr lang="fr-FR" sz="2000" kern="100">
                        <a:effectLst/>
                        <a:latin typeface="Aptos" panose="020B0004020202020204" pitchFamily="34" charset="0"/>
                        <a:ea typeface="Aptos" panose="020B0004020202020204" pitchFamily="34" charset="0"/>
                        <a:cs typeface="Arial" panose="020B0604020202020204" pitchFamily="34" charset="0"/>
                      </a:endParaRPr>
                    </a:p>
                  </a:txBody>
                  <a:tcPr marL="44450" marR="44450" marT="0" marB="0" anchor="ctr"/>
                </a:tc>
                <a:tc>
                  <a:txBody>
                    <a:bodyPr/>
                    <a:lstStyle/>
                    <a:p>
                      <a:pPr>
                        <a:lnSpc>
                          <a:spcPct val="107000"/>
                        </a:lnSpc>
                        <a:spcAft>
                          <a:spcPts val="800"/>
                        </a:spcAft>
                      </a:pPr>
                      <a:r>
                        <a:rPr lang="fr-FR" sz="2000" kern="0">
                          <a:effectLst/>
                        </a:rPr>
                        <a:t>Expand operations, marketing, geography</a:t>
                      </a:r>
                      <a:endParaRPr lang="fr-FR" sz="2000" kern="100">
                        <a:effectLst/>
                        <a:latin typeface="Aptos" panose="020B0004020202020204" pitchFamily="34" charset="0"/>
                        <a:ea typeface="Aptos" panose="020B0004020202020204" pitchFamily="34" charset="0"/>
                        <a:cs typeface="Arial" panose="020B0604020202020204" pitchFamily="34" charset="0"/>
                      </a:endParaRPr>
                    </a:p>
                  </a:txBody>
                  <a:tcPr marL="44450" marR="44450" marT="0" marB="0" anchor="ctr"/>
                </a:tc>
                <a:extLst>
                  <a:ext uri="{0D108BD9-81ED-4DB2-BD59-A6C34878D82A}">
                    <a16:rowId xmlns:a16="http://schemas.microsoft.com/office/drawing/2014/main" val="1353629310"/>
                  </a:ext>
                </a:extLst>
              </a:tr>
              <a:tr h="715653">
                <a:tc>
                  <a:txBody>
                    <a:bodyPr/>
                    <a:lstStyle/>
                    <a:p>
                      <a:pPr>
                        <a:lnSpc>
                          <a:spcPct val="107000"/>
                        </a:lnSpc>
                        <a:spcAft>
                          <a:spcPts val="800"/>
                        </a:spcAft>
                      </a:pPr>
                      <a:r>
                        <a:rPr lang="fr-FR" sz="2000" b="1" kern="0" dirty="0" err="1">
                          <a:effectLst/>
                        </a:rPr>
                        <a:t>Series</a:t>
                      </a:r>
                      <a:r>
                        <a:rPr lang="fr-FR" sz="2000" b="1" kern="0" dirty="0">
                          <a:effectLst/>
                        </a:rPr>
                        <a:t> C+</a:t>
                      </a:r>
                      <a:endParaRPr lang="fr-FR" sz="2000" b="1" kern="100" dirty="0">
                        <a:effectLst/>
                        <a:latin typeface="Aptos" panose="020B0004020202020204" pitchFamily="34" charset="0"/>
                        <a:ea typeface="Aptos" panose="020B0004020202020204" pitchFamily="34" charset="0"/>
                        <a:cs typeface="Arial" panose="020B0604020202020204" pitchFamily="34" charset="0"/>
                      </a:endParaRPr>
                    </a:p>
                  </a:txBody>
                  <a:tcPr marL="44450" marR="44450" marT="0" marB="0" anchor="ctr"/>
                </a:tc>
                <a:tc>
                  <a:txBody>
                    <a:bodyPr/>
                    <a:lstStyle/>
                    <a:p>
                      <a:pPr>
                        <a:lnSpc>
                          <a:spcPct val="107000"/>
                        </a:lnSpc>
                        <a:spcAft>
                          <a:spcPts val="800"/>
                        </a:spcAft>
                      </a:pPr>
                      <a:r>
                        <a:rPr lang="fr-FR" sz="2000" kern="0">
                          <a:effectLst/>
                        </a:rPr>
                        <a:t>Market leadership, IPO preparation</a:t>
                      </a:r>
                      <a:endParaRPr lang="fr-FR" sz="2000" kern="100">
                        <a:effectLst/>
                        <a:latin typeface="Aptos" panose="020B0004020202020204" pitchFamily="34" charset="0"/>
                        <a:ea typeface="Aptos" panose="020B0004020202020204" pitchFamily="34" charset="0"/>
                        <a:cs typeface="Arial" panose="020B0604020202020204" pitchFamily="34" charset="0"/>
                      </a:endParaRPr>
                    </a:p>
                  </a:txBody>
                  <a:tcPr marL="44450" marR="44450" marT="0" marB="0" anchor="ctr"/>
                </a:tc>
                <a:tc>
                  <a:txBody>
                    <a:bodyPr/>
                    <a:lstStyle/>
                    <a:p>
                      <a:pPr>
                        <a:lnSpc>
                          <a:spcPct val="107000"/>
                        </a:lnSpc>
                        <a:spcAft>
                          <a:spcPts val="800"/>
                        </a:spcAft>
                      </a:pPr>
                      <a:r>
                        <a:rPr lang="fr-FR" sz="2000" kern="0" dirty="0" err="1">
                          <a:effectLst/>
                        </a:rPr>
                        <a:t>Private</a:t>
                      </a:r>
                      <a:r>
                        <a:rPr lang="fr-FR" sz="2000" kern="0" dirty="0">
                          <a:effectLst/>
                        </a:rPr>
                        <a:t> </a:t>
                      </a:r>
                      <a:r>
                        <a:rPr lang="fr-FR" sz="2000" kern="0" dirty="0" err="1">
                          <a:effectLst/>
                        </a:rPr>
                        <a:t>equity</a:t>
                      </a:r>
                      <a:r>
                        <a:rPr lang="fr-FR" sz="2000" kern="0" dirty="0">
                          <a:effectLst/>
                        </a:rPr>
                        <a:t>, </a:t>
                      </a:r>
                      <a:r>
                        <a:rPr lang="fr-FR" sz="2000" kern="0" dirty="0" err="1">
                          <a:effectLst/>
                        </a:rPr>
                        <a:t>hedge</a:t>
                      </a:r>
                      <a:r>
                        <a:rPr lang="fr-FR" sz="2000" kern="0" dirty="0">
                          <a:effectLst/>
                        </a:rPr>
                        <a:t> </a:t>
                      </a:r>
                      <a:r>
                        <a:rPr lang="fr-FR" sz="2000" kern="0" dirty="0" err="1">
                          <a:effectLst/>
                        </a:rPr>
                        <a:t>funds</a:t>
                      </a:r>
                      <a:endParaRPr lang="fr-FR" sz="2000" kern="100" dirty="0">
                        <a:effectLst/>
                        <a:latin typeface="Aptos" panose="020B0004020202020204" pitchFamily="34" charset="0"/>
                        <a:ea typeface="Aptos" panose="020B0004020202020204" pitchFamily="34" charset="0"/>
                        <a:cs typeface="Arial" panose="020B0604020202020204" pitchFamily="34" charset="0"/>
                      </a:endParaRPr>
                    </a:p>
                  </a:txBody>
                  <a:tcPr marL="44450" marR="44450" marT="0" marB="0" anchor="ctr"/>
                </a:tc>
                <a:tc>
                  <a:txBody>
                    <a:bodyPr/>
                    <a:lstStyle/>
                    <a:p>
                      <a:pPr>
                        <a:lnSpc>
                          <a:spcPct val="107000"/>
                        </a:lnSpc>
                        <a:spcAft>
                          <a:spcPts val="800"/>
                        </a:spcAft>
                      </a:pPr>
                      <a:r>
                        <a:rPr lang="en-GB" sz="2000" kern="0" dirty="0">
                          <a:effectLst/>
                        </a:rPr>
                        <a:t>International expansion, new product lines</a:t>
                      </a:r>
                      <a:endParaRPr lang="fr-FR" sz="2000" kern="100" dirty="0">
                        <a:effectLst/>
                        <a:latin typeface="Aptos" panose="020B0004020202020204" pitchFamily="34" charset="0"/>
                        <a:ea typeface="Aptos" panose="020B0004020202020204" pitchFamily="34" charset="0"/>
                        <a:cs typeface="Arial" panose="020B0604020202020204" pitchFamily="34" charset="0"/>
                      </a:endParaRPr>
                    </a:p>
                  </a:txBody>
                  <a:tcPr marL="44450" marR="44450" marT="0" marB="0" anchor="ctr"/>
                </a:tc>
                <a:extLst>
                  <a:ext uri="{0D108BD9-81ED-4DB2-BD59-A6C34878D82A}">
                    <a16:rowId xmlns:a16="http://schemas.microsoft.com/office/drawing/2014/main" val="1579692513"/>
                  </a:ext>
                </a:extLst>
              </a:tr>
            </a:tbl>
          </a:graphicData>
        </a:graphic>
      </p:graphicFrame>
    </p:spTree>
    <p:extLst>
      <p:ext uri="{BB962C8B-B14F-4D97-AF65-F5344CB8AC3E}">
        <p14:creationId xmlns:p14="http://schemas.microsoft.com/office/powerpoint/2010/main" val="70656017"/>
      </p:ext>
    </p:extLst>
  </p:cSld>
  <p:clrMapOvr>
    <a:masterClrMapping/>
  </p:clrMapOvr>
</p:sld>
</file>

<file path=ppt/theme/theme1.xml><?xml version="1.0" encoding="utf-8"?>
<a:theme xmlns:a="http://schemas.openxmlformats.org/drawingml/2006/main" name="Thème Offic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i Offic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3CCA731761BF654EB79EA877B5A2DDC8" ma:contentTypeVersion="20" ma:contentTypeDescription="Create a new document." ma:contentTypeScope="" ma:versionID="adda0a3891e4b035e5833099678563c5">
  <xsd:schema xmlns:xsd="http://www.w3.org/2001/XMLSchema" xmlns:xs="http://www.w3.org/2001/XMLSchema" xmlns:p="http://schemas.microsoft.com/office/2006/metadata/properties" xmlns:ns2="0a663368-1561-4a8b-bd80-4f655cceb5cd" xmlns:ns3="2a56bc72-e832-426a-b1e3-32c4417a925f" targetNamespace="http://schemas.microsoft.com/office/2006/metadata/properties" ma:root="true" ma:fieldsID="b74e7cae46124deac94fc4ce2ae31c6d" ns2:_="" ns3:_="">
    <xsd:import namespace="0a663368-1561-4a8b-bd80-4f655cceb5cd"/>
    <xsd:import namespace="2a56bc72-e832-426a-b1e3-32c4417a925f"/>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DateTaken" minOccurs="0"/>
                <xsd:element ref="ns2:MediaServiceOCR" minOccurs="0"/>
                <xsd:element ref="ns3:SharedWithUsers" minOccurs="0"/>
                <xsd:element ref="ns3:SharedWithDetails" minOccurs="0"/>
                <xsd:element ref="ns2:MediaServiceLocation" minOccurs="0"/>
                <xsd:element ref="ns2:MediaLengthInSeconds" minOccurs="0"/>
                <xsd:element ref="ns3:TaxCatchAll" minOccurs="0"/>
                <xsd:element ref="ns2:lcf76f155ced4ddcb4097134ff3c332f"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a663368-1561-4a8b-bd80-4f655cceb5c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74089507-e1de-4aab-946f-150ccb85703f"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a56bc72-e832-426a-b1e3-32c4417a925f"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ea9e9d19-9fb7-461c-9445-8e0dc63d6cea}" ma:internalName="TaxCatchAll" ma:showField="CatchAllData" ma:web="2a56bc72-e832-426a-b1e3-32c4417a925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0a663368-1561-4a8b-bd80-4f655cceb5cd">
      <Terms xmlns="http://schemas.microsoft.com/office/infopath/2007/PartnerControls"/>
    </lcf76f155ced4ddcb4097134ff3c332f>
    <TaxCatchAll xmlns="2a56bc72-e832-426a-b1e3-32c4417a925f" xsi:nil="true"/>
  </documentManagement>
</p:properties>
</file>

<file path=customXml/itemProps1.xml><?xml version="1.0" encoding="utf-8"?>
<ds:datastoreItem xmlns:ds="http://schemas.openxmlformats.org/officeDocument/2006/customXml" ds:itemID="{4A9D73A6-7440-4769-B614-4CBECFB30D3A}">
  <ds:schemaRefs>
    <ds:schemaRef ds:uri="http://schemas.microsoft.com/sharepoint/v3/contenttype/forms"/>
  </ds:schemaRefs>
</ds:datastoreItem>
</file>

<file path=customXml/itemProps2.xml><?xml version="1.0" encoding="utf-8"?>
<ds:datastoreItem xmlns:ds="http://schemas.openxmlformats.org/officeDocument/2006/customXml" ds:itemID="{6A2A6C85-B4CB-4C26-A41A-77E336C53A8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a663368-1561-4a8b-bd80-4f655cceb5cd"/>
    <ds:schemaRef ds:uri="2a56bc72-e832-426a-b1e3-32c4417a925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3857805F-2A6C-43CC-AEFA-746D1D5B4EDE}">
  <ds:schemaRefs>
    <ds:schemaRef ds:uri="5d44ae6a-e145-4c9d-94e7-ddf9cc58067e"/>
    <ds:schemaRef ds:uri="http://schemas.openxmlformats.org/package/2006/metadata/core-properties"/>
    <ds:schemaRef ds:uri="e67e9a88-35e1-4b39-8da9-a609eb308282"/>
    <ds:schemaRef ds:uri="http://purl.org/dc/elements/1.1/"/>
    <ds:schemaRef ds:uri="http://schemas.microsoft.com/office/2006/documentManagement/types"/>
    <ds:schemaRef ds:uri="http://schemas.microsoft.com/office/2006/metadata/properties"/>
    <ds:schemaRef ds:uri="http://www.w3.org/XML/1998/namespace"/>
    <ds:schemaRef ds:uri="http://schemas.microsoft.com/office/infopath/2007/PartnerControls"/>
    <ds:schemaRef ds:uri="http://purl.org/dc/dcmitype/"/>
    <ds:schemaRef ds:uri="http://purl.org/dc/terms/"/>
    <ds:schemaRef ds:uri="0a663368-1561-4a8b-bd80-4f655cceb5cd"/>
    <ds:schemaRef ds:uri="2a56bc72-e832-426a-b1e3-32c4417a925f"/>
  </ds:schemaRefs>
</ds:datastoreItem>
</file>

<file path=docProps/app.xml><?xml version="1.0" encoding="utf-8"?>
<Properties xmlns="http://schemas.openxmlformats.org/officeDocument/2006/extended-properties" xmlns:vt="http://schemas.openxmlformats.org/officeDocument/2006/docPropsVTypes">
  <TotalTime>37434</TotalTime>
  <Words>2316</Words>
  <Application>Microsoft Macintosh PowerPoint</Application>
  <PresentationFormat>Widescreen</PresentationFormat>
  <Paragraphs>270</Paragraphs>
  <Slides>25</Slides>
  <Notes>24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25</vt:i4>
      </vt:variant>
    </vt:vector>
  </HeadingPairs>
  <TitlesOfParts>
    <vt:vector size="32" baseType="lpstr">
      <vt:lpstr>Trebuchet MS</vt:lpstr>
      <vt:lpstr>Calibri</vt:lpstr>
      <vt:lpstr>Verdana</vt:lpstr>
      <vt:lpstr>Aptos</vt:lpstr>
      <vt:lpstr>Arial</vt:lpstr>
      <vt:lpstr>Rubik</vt:lpstr>
      <vt:lpstr>Thème Office</vt:lpstr>
      <vt:lpstr>PowerPoint Presentation</vt:lpstr>
      <vt:lpstr>Lesson 9 Learning Outcomes </vt:lpstr>
      <vt:lpstr>Lesson 9 contents</vt:lpstr>
      <vt:lpstr>Section 1: Pitch Deck Fundamentals</vt:lpstr>
      <vt:lpstr>Section 1: Pitch Deck Fundamentals: Example</vt:lpstr>
      <vt:lpstr>Section2: Essential slides for a Pitch Deck</vt:lpstr>
      <vt:lpstr>Section2: Essential slides for a Pitch Deck</vt:lpstr>
      <vt:lpstr>Section2: Essential slides for a Pitch Deck</vt:lpstr>
      <vt:lpstr>Section 3: Crafting a Pitch Deck</vt:lpstr>
      <vt:lpstr>Section 3: Crafting a Pitch Deck</vt:lpstr>
      <vt:lpstr>Section 4: Delivering Your Pitch</vt:lpstr>
      <vt:lpstr>Section 5: Case Study : Oolu’s pitch</vt:lpstr>
      <vt:lpstr>Section 5: Case Study : Oolu’s pitch</vt:lpstr>
      <vt:lpstr>Section 5: Case Study : Oolu’s pitch</vt:lpstr>
      <vt:lpstr>Section 5: Case Study : Oolu’s pitch</vt:lpstr>
      <vt:lpstr>Section 5: Case Study : Oolu’s pitch</vt:lpstr>
      <vt:lpstr>Section 5: Case Study : Oolu’s pitch</vt:lpstr>
      <vt:lpstr>Section 5: Case Study : Oolu’s pitch</vt:lpstr>
      <vt:lpstr>Section 5: Case Study : Oolu’s pitch</vt:lpstr>
      <vt:lpstr>Five Life Cycle Stages of a Startup </vt:lpstr>
      <vt:lpstr>Five Life Cycle Stages of a Startup </vt:lpstr>
      <vt:lpstr>Five Life Cycle Stages of a Startup </vt:lpstr>
      <vt:lpstr>Five Life Cycle Stages of a Startup </vt:lpstr>
      <vt:lpstr>Five Life Cycle Stages of a Startup </vt:lpstr>
      <vt:lpstr>Five Life Cycle Stages of a Startup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Carine VALETTE</dc:creator>
  <cp:lastModifiedBy>Leslie Ashburner</cp:lastModifiedBy>
  <cp:revision>74</cp:revision>
  <dcterms:created xsi:type="dcterms:W3CDTF">2021-01-28T08:37:55Z</dcterms:created>
  <dcterms:modified xsi:type="dcterms:W3CDTF">2025-02-03T10:52:38Z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0x0101003CCA731761BF654EB79EA877B5A2DDC8</vt:lpwstr>
  </property>
  <property fmtid="{D5CDD505-2E9C-101B-9397-08002B2CF9AE}" pid="3" name="MediaServiceImageTags">
    <vt:lpwstr/>
  </property>
</Properties>
</file>