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23"/>
  </p:notesMasterIdLst>
  <p:sldIdLst>
    <p:sldId id="256" r:id="rId5"/>
    <p:sldId id="1732" r:id="rId6"/>
    <p:sldId id="1742" r:id="rId7"/>
    <p:sldId id="1707" r:id="rId8"/>
    <p:sldId id="1708" r:id="rId9"/>
    <p:sldId id="1728" r:id="rId10"/>
    <p:sldId id="1730" r:id="rId11"/>
    <p:sldId id="1711" r:id="rId12"/>
    <p:sldId id="1740" r:id="rId13"/>
    <p:sldId id="1745" r:id="rId14"/>
    <p:sldId id="1712" r:id="rId15"/>
    <p:sldId id="1735" r:id="rId16"/>
    <p:sldId id="1736" r:id="rId17"/>
    <p:sldId id="1739" r:id="rId18"/>
    <p:sldId id="1738" r:id="rId19"/>
    <p:sldId id="1737" r:id="rId20"/>
    <p:sldId id="1746" r:id="rId21"/>
    <p:sldId id="1747" r:id="rId22"/>
  </p:sldIdLst>
  <p:sldSz cx="12192000" cy="6858000"/>
  <p:notesSz cx="6858000" cy="9144000"/>
  <p:embeddedFontLst>
    <p:embeddedFont>
      <p:font typeface="Rubik" panose="020B0604020202020204" charset="0"/>
      <p:regular r:id="rId24"/>
      <p:bold r:id="rId25"/>
      <p:italic r:id="rId25"/>
      <p:boldItalic r:id="rId25"/>
    </p:embeddedFont>
    <p:embeddedFont>
      <p:font typeface="Trebuchet MS" panose="020B0603020202020204" pitchFamily="34" charset="0"/>
      <p:regular r:id="rId26"/>
      <p:bold r:id="rId27"/>
      <p:italic r:id="rId28"/>
      <p:boldItalic r:id="rId29"/>
    </p:embeddedFont>
    <p:embeddedFont>
      <p:font typeface="Verdana" panose="020B0604030504040204" pitchFamily="34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8" roundtripDataSignature="AMtx7mh27SvOscsy8giEqMa1YrFoBeFR/Q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A7B0855-3403-B8AD-E58A-DAC723929452}" name="Leslie Ashburner" initials="" userId="S::T0047643@wf.uct.ac.za::97703ced-4e32-457b-855d-f46e325684c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1D"/>
    <a:srgbClr val="00BC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E250D8-0327-3FE1-A159-54D3A01C8801}" v="2" dt="2024-10-23T11:01:07.297"/>
  </p1510:revLst>
</p1510:revInfo>
</file>

<file path=ppt/tableStyles.xml><?xml version="1.0" encoding="utf-8"?>
<a:tblStyleLst xmlns:a="http://schemas.openxmlformats.org/drawingml/2006/main" def="{10B523D2-286A-460D-BDEE-533E220F520A}">
  <a:tblStyle styleId="{10B523D2-286A-460D-BDEE-533E220F520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109" Type="http://schemas.openxmlformats.org/officeDocument/2006/relationships/presProps" Target="presProps.xml"/><Relationship Id="rId21" Type="http://schemas.openxmlformats.org/officeDocument/2006/relationships/slide" Target="slides/slide17.xml"/><Relationship Id="rId11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108" Type="http://customschemas.google.com/relationships/presentationmetadata" Target="meta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1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11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14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11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703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/>
          <p:nvPr/>
        </p:nvSpPr>
        <p:spPr>
          <a:xfrm>
            <a:off x="1503534" y="-733938"/>
            <a:ext cx="5861304" cy="8120159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7"/>
          <p:cNvSpPr/>
          <p:nvPr/>
        </p:nvSpPr>
        <p:spPr>
          <a:xfrm>
            <a:off x="10849226" y="-28260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7"/>
          <p:cNvSpPr/>
          <p:nvPr/>
        </p:nvSpPr>
        <p:spPr>
          <a:xfrm>
            <a:off x="0" y="-733939"/>
            <a:ext cx="7180643" cy="8120160"/>
          </a:xfrm>
          <a:custGeom>
            <a:avLst/>
            <a:gdLst/>
            <a:ahLst/>
            <a:cxnLst/>
            <a:rect l="l" t="t" r="r" b="b"/>
            <a:pathLst>
              <a:path w="7180643" h="8120160" extrusionOk="0">
                <a:moveTo>
                  <a:pt x="4249991" y="0"/>
                </a:moveTo>
                <a:cubicBezTo>
                  <a:pt x="5868545" y="0"/>
                  <a:pt x="7180643" y="1817760"/>
                  <a:pt x="7180643" y="4060080"/>
                </a:cubicBezTo>
                <a:cubicBezTo>
                  <a:pt x="7180643" y="6302400"/>
                  <a:pt x="5868545" y="8120160"/>
                  <a:pt x="4249991" y="8120160"/>
                </a:cubicBezTo>
                <a:cubicBezTo>
                  <a:pt x="3744193" y="8120160"/>
                  <a:pt x="3268322" y="7942645"/>
                  <a:pt x="2853069" y="7630131"/>
                </a:cubicBezTo>
                <a:lnTo>
                  <a:pt x="2807689" y="7591937"/>
                </a:lnTo>
                <a:lnTo>
                  <a:pt x="0" y="7591937"/>
                </a:lnTo>
                <a:lnTo>
                  <a:pt x="0" y="733937"/>
                </a:lnTo>
                <a:lnTo>
                  <a:pt x="2572305" y="733937"/>
                </a:lnTo>
                <a:lnTo>
                  <a:pt x="2611436" y="693398"/>
                </a:lnTo>
                <a:cubicBezTo>
                  <a:pt x="3079171" y="255623"/>
                  <a:pt x="3643033" y="0"/>
                  <a:pt x="4249991" y="0"/>
                </a:cubicBezTo>
                <a:close/>
              </a:path>
            </a:pathLst>
          </a:cu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" name="Google Shape;19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789797" y="6298872"/>
            <a:ext cx="567812" cy="3861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oogle Shape;20;p7"/>
          <p:cNvGrpSpPr/>
          <p:nvPr/>
        </p:nvGrpSpPr>
        <p:grpSpPr>
          <a:xfrm>
            <a:off x="8185984" y="2103764"/>
            <a:ext cx="3189822" cy="2444753"/>
            <a:chOff x="8029477" y="2105554"/>
            <a:chExt cx="3189822" cy="2444753"/>
          </a:xfrm>
        </p:grpSpPr>
        <p:pic>
          <p:nvPicPr>
            <p:cNvPr id="21" name="Google Shape;21;p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029478" y="2105554"/>
              <a:ext cx="3189821" cy="19677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Google Shape;22;p7"/>
            <p:cNvPicPr preferRelativeResize="0"/>
            <p:nvPr/>
          </p:nvPicPr>
          <p:blipFill rotWithShape="1">
            <a:blip r:embed="rId4">
              <a:alphaModFix/>
            </a:blip>
            <a:srcRect l="34551" t="56660" r="764" b="12241"/>
            <a:stretch/>
          </p:blipFill>
          <p:spPr>
            <a:xfrm>
              <a:off x="8029477" y="4233099"/>
              <a:ext cx="3189822" cy="3172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" name="Google Shape;23;p7"/>
          <p:cNvSpPr/>
          <p:nvPr/>
        </p:nvSpPr>
        <p:spPr>
          <a:xfrm>
            <a:off x="7364838" y="6279822"/>
            <a:ext cx="4603224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it-IT" sz="1100" b="0" i="0" u="none" strike="noStrike" cap="none">
                <a:solidFill>
                  <a:srgbClr val="595959"/>
                </a:solidFill>
                <a:latin typeface="Rubik"/>
                <a:ea typeface="Rubik"/>
                <a:cs typeface="Rubik"/>
                <a:sym typeface="Rubik"/>
              </a:rPr>
              <a:t>The LEAP-RE project has received funding from the European Union’s Horizon 2020 Research and Innovation Program under Grant Agreement 963530.</a:t>
            </a:r>
            <a:endParaRPr sz="1100" b="0" i="0" u="none" strike="noStrike" cap="none">
              <a:solidFill>
                <a:srgbClr val="59595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7"/>
          <p:cNvSpPr/>
          <p:nvPr/>
        </p:nvSpPr>
        <p:spPr>
          <a:xfrm>
            <a:off x="10990556" y="-276566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7"/>
          <p:cNvSpPr txBox="1">
            <a:spLocks noGrp="1"/>
          </p:cNvSpPr>
          <p:nvPr>
            <p:ph type="ctrTitle"/>
          </p:nvPr>
        </p:nvSpPr>
        <p:spPr>
          <a:xfrm>
            <a:off x="506863" y="1071678"/>
            <a:ext cx="5655627" cy="165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subTitle" idx="1"/>
          </p:nvPr>
        </p:nvSpPr>
        <p:spPr>
          <a:xfrm>
            <a:off x="1377193" y="3562032"/>
            <a:ext cx="3274706" cy="2224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body" idx="1"/>
          </p:nvPr>
        </p:nvSpPr>
        <p:spPr>
          <a:xfrm>
            <a:off x="823570" y="1486664"/>
            <a:ext cx="10326783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/>
          <p:nvPr/>
        </p:nvSpPr>
        <p:spPr>
          <a:xfrm>
            <a:off x="0" y="342083"/>
            <a:ext cx="10652227" cy="716132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833631" y="388289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8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8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8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8"/>
          <p:cNvSpPr/>
          <p:nvPr/>
        </p:nvSpPr>
        <p:spPr>
          <a:xfrm rot="447595">
            <a:off x="-266749" y="-464584"/>
            <a:ext cx="1098095" cy="1098095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8"/>
          <p:cNvSpPr/>
          <p:nvPr/>
        </p:nvSpPr>
        <p:spPr>
          <a:xfrm>
            <a:off x="-738969" y="-514042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838200" y="453905"/>
            <a:ext cx="9672961" cy="514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  <a:defRPr sz="2800" b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11436872" y="6104586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re de section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0" y="0"/>
            <a:ext cx="8593584" cy="6858000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218783" y="330228"/>
            <a:ext cx="1732586" cy="1068804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9"/>
          <p:cNvSpPr/>
          <p:nvPr/>
        </p:nvSpPr>
        <p:spPr>
          <a:xfrm>
            <a:off x="-495475" y="-506591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9"/>
          <p:cNvSpPr/>
          <p:nvPr/>
        </p:nvSpPr>
        <p:spPr>
          <a:xfrm>
            <a:off x="-218785" y="-213064"/>
            <a:ext cx="1346250" cy="1357720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9"/>
          <p:cNvSpPr/>
          <p:nvPr/>
        </p:nvSpPr>
        <p:spPr>
          <a:xfrm rot="10800000" flipH="1">
            <a:off x="8593584" y="6675120"/>
            <a:ext cx="2432556" cy="48616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9"/>
          <p:cNvSpPr/>
          <p:nvPr/>
        </p:nvSpPr>
        <p:spPr>
          <a:xfrm>
            <a:off x="11085076" y="5715861"/>
            <a:ext cx="1349504" cy="1349504"/>
          </a:xfrm>
          <a:prstGeom prst="ellipse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9"/>
          <p:cNvSpPr/>
          <p:nvPr/>
        </p:nvSpPr>
        <p:spPr>
          <a:xfrm rot="447595">
            <a:off x="10956967" y="560331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2187020" y="1727994"/>
            <a:ext cx="4219544" cy="1133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Verdana"/>
              <a:buNone/>
              <a:defRPr sz="3600" b="1" cap="none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1"/>
          </p:nvPr>
        </p:nvSpPr>
        <p:spPr>
          <a:xfrm>
            <a:off x="2479983" y="3437585"/>
            <a:ext cx="3633618" cy="701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11348709" y="6025488"/>
            <a:ext cx="48725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sposition personnalisée">
  <p:cSld name="1_Disposition personnalisée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title"/>
          </p:nvPr>
        </p:nvSpPr>
        <p:spPr>
          <a:xfrm>
            <a:off x="838200" y="807868"/>
            <a:ext cx="10515600" cy="781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10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10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" name="Google Shape;54;p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0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0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0"/>
          <p:cNvSpPr txBox="1">
            <a:spLocks noGrp="1"/>
          </p:cNvSpPr>
          <p:nvPr>
            <p:ph type="sldNum" idx="12"/>
          </p:nvPr>
        </p:nvSpPr>
        <p:spPr>
          <a:xfrm>
            <a:off x="11383605" y="6162447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838200" y="1705843"/>
            <a:ext cx="10515600" cy="4456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Disposition personnalisée">
  <p:cSld name="2_Disposition personnalisée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>
            <a:spLocks noGrp="1"/>
          </p:cNvSpPr>
          <p:nvPr>
            <p:ph type="title"/>
          </p:nvPr>
        </p:nvSpPr>
        <p:spPr>
          <a:xfrm>
            <a:off x="838200" y="994300"/>
            <a:ext cx="10515600" cy="781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1"/>
          </p:nvPr>
        </p:nvSpPr>
        <p:spPr>
          <a:xfrm>
            <a:off x="838200" y="1892275"/>
            <a:ext cx="10515600" cy="4456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1"/>
          <p:cNvSpPr/>
          <p:nvPr/>
        </p:nvSpPr>
        <p:spPr>
          <a:xfrm rot="447595">
            <a:off x="11640691" y="6223287"/>
            <a:ext cx="690955" cy="690955"/>
          </a:xfrm>
          <a:prstGeom prst="ellipse">
            <a:avLst/>
          </a:prstGeom>
          <a:noFill/>
          <a:ln w="3810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1"/>
          <p:cNvSpPr/>
          <p:nvPr/>
        </p:nvSpPr>
        <p:spPr>
          <a:xfrm rot="161190">
            <a:off x="-134883" y="-121014"/>
            <a:ext cx="1008000" cy="1008000"/>
          </a:xfrm>
          <a:prstGeom prst="ellipse">
            <a:avLst/>
          </a:prstGeom>
          <a:noFill/>
          <a:ln w="57150" cap="flat" cmpd="sng">
            <a:solidFill>
              <a:srgbClr val="40C3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" name="Google Shape;64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50333" y="255172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1"/>
          <p:cNvSpPr/>
          <p:nvPr/>
        </p:nvSpPr>
        <p:spPr>
          <a:xfrm rot="447595">
            <a:off x="11729991" y="6320728"/>
            <a:ext cx="592247" cy="592247"/>
          </a:xfrm>
          <a:prstGeom prst="ellipse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11"/>
          <p:cNvSpPr/>
          <p:nvPr/>
        </p:nvSpPr>
        <p:spPr>
          <a:xfrm rot="161190">
            <a:off x="-152739" y="-128154"/>
            <a:ext cx="900000" cy="900000"/>
          </a:xfrm>
          <a:prstGeom prst="ellipse">
            <a:avLst/>
          </a:prstGeom>
          <a:solidFill>
            <a:srgbClr val="00991D"/>
          </a:solidFill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11659500" y="6378223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853869"/>
            <a:ext cx="10515600" cy="623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>
            <a:off x="838200" y="1710906"/>
            <a:ext cx="5181600" cy="4563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body" idx="2"/>
          </p:nvPr>
        </p:nvSpPr>
        <p:spPr>
          <a:xfrm>
            <a:off x="6172200" y="1710906"/>
            <a:ext cx="5181600" cy="456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2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2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5" name="Google Shape;75;p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2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12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12"/>
          <p:cNvSpPr txBox="1">
            <a:spLocks noGrp="1"/>
          </p:cNvSpPr>
          <p:nvPr>
            <p:ph type="sldNum" idx="12"/>
          </p:nvPr>
        </p:nvSpPr>
        <p:spPr>
          <a:xfrm>
            <a:off x="11429492" y="6194315"/>
            <a:ext cx="5052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>
  <p:cSld name="Titre seul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title"/>
          </p:nvPr>
        </p:nvSpPr>
        <p:spPr>
          <a:xfrm>
            <a:off x="838200" y="826764"/>
            <a:ext cx="10515600" cy="730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body" idx="1"/>
          </p:nvPr>
        </p:nvSpPr>
        <p:spPr>
          <a:xfrm>
            <a:off x="838200" y="1722266"/>
            <a:ext cx="4932000" cy="353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3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13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>
            <a:spLocks noGrp="1"/>
          </p:cNvSpPr>
          <p:nvPr>
            <p:ph type="sldNum" idx="12"/>
          </p:nvPr>
        </p:nvSpPr>
        <p:spPr>
          <a:xfrm>
            <a:off x="11461071" y="6194315"/>
            <a:ext cx="47370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body" idx="2"/>
          </p:nvPr>
        </p:nvSpPr>
        <p:spPr>
          <a:xfrm>
            <a:off x="838200" y="5379867"/>
            <a:ext cx="9982200" cy="1094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body" idx="3"/>
          </p:nvPr>
        </p:nvSpPr>
        <p:spPr>
          <a:xfrm>
            <a:off x="5888400" y="1721612"/>
            <a:ext cx="4932000" cy="3540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836612" y="972116"/>
            <a:ext cx="3932237" cy="923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800"/>
              <a:buFont typeface="Verdan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>
            <a:spLocks noGrp="1"/>
          </p:cNvSpPr>
          <p:nvPr>
            <p:ph type="pic" idx="2"/>
          </p:nvPr>
        </p:nvSpPr>
        <p:spPr>
          <a:xfrm>
            <a:off x="5183188" y="987426"/>
            <a:ext cx="6172200" cy="4641486"/>
          </a:xfrm>
          <a:prstGeom prst="rect">
            <a:avLst/>
          </a:prstGeom>
          <a:noFill/>
          <a:ln>
            <a:noFill/>
          </a:ln>
        </p:spPr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859084" y="2241310"/>
            <a:ext cx="3932237" cy="3937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4"/>
          <p:cNvSpPr/>
          <p:nvPr/>
        </p:nvSpPr>
        <p:spPr>
          <a:xfrm>
            <a:off x="-152879" y="2031676"/>
            <a:ext cx="4924904" cy="83197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4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4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 txBox="1">
            <a:spLocks noGrp="1"/>
          </p:cNvSpPr>
          <p:nvPr>
            <p:ph type="sldNum" idx="12"/>
          </p:nvPr>
        </p:nvSpPr>
        <p:spPr>
          <a:xfrm>
            <a:off x="11398146" y="6124638"/>
            <a:ext cx="5141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Vide" type="blank">
  <p:cSld name="BLANK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/>
          <p:nvPr/>
        </p:nvSpPr>
        <p:spPr>
          <a:xfrm>
            <a:off x="0" y="0"/>
            <a:ext cx="12192000" cy="6207979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1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95363" y="6341748"/>
            <a:ext cx="567812" cy="386112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/>
          <p:cNvSpPr/>
          <p:nvPr/>
        </p:nvSpPr>
        <p:spPr>
          <a:xfrm>
            <a:off x="814768" y="6413524"/>
            <a:ext cx="11291507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it-IT" sz="1100" b="0" i="0" u="none" strike="noStrike" cap="none">
                <a:solidFill>
                  <a:srgbClr val="595959"/>
                </a:solidFill>
                <a:latin typeface="Rubik"/>
                <a:ea typeface="Rubik"/>
                <a:cs typeface="Rubik"/>
                <a:sym typeface="Rubik"/>
              </a:rPr>
              <a:t>The LEAP-RE project has received funding from the European Union’s Horizon 2020 Research and Innovation Program under Grant Agreement 963530.</a:t>
            </a:r>
            <a:endParaRPr sz="1100" b="0" i="0" u="none" strike="noStrike" cap="none">
              <a:solidFill>
                <a:srgbClr val="59595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5"/>
          <p:cNvSpPr txBox="1"/>
          <p:nvPr/>
        </p:nvSpPr>
        <p:spPr>
          <a:xfrm>
            <a:off x="5248120" y="2988713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www.leap-re.eu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5248120" y="3926161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contact@leap-re.eu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5"/>
          <p:cNvSpPr txBox="1"/>
          <p:nvPr/>
        </p:nvSpPr>
        <p:spPr>
          <a:xfrm>
            <a:off x="5248120" y="4920759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@leapRE_EU</a:t>
            </a:r>
            <a:endParaRPr sz="24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10" name="Google Shape;110;p15" descr="Une image contenant clipart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1639" y="4920759"/>
            <a:ext cx="525589" cy="5255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05648" y="3848133"/>
            <a:ext cx="604935" cy="604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05648" y="2919638"/>
            <a:ext cx="604935" cy="60493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/>
          <p:nvPr/>
        </p:nvSpPr>
        <p:spPr>
          <a:xfrm rot="161190">
            <a:off x="-480890" y="-570729"/>
            <a:ext cx="1977468" cy="19774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/>
          <p:nvPr/>
        </p:nvSpPr>
        <p:spPr>
          <a:xfrm rot="447595">
            <a:off x="11419014" y="5789700"/>
            <a:ext cx="1098095" cy="1098095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/>
          <p:nvPr/>
        </p:nvSpPr>
        <p:spPr>
          <a:xfrm>
            <a:off x="-744985" y="746889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4252912" y="974147"/>
            <a:ext cx="368617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2895599" y="1877593"/>
            <a:ext cx="6400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CONTACT US FOR MORE INFORMATION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ttangolo 128"/>
          <p:cNvSpPr/>
          <p:nvPr userDrawn="1"/>
        </p:nvSpPr>
        <p:spPr>
          <a:xfrm>
            <a:off x="0" y="6229357"/>
            <a:ext cx="12192000" cy="638175"/>
          </a:xfrm>
          <a:prstGeom prst="rect">
            <a:avLst/>
          </a:prstGeom>
          <a:solidFill>
            <a:srgbClr val="728F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760"/>
          </a:p>
        </p:txBody>
      </p:sp>
      <p:pic>
        <p:nvPicPr>
          <p:cNvPr id="131" name="Picture 3" descr="Y:\IMMAGINE _COORDINATA_2014\PPT\loghi_PNG\03_Polimi_bandiera-1riga_BN_negativo_outli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97" y="6262075"/>
            <a:ext cx="3116651" cy="574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8">
            <a:extLst>
              <a:ext uri="{FF2B5EF4-FFF2-40B4-BE49-F238E27FC236}">
                <a16:creationId xmlns:a16="http://schemas.microsoft.com/office/drawing/2014/main" id="{AD8BC022-784F-4360-A26D-9A6D8044BAC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520595" y="6426202"/>
            <a:ext cx="9372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60750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600" b="1" kern="1200">
                <a:solidFill>
                  <a:srgbClr val="FF9900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fld id="{A42C2D70-906E-4448-9446-8FA0F9BB0AA9}" type="slidenum">
              <a:rPr lang="it-IT" sz="1800" smtClean="0">
                <a:solidFill>
                  <a:schemeClr val="bg1"/>
                </a:solidFill>
                <a:latin typeface="Trebuchet MS" panose="020B0603020202020204" pitchFamily="34" charset="0"/>
              </a:rPr>
              <a:pPr/>
              <a:t>‹#›</a:t>
            </a:fld>
            <a:endParaRPr lang="it-IT" sz="180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440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9F41821F-4367-4D33-965D-BE9E117A0E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2144" y="202224"/>
            <a:ext cx="10307516" cy="469153"/>
          </a:xfrm>
          <a:prstGeom prst="rect">
            <a:avLst/>
          </a:prstGeom>
        </p:spPr>
        <p:txBody>
          <a:bodyPr vert="horz" lIns="58448" tIns="29224" rIns="58448" bIns="29224" rtlCol="0" anchor="ctr">
            <a:normAutofit/>
          </a:bodyPr>
          <a:lstStyle>
            <a:lvl1pPr>
              <a:defRPr b="1"/>
            </a:lvl1pPr>
          </a:lstStyle>
          <a:p>
            <a:r>
              <a:rPr lang="en-GB" noProof="0"/>
              <a:t>Add first title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1DFB647-63FB-4393-B5B7-175D48C7FAF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152144" y="731824"/>
            <a:ext cx="10307516" cy="3655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GB" noProof="0"/>
              <a:t>Add second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CEF5AC2-0A1B-497A-8BF5-B3750C1223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63253" y="1363266"/>
            <a:ext cx="10623947" cy="4501753"/>
          </a:xfrm>
          <a:prstGeom prst="rect">
            <a:avLst/>
          </a:prstGeom>
        </p:spPr>
        <p:txBody>
          <a:bodyPr/>
          <a:lstStyle>
            <a:lvl1pPr>
              <a:defRPr sz="225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35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6C6C3BE-EAA2-40DF-BBC1-B9B3486386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9659" y="254236"/>
            <a:ext cx="416170" cy="365126"/>
          </a:xfrm>
          <a:prstGeom prst="rect">
            <a:avLst/>
          </a:prstGeom>
        </p:spPr>
        <p:txBody>
          <a:bodyPr vert="horz" lIns="58448" tIns="29224" rIns="58448" bIns="29224" rtlCol="0" anchor="ctr"/>
          <a:lstStyle>
            <a:lvl1pPr algn="r">
              <a:defRPr sz="1500">
                <a:solidFill>
                  <a:srgbClr val="2A3062"/>
                </a:solidFill>
                <a:latin typeface="Trebuchet MS" panose="020B0603020202020204" pitchFamily="34" charset="0"/>
              </a:defRPr>
            </a:lvl1pPr>
          </a:lstStyle>
          <a:p>
            <a:fld id="{4534BC2C-7760-D040-A041-921C5E6EC03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9224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4000"/>
              <a:buFont typeface="Verdana"/>
              <a:buNone/>
              <a:defRPr sz="4000" b="1" i="0" u="none" strike="noStrike" cap="none">
                <a:solidFill>
                  <a:srgbClr val="595959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1D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erss.2023.10329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672777-0CFD-B92A-16DD-9DED78B7EFE8}"/>
              </a:ext>
            </a:extLst>
          </p:cNvPr>
          <p:cNvSpPr txBox="1"/>
          <p:nvPr/>
        </p:nvSpPr>
        <p:spPr>
          <a:xfrm>
            <a:off x="320117" y="273120"/>
            <a:ext cx="6186054" cy="184441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ZA" sz="3600" b="1" kern="0">
                <a:solidFill>
                  <a:schemeClr val="bg1"/>
                </a:solidFill>
                <a:effectLst/>
                <a:latin typeface="Calibri"/>
                <a:ea typeface="Times New Roman" panose="02020603050405020304" pitchFamily="18" charset="0"/>
                <a:cs typeface="Calibri"/>
              </a:rPr>
              <a:t>BUSINESS AND SOCIO-ECONOMIC CONTEXTS OF MINI-GRID </a:t>
            </a:r>
            <a:r>
              <a:rPr lang="en-ZA" sz="3600" b="1">
                <a:solidFill>
                  <a:schemeClr val="bg1"/>
                </a:solidFill>
                <a:latin typeface="Calibri"/>
                <a:ea typeface="Times New Roman" panose="02020603050405020304" pitchFamily="18" charset="0"/>
                <a:cs typeface="Calibri"/>
              </a:rPr>
              <a:t>DEVELOPMENT</a:t>
            </a:r>
            <a:endParaRPr lang="en-ZA" sz="3600" kern="10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C46C4D9E-F70A-4873-51FA-C7F262A0D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575" y="4649561"/>
            <a:ext cx="2990850" cy="10287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6A6238-09B6-E807-2983-4DE1433594FB}"/>
              </a:ext>
            </a:extLst>
          </p:cNvPr>
          <p:cNvSpPr txBox="1"/>
          <p:nvPr/>
        </p:nvSpPr>
        <p:spPr>
          <a:xfrm>
            <a:off x="649060" y="2329543"/>
            <a:ext cx="5199289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3600">
                <a:solidFill>
                  <a:srgbClr val="FFFFFF"/>
                </a:solidFill>
                <a:latin typeface="Verdana"/>
                <a:cs typeface="Segoe UI"/>
              </a:rPr>
              <a:t>Lesson 1: </a:t>
            </a:r>
            <a:r>
              <a:rPr lang="en-US" sz="3600">
                <a:latin typeface="Verdana"/>
                <a:cs typeface="Segoe UI"/>
              </a:rPr>
              <a:t>​</a:t>
            </a:r>
          </a:p>
          <a:p>
            <a:r>
              <a:rPr lang="it-IT" sz="3600" err="1">
                <a:solidFill>
                  <a:srgbClr val="FFFFFF"/>
                </a:solidFill>
                <a:latin typeface="Verdana"/>
                <a:cs typeface="Segoe UI"/>
              </a:rPr>
              <a:t>Introduction</a:t>
            </a:r>
            <a:r>
              <a:rPr lang="it-IT" sz="3600">
                <a:solidFill>
                  <a:srgbClr val="FFFFFF"/>
                </a:solidFill>
                <a:latin typeface="Verdana"/>
                <a:cs typeface="Segoe UI"/>
              </a:rPr>
              <a:t> to Business Models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Lesson 1:</a:t>
            </a:r>
            <a:r>
              <a:rPr lang="en-US">
                <a:latin typeface="Arial"/>
                <a:cs typeface="Arial"/>
              </a:rPr>
              <a:t> Outline</a:t>
            </a:r>
            <a:endParaRPr lang="en-US">
              <a:solidFill>
                <a:schemeClr val="tx1"/>
              </a:solidFill>
              <a:highlight>
                <a:srgbClr val="FFFF00"/>
              </a:highlight>
              <a:latin typeface="Arial"/>
              <a:cs typeface="Arial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290632"/>
            <a:ext cx="11089232" cy="4527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t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/>
              </a:rPr>
              <a:t>Introduction</a:t>
            </a:r>
            <a:r>
              <a:rPr lang="en-US" sz="2400" dirty="0">
                <a:ea typeface="Calibri"/>
              </a:rPr>
              <a:t> to Business model</a:t>
            </a:r>
            <a:endParaRPr lang="en-US" sz="2400" dirty="0">
              <a:effectLst/>
              <a:ea typeface="Calibri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</a:rPr>
              <a:t>Business Model Innovation (BMI)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Business Model Canvas (BMC)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Business Model Patterns/ Archetypes</a:t>
            </a:r>
            <a:endParaRPr lang="en-GB" sz="2400" b="1" dirty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Business Model /Architypes in Rural Electrification </a:t>
            </a: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ea typeface="Verdana"/>
              </a:rPr>
              <a:t>Mini-grid Business Model Design Considerations</a:t>
            </a:r>
            <a:endParaRPr lang="en-US" sz="2400" b="1" dirty="0">
              <a:solidFill>
                <a:schemeClr val="tx1"/>
              </a:solidFill>
              <a:latin typeface="Verdana"/>
              <a:ea typeface="Verdana"/>
            </a:endParaRPr>
          </a:p>
          <a:p>
            <a:pPr>
              <a:lnSpc>
                <a:spcPct val="150000"/>
              </a:lnSpc>
            </a:pPr>
            <a:endParaRPr lang="en-US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 sz="120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</p:spTree>
    <p:extLst>
      <p:ext uri="{BB962C8B-B14F-4D97-AF65-F5344CB8AC3E}">
        <p14:creationId xmlns:p14="http://schemas.microsoft.com/office/powerpoint/2010/main" val="2632622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Lesson 1:</a:t>
            </a:r>
            <a:r>
              <a:rPr lang="en-US">
                <a:latin typeface="Arial"/>
                <a:cs typeface="Arial"/>
              </a:rPr>
              <a:t> Learning outcomes</a:t>
            </a:r>
            <a:endParaRPr lang="en-US">
              <a:solidFill>
                <a:schemeClr val="tx1"/>
              </a:solidFill>
              <a:highlight>
                <a:srgbClr val="FFFF00"/>
              </a:highlight>
              <a:latin typeface="Arial"/>
              <a:cs typeface="Arial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671632"/>
            <a:ext cx="11089232" cy="4527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t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>
              <a:solidFill>
                <a:schemeClr val="tx1"/>
              </a:solidFill>
              <a:latin typeface="Calibri"/>
              <a:cs typeface="Arial" panose="020B0604020202020204" pitchFamily="34" charset="0"/>
            </a:endParaRPr>
          </a:p>
          <a:p>
            <a:pPr algn="l"/>
            <a:endParaRPr lang="en-US" sz="120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58107CB-31C2-AB09-95FC-771DFDB26B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879106"/>
              </p:ext>
            </p:extLst>
          </p:nvPr>
        </p:nvGraphicFramePr>
        <p:xfrm>
          <a:off x="3234197" y="2663347"/>
          <a:ext cx="7082521" cy="853440"/>
        </p:xfrm>
        <a:graphic>
          <a:graphicData uri="http://schemas.openxmlformats.org/drawingml/2006/table">
            <a:tbl>
              <a:tblPr bandRow="1">
                <a:tableStyleId>{10B523D2-286A-460D-BDEE-533E220F520A}</a:tableStyleId>
              </a:tblPr>
              <a:tblGrid>
                <a:gridCol w="7082521">
                  <a:extLst>
                    <a:ext uri="{9D8B030D-6E8A-4147-A177-3AD203B41FA5}">
                      <a16:colId xmlns:a16="http://schemas.microsoft.com/office/drawing/2014/main" val="2582510402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endParaRPr lang="en-US">
                        <a:effectLst/>
                      </a:endParaRPr>
                    </a:p>
                    <a:p>
                      <a:pPr lvl="0">
                        <a:buNone/>
                      </a:pPr>
                      <a:br>
                        <a:rPr lang="en-US">
                          <a:effectLst/>
                        </a:rPr>
                      </a:br>
                      <a:br>
                        <a:rPr lang="en-US">
                          <a:effectLst/>
                        </a:rPr>
                      </a:br>
                      <a:endParaRPr lang="en-US">
                        <a:effectLst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53850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4ACB084-7F06-20C0-B2B0-12B2BD6C9E63}"/>
              </a:ext>
            </a:extLst>
          </p:cNvPr>
          <p:cNvSpPr txBox="1"/>
          <p:nvPr/>
        </p:nvSpPr>
        <p:spPr>
          <a:xfrm>
            <a:off x="1027756" y="1688995"/>
            <a:ext cx="8977744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At the end of this lesson, the participant should be able to: ​</a:t>
            </a:r>
          </a:p>
          <a:p>
            <a:pPr marL="285750" indent="-285750">
              <a:buFont typeface="Arial,Sans-Serif"/>
              <a:buChar char="•"/>
            </a:pPr>
            <a:endParaRPr lang="en-US" sz="2400"/>
          </a:p>
          <a:p>
            <a:pPr marL="457200" lvl="1"/>
            <a:r>
              <a:rPr lang="en-US" sz="2400"/>
              <a:t>1.Understand the fundamentals of business models;​</a:t>
            </a:r>
          </a:p>
          <a:p>
            <a:pPr marL="457200" lvl="1"/>
            <a:br>
              <a:rPr lang="en-US" sz="2400"/>
            </a:br>
            <a:r>
              <a:rPr lang="en-US" sz="2400"/>
              <a:t>2.Understand various business model patterns/archetypes;</a:t>
            </a:r>
          </a:p>
          <a:p>
            <a:pPr marL="457200" lvl="1"/>
            <a:endParaRPr lang="en-US" sz="2400"/>
          </a:p>
          <a:p>
            <a:pPr marL="457200" lvl="1"/>
            <a:r>
              <a:rPr lang="en-US" sz="2400"/>
              <a:t>3. </a:t>
            </a:r>
            <a:r>
              <a:rPr lang="en-US" sz="2400">
                <a:solidFill>
                  <a:schemeClr val="tx1"/>
                </a:solidFill>
                <a:ea typeface="Verdana"/>
              </a:rPr>
              <a:t>Examine some business model considerations for mini-grid projects.</a:t>
            </a:r>
            <a:endParaRPr 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757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0DF59-FF07-6437-4A27-5DEE2A7ED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39FF346-5B07-2AEF-6FB2-E36C8F866C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/>
              <a:t>Definition</a:t>
            </a:r>
            <a:r>
              <a:rPr lang="en-US"/>
              <a:t>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A business model can generally be described as the logic behind how an organization creates, delivers, and captures value.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Origins</a:t>
            </a:r>
            <a:r>
              <a:rPr lang="en-US"/>
              <a:t>:</a:t>
            </a:r>
          </a:p>
          <a:p>
            <a:pPr marL="800100" lvl="1"/>
            <a:r>
              <a:rPr lang="en-US"/>
              <a:t>First mentioned in academic literature in the early 1950s and explored further in the 1990s with the rise of e-commerce and the New Economy (</a:t>
            </a:r>
            <a:r>
              <a:rPr lang="en-US" i="1"/>
              <a:t>a shift from the traditional brick-and-mortar model to more online-based and high-tech services</a:t>
            </a:r>
            <a:r>
              <a:rPr lang="en-US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Popularity and Challenges</a:t>
            </a:r>
            <a:r>
              <a:rPr lang="en-US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Surged during the dot-com boom but faced criticism during the dot-com bubble burst. Reinstated importance due to globalization, tech advancements, and shorter market cycles.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Misuse and Ambiguity</a:t>
            </a:r>
            <a:r>
              <a:rPr lang="en-US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Often misused as a buzzword, interchangeably with terms like strategy and revenue model. Some descriptions only capture one aspect, leading to ambiguity.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Diverse Interpretations</a:t>
            </a:r>
            <a:r>
              <a:rPr lang="en-US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Lacks consensus in definition, leading to diverse interpretations among scholars. Conceptualizations serve specific contexts, encompassing various functions.</a:t>
            </a:r>
          </a:p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49B87FD-CCC9-2B9F-5A11-43060CE30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675357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D4EE5-D06B-C96F-12FD-C5CF01A3E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1D3D9E0-9320-8987-0019-2F54036A2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3570" y="1486663"/>
            <a:ext cx="10326783" cy="4865749"/>
          </a:xfrm>
        </p:spPr>
        <p:txBody>
          <a:bodyPr>
            <a:normAutofit/>
          </a:bodyPr>
          <a:lstStyle/>
          <a:p>
            <a:pPr marL="228600" indent="0"/>
            <a:r>
              <a:rPr lang="en-US" sz="2000" i="1">
                <a:latin typeface="+mn-lt"/>
                <a:cs typeface="Calibri" panose="020F0502020204030204" pitchFamily="34" charset="0"/>
              </a:rPr>
              <a:t>Business Model Innovation (BMI)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Involves crafting, altering, or specifying fundamental framework and elements of a business mode</a:t>
            </a:r>
            <a:r>
              <a:rPr lang="en-US" sz="1600"/>
              <a:t>l</a:t>
            </a:r>
            <a:r>
              <a:rPr lang="en-US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Aims to develop fresh value propositions, seize novel market opportunities, and attain a competitive edge.</a:t>
            </a:r>
          </a:p>
          <a:p>
            <a:pPr marL="228600" indent="0"/>
            <a:r>
              <a:rPr lang="en-US" sz="2000" i="1"/>
              <a:t>Importance of BMI:</a:t>
            </a:r>
            <a:endParaRPr lang="en-US" sz="200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Crucial for both existing and new business models.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Encompasses entrepreneurial activities and creation/implementation of new business models.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Can involve radical restructuring or alteration of existing business models.</a:t>
            </a:r>
          </a:p>
          <a:p>
            <a:pPr marL="228600" indent="0"/>
            <a:r>
              <a:rPr lang="en-US" sz="2000"/>
              <a:t>R</a:t>
            </a:r>
            <a:r>
              <a:rPr lang="en-US" sz="2000" i="1"/>
              <a:t>elationship with Business Model Design and Reconfiguration</a:t>
            </a:r>
            <a:r>
              <a:rPr lang="en-US" sz="200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Positioned as a subset of both business model design and reconfiguration.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BMI could help to create new models or alter existing ones.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D5952F-D5B5-4FAB-C33C-685C0B743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570" y="505587"/>
            <a:ext cx="9672961" cy="393573"/>
          </a:xfrm>
        </p:spPr>
        <p:txBody>
          <a:bodyPr>
            <a:normAutofit fontScale="90000"/>
          </a:bodyPr>
          <a:lstStyle/>
          <a:p>
            <a:r>
              <a:rPr lang="en-US"/>
              <a:t> </a:t>
            </a:r>
            <a:r>
              <a:rPr lang="en-US" sz="3100">
                <a:latin typeface="Calibri" panose="020F0502020204030204" pitchFamily="34" charset="0"/>
                <a:cs typeface="Calibri" panose="020F0502020204030204" pitchFamily="34" charset="0"/>
              </a:rPr>
              <a:t>Business Model innovation (BMI)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46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ED1E43B-7E45-1514-E4D9-3DA1F8360D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Business Model Canvas, created by Alex Osterwalder and Yves Pigneur (2005), </a:t>
            </a:r>
            <a:endParaRPr lang="en-US"/>
          </a:p>
          <a:p>
            <a:pPr marL="228600" indent="0"/>
            <a:r>
              <a:rPr lang="en-US" sz="2000"/>
              <a:t>   is an entrepreneurial tool. </a:t>
            </a:r>
            <a:endParaRPr lang="en-US"/>
          </a:p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It facilitates the description, design, challenge, invention, and pivoting of your business model. </a:t>
            </a:r>
            <a:endParaRPr lang="en-US"/>
          </a:p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This method is widely employed in leading organizations and start-ups globally.</a:t>
            </a:r>
            <a:endParaRPr lang="en-US"/>
          </a:p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The Business Model Canvas is a template that allows you to: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Visualize and communicate a simple story of your current business model.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Utilize the canvas to devise new business models, whether you're a start-up or an established business.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Manage a portfolio of business models.</a:t>
            </a:r>
          </a:p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CC2E01D-13C3-5327-474E-267A0F14C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570" y="453905"/>
            <a:ext cx="9687591" cy="514411"/>
          </a:xfrm>
        </p:spPr>
        <p:txBody>
          <a:bodyPr>
            <a:normAutofit/>
          </a:bodyPr>
          <a:lstStyle/>
          <a:p>
            <a:r>
              <a:rPr lang="en-US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Business Model Canvas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940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4421408-344C-9849-E478-C71F3542C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Business Model Canvas (BMC)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482FA5-6DF6-CB58-B0AB-073581F6BD6E}"/>
              </a:ext>
            </a:extLst>
          </p:cNvPr>
          <p:cNvSpPr txBox="1"/>
          <p:nvPr/>
        </p:nvSpPr>
        <p:spPr>
          <a:xfrm>
            <a:off x="3042231" y="5937712"/>
            <a:ext cx="7980316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/>
              <a:t>Figure 1: Business model canvas. The figure is adopted from the "</a:t>
            </a:r>
            <a:r>
              <a:rPr lang="en-US" i="1"/>
              <a:t>Business Model Generation</a:t>
            </a:r>
            <a:r>
              <a:rPr lang="en-US"/>
              <a:t>" , Alexander Osterwalder, Willy, 2010.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2C2C2E-75E1-0854-00F1-AD24B9845797}"/>
              </a:ext>
            </a:extLst>
          </p:cNvPr>
          <p:cNvSpPr txBox="1"/>
          <p:nvPr/>
        </p:nvSpPr>
        <p:spPr>
          <a:xfrm>
            <a:off x="439947" y="2582173"/>
            <a:ext cx="2259582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rgbClr val="262626"/>
                </a:solidFill>
              </a:rPr>
              <a:t>The Business Model Canvas comprises </a:t>
            </a:r>
            <a:r>
              <a:rPr lang="en-US" sz="2000" b="1" u="sng">
                <a:solidFill>
                  <a:srgbClr val="262626"/>
                </a:solidFill>
              </a:rPr>
              <a:t>nine key </a:t>
            </a:r>
            <a:r>
              <a:rPr lang="en-US" sz="2000">
                <a:solidFill>
                  <a:srgbClr val="262626"/>
                </a:solidFill>
              </a:rPr>
              <a:t>elements</a:t>
            </a:r>
            <a:endParaRPr lang="en-US"/>
          </a:p>
        </p:txBody>
      </p:sp>
      <p:pic>
        <p:nvPicPr>
          <p:cNvPr id="4" name="Picture 3" descr="A drawing of a puzzle&#10;&#10;Description automatically generated">
            <a:extLst>
              <a:ext uri="{FF2B5EF4-FFF2-40B4-BE49-F238E27FC236}">
                <a16:creationId xmlns:a16="http://schemas.microsoft.com/office/drawing/2014/main" id="{C4AAC332-E8CC-A7F5-550F-97127F74E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975" y="1553255"/>
            <a:ext cx="61722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34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3B7EE-2186-30C2-3E74-A11BE07F0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EB12C1D-9222-5420-6CD0-DE16562581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5514" y="1527049"/>
            <a:ext cx="10652150" cy="447141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A customizable configuration of various business model blocks to enhance an organization's overall business model.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Business model patterns offer valuable insights for developing and re-configuring business models.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They are already tested and proven models that can be replicated for creating or improving business models. Business model archetypes are components of a business model that serve as a base for innovation.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/>
              <a:t>For example, the conventional </a:t>
            </a:r>
            <a:r>
              <a:rPr lang="en-US" sz="2000" i="1"/>
              <a:t>bricks and mortar </a:t>
            </a:r>
            <a:r>
              <a:rPr lang="en-US" sz="2000"/>
              <a:t>pattern involves physical store presence and in-person sales or service operations. The </a:t>
            </a:r>
            <a:r>
              <a:rPr lang="en-US" sz="2000" i="1"/>
              <a:t>bricks and clicks </a:t>
            </a:r>
            <a:r>
              <a:rPr lang="en-US" sz="2000"/>
              <a:t>pattern integrates digital marketplaces with physical shops, reflecting the shift towards digital services.</a:t>
            </a:r>
          </a:p>
          <a:p>
            <a:pPr marL="228600" indent="0"/>
            <a:endParaRPr lang="en-US" sz="18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BDBE36E-3562-0638-1A6F-5694C68AA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37" y="452184"/>
            <a:ext cx="9672961" cy="514411"/>
          </a:xfrm>
        </p:spPr>
        <p:txBody>
          <a:bodyPr>
            <a:normAutofit/>
          </a:bodyPr>
          <a:lstStyle/>
          <a:p>
            <a:r>
              <a:rPr lang="en-US">
                <a:latin typeface="Calibri"/>
                <a:cs typeface="Calibri"/>
              </a:rPr>
              <a:t>Business Model Patterns/Archetypes</a:t>
            </a:r>
          </a:p>
        </p:txBody>
      </p:sp>
    </p:spTree>
    <p:extLst>
      <p:ext uri="{BB962C8B-B14F-4D97-AF65-F5344CB8AC3E}">
        <p14:creationId xmlns:p14="http://schemas.microsoft.com/office/powerpoint/2010/main" val="2426446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8968C87-5DEB-C663-42C4-5B100E747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business model archetypes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4F3C94-706E-86DB-AB20-0514A369F4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022821"/>
              </p:ext>
            </p:extLst>
          </p:nvPr>
        </p:nvGraphicFramePr>
        <p:xfrm>
          <a:off x="1181100" y="1181100"/>
          <a:ext cx="9417531" cy="5299567"/>
        </p:xfrm>
        <a:graphic>
          <a:graphicData uri="http://schemas.openxmlformats.org/drawingml/2006/table">
            <a:tbl>
              <a:tblPr>
                <a:tableStyleId>{10B523D2-286A-460D-BDEE-533E220F520A}</a:tableStyleId>
              </a:tblPr>
              <a:tblGrid>
                <a:gridCol w="1600434">
                  <a:extLst>
                    <a:ext uri="{9D8B030D-6E8A-4147-A177-3AD203B41FA5}">
                      <a16:colId xmlns:a16="http://schemas.microsoft.com/office/drawing/2014/main" val="3713694284"/>
                    </a:ext>
                  </a:extLst>
                </a:gridCol>
                <a:gridCol w="5698194">
                  <a:extLst>
                    <a:ext uri="{9D8B030D-6E8A-4147-A177-3AD203B41FA5}">
                      <a16:colId xmlns:a16="http://schemas.microsoft.com/office/drawing/2014/main" val="2018469985"/>
                    </a:ext>
                  </a:extLst>
                </a:gridCol>
                <a:gridCol w="2118903">
                  <a:extLst>
                    <a:ext uri="{9D8B030D-6E8A-4147-A177-3AD203B41FA5}">
                      <a16:colId xmlns:a16="http://schemas.microsoft.com/office/drawing/2014/main" val="299200594"/>
                    </a:ext>
                  </a:extLst>
                </a:gridCol>
              </a:tblGrid>
              <a:tr h="3475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Archetype example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17" marR="5817" marT="581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Description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17" marR="5817" marT="581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Specific area  relating to the BMC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17" marR="5817" marT="581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0393916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Open content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Accessible content development by a global community of contributors as a voluntary work 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Value proposition development </a:t>
                      </a:r>
                      <a:endParaRPr lang="en-ZA" sz="1000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extLst>
                  <a:ext uri="{0D108BD9-81ED-4DB2-BD59-A6C34878D82A}">
                    <a16:rowId xmlns:a16="http://schemas.microsoft.com/office/drawing/2014/main" val="404006489"/>
                  </a:ext>
                </a:extLst>
              </a:tr>
              <a:tr h="347509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Digital service provider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Produce and deliver different type of services online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210327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Digitization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Offer a traditionally physical product with a digital format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4944652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Data as a service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Provide data files for customers over the internet 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Value proposition</a:t>
                      </a:r>
                      <a:endParaRPr lang="en-ZA" sz="1000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extLst>
                  <a:ext uri="{0D108BD9-81ED-4DB2-BD59-A6C34878D82A}">
                    <a16:rowId xmlns:a16="http://schemas.microsoft.com/office/drawing/2014/main" val="3463531407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energy as a service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Provide energy service to customer without having to make upfront investments 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1918371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Flexible pricing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Vary prices based on demand of the product or service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0936959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Freemium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Provide basic services for free while charging a premium for advanced features or contents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Payment/ Pricing model</a:t>
                      </a:r>
                      <a:endParaRPr lang="en-ZA" sz="1000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extLst>
                  <a:ext uri="{0D108BD9-81ED-4DB2-BD59-A6C34878D82A}">
                    <a16:rowId xmlns:a16="http://schemas.microsoft.com/office/drawing/2014/main" val="2684616176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Pay what you want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Setting the price based on customers willingness to pay 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429610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Flat rate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Charge a single fixed price for a service and allow the customer to have unlimited access in exchange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5519570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Subscription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Provide products or services at a regular interval to customers for recurring upfront fee 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Revenue Stream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extLst>
                  <a:ext uri="{0D108BD9-81ED-4DB2-BD59-A6C34878D82A}">
                    <a16:rowId xmlns:a16="http://schemas.microsoft.com/office/drawing/2014/main" val="1163488352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Usage fee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Charge customers depending on their usage amount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3076114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Pay per use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Charge for each use of a product or service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379992"/>
                  </a:ext>
                </a:extLst>
              </a:tr>
              <a:tr h="286183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Revenue sharing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Share the revenues with other stakeholders to create a symbiotic relationship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Channel/Value delivery  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extLst>
                  <a:ext uri="{0D108BD9-81ED-4DB2-BD59-A6C34878D82A}">
                    <a16:rowId xmlns:a16="http://schemas.microsoft.com/office/drawing/2014/main" val="2579255477"/>
                  </a:ext>
                </a:extLst>
              </a:tr>
              <a:tr h="347509">
                <a:tc>
                  <a:txBody>
                    <a:bodyPr/>
                    <a:lstStyle/>
                    <a:p>
                      <a:pPr lvl="1"/>
                      <a:r>
                        <a:rPr lang="en-US" sz="1000" b="1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Shared infrastructure</a:t>
                      </a:r>
                      <a:endParaRPr lang="en-ZA" sz="1000" b="1" kern="1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000" kern="100" dirty="0"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Share a common infrastructure among several operators</a:t>
                      </a:r>
                      <a:endParaRPr lang="en-ZA" sz="1000" kern="1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ea typeface="Times New Roman" panose="02020603050405020304" pitchFamily="18" charset="0"/>
                        <a:cs typeface="Times New Roman"/>
                      </a:endParaRPr>
                    </a:p>
                  </a:txBody>
                  <a:tcPr marL="4290" marR="4290" marT="429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06677"/>
                  </a:ext>
                </a:extLst>
              </a:tr>
              <a:tr h="337287">
                <a:tc>
                  <a:txBody>
                    <a:bodyPr/>
                    <a:lstStyle/>
                    <a:p>
                      <a:pPr lvl="1">
                        <a:buNone/>
                      </a:pPr>
                      <a:r>
                        <a:rPr lang="en-US" sz="1000" b="1" i="0" u="none" strike="noStrike" kern="100" baseline="0" noProof="0" err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Repurposer</a:t>
                      </a:r>
                      <a:endParaRPr lang="en-US" sz="1000"/>
                    </a:p>
                  </a:txBody>
                  <a:tcPr marL="4289" marR="4289" marT="4289" marB="0" anchor="ctr"/>
                </a:tc>
                <a:tc>
                  <a:txBody>
                    <a:bodyPr/>
                    <a:lstStyle/>
                    <a:p>
                      <a:pPr marL="0" lvl="1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000" b="0" i="0" u="none" strike="noStrike" kern="100" baseline="0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Involves repurposing existing key resources to meet proven demand or target new customer groups, creating new value propositions by effectively utilizing these resources.</a:t>
                      </a:r>
                      <a:endParaRPr lang="en-US" dirty="0"/>
                    </a:p>
                  </a:txBody>
                  <a:tcPr marL="4289" marR="4289" marT="4289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000" b="0" i="0" u="none" strike="noStrike" kern="100" baseline="0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</a:rPr>
                        <a:t>Customer segment</a:t>
                      </a:r>
                      <a:endParaRPr lang="en-US" sz="1000" dirty="0"/>
                    </a:p>
                  </a:txBody>
                  <a:tcPr marL="4289" marR="4289" marT="4289" marB="0" anchor="ctr"/>
                </a:tc>
                <a:extLst>
                  <a:ext uri="{0D108BD9-81ED-4DB2-BD59-A6C34878D82A}">
                    <a16:rowId xmlns:a16="http://schemas.microsoft.com/office/drawing/2014/main" val="349237446"/>
                  </a:ext>
                </a:extLst>
              </a:tr>
              <a:tr h="337287">
                <a:tc>
                  <a:txBody>
                    <a:bodyPr/>
                    <a:lstStyle/>
                    <a:p>
                      <a: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kern="100" cap="none" noProof="0" dirty="0">
                          <a:solidFill>
                            <a:schemeClr val="dk1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  <a:cs typeface="Calibri"/>
                          <a:sym typeface="Arial"/>
                        </a:rPr>
                        <a:t>Resource castle</a:t>
                      </a:r>
                      <a:endParaRPr lang="en-US" sz="1000" b="1" i="0" u="none" strike="noStrike" kern="100" cap="none" dirty="0">
                        <a:solidFill>
                          <a:schemeClr val="dk1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cs typeface="Calibri"/>
                        <a:sym typeface="Arial"/>
                      </a:endParaRPr>
                    </a:p>
                    <a:p>
                      <a: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lang="en-US" sz="1000" b="0" i="0" u="none" strike="noStrike" kern="100" cap="none" noProof="0" dirty="0">
                        <a:solidFill>
                          <a:schemeClr val="dk1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cs typeface="Calibri"/>
                        <a:sym typeface="Arial"/>
                      </a:endParaRPr>
                    </a:p>
                  </a:txBody>
                  <a:tcPr marL="4289" marR="4289" marT="4289" marB="0" anchor="ctr"/>
                </a:tc>
                <a:tc>
                  <a:txBody>
                    <a:bodyPr/>
                    <a:lstStyle/>
                    <a:p>
                      <a: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0" i="0" u="none" strike="noStrike" kern="100" cap="none" noProof="0" dirty="0">
                          <a:solidFill>
                            <a:schemeClr val="dk1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  <a:cs typeface="Calibri"/>
                          <a:sym typeface="Arial"/>
                        </a:rPr>
                        <a:t>Establish a competitive edge through key resources that</a:t>
                      </a:r>
                      <a:r>
                        <a:rPr lang="en-US" sz="1000" b="0" i="0" u="none" strike="noStrike" kern="100" cap="none" noProof="0" dirty="0">
                          <a:solidFill>
                            <a:schemeClr val="dk1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  <a:cs typeface="Calibri"/>
                        </a:rPr>
                        <a:t>  </a:t>
                      </a:r>
                      <a:r>
                        <a:rPr lang="en-US" sz="1000" b="0" i="0" u="none" strike="noStrike" kern="100" cap="none" noProof="0" dirty="0">
                          <a:solidFill>
                            <a:schemeClr val="dk1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  <a:cs typeface="Calibri"/>
                          <a:sym typeface="Arial"/>
                        </a:rPr>
                        <a:t>are challenging or impossible for competitors to replicate.</a:t>
                      </a:r>
                    </a:p>
                    <a:p>
                      <a:pPr marR="0" lvl="1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lang="en-US" sz="1000" b="0" i="0" u="none" strike="noStrike" kern="100" cap="none" noProof="0" dirty="0">
                        <a:solidFill>
                          <a:schemeClr val="dk1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cs typeface="Calibri"/>
                        <a:sym typeface="Arial"/>
                      </a:endParaRPr>
                    </a:p>
                  </a:txBody>
                  <a:tcPr marL="4289" marR="4289" marT="4289" marB="0" anchor="ctr"/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0" i="0" u="none" strike="noStrike" kern="100" cap="none" noProof="0" dirty="0">
                          <a:solidFill>
                            <a:schemeClr val="dk1"/>
                          </a:solidFill>
                          <a:effectLst/>
                          <a:highlight>
                            <a:srgbClr val="FFFFFF"/>
                          </a:highlight>
                          <a:latin typeface="Arial"/>
                          <a:cs typeface="Calibri"/>
                          <a:sym typeface="Arial"/>
                        </a:rPr>
                        <a:t>Key Resource</a:t>
                      </a:r>
                      <a:endParaRPr lang="en-US" sz="1000" b="0" i="0" u="none" strike="noStrike" kern="100" cap="none" dirty="0">
                        <a:solidFill>
                          <a:schemeClr val="dk1"/>
                        </a:solidFill>
                        <a:effectLst/>
                        <a:highlight>
                          <a:srgbClr val="FFFFFF"/>
                        </a:highlight>
                        <a:latin typeface="Arial"/>
                        <a:cs typeface="Calibri"/>
                        <a:sym typeface="Arial"/>
                      </a:endParaRPr>
                    </a:p>
                  </a:txBody>
                  <a:tcPr marL="4289" marR="4289" marT="4289" marB="0" anchor="ctr"/>
                </a:tc>
                <a:extLst>
                  <a:ext uri="{0D108BD9-81ED-4DB2-BD59-A6C34878D82A}">
                    <a16:rowId xmlns:a16="http://schemas.microsoft.com/office/drawing/2014/main" val="1142494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1519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CE7C98A-AB4C-9789-C19D-D78F522B4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lang="en-US" sz="33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M-Pesa </a:t>
            </a:r>
            <a:r>
              <a:rPr lang="en-US" sz="33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Repurposer</a:t>
            </a:r>
            <a:r>
              <a:rPr lang="en-US" sz="33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pattern</a:t>
            </a:r>
          </a:p>
        </p:txBody>
      </p:sp>
      <p:pic>
        <p:nvPicPr>
          <p:cNvPr id="5" name="Picture 4" descr="A diagram of a network&#10;&#10;Description automatically generated">
            <a:extLst>
              <a:ext uri="{FF2B5EF4-FFF2-40B4-BE49-F238E27FC236}">
                <a16:creationId xmlns:a16="http://schemas.microsoft.com/office/drawing/2014/main" id="{9B07302D-26ED-AD38-13FE-035D86FBB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259" y="1419053"/>
            <a:ext cx="7346757" cy="43223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FCC23D-BA9D-E810-FD1D-6213388DE182}"/>
              </a:ext>
            </a:extLst>
          </p:cNvPr>
          <p:cNvSpPr txBox="1"/>
          <p:nvPr/>
        </p:nvSpPr>
        <p:spPr>
          <a:xfrm>
            <a:off x="3853542" y="5900057"/>
            <a:ext cx="7913915" cy="6771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/>
              <a:t>Figure 2: </a:t>
            </a:r>
            <a:r>
              <a:rPr lang="en-US" sz="1200" err="1"/>
              <a:t>Repurposor</a:t>
            </a:r>
            <a:r>
              <a:rPr lang="en-US" sz="1200" dirty="0"/>
              <a:t> model. The figures and contents are adopted from the book "The invincible company" and  Strategizer.com</a:t>
            </a: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652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DACAA-9874-58F0-D320-63487197E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B8A65BB-2594-AD1B-C04E-54CF89534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9055" y="1146706"/>
            <a:ext cx="10812025" cy="5499739"/>
          </a:xfr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085850" indent="-857250">
              <a:buSzPct val="74000"/>
              <a:buChar char="•"/>
            </a:pPr>
            <a:r>
              <a:rPr lang="en-US" sz="1800" b="1">
                <a:solidFill>
                  <a:srgbClr val="0D0D0D"/>
                </a:solidFill>
                <a:latin typeface="+mj-lt"/>
              </a:rPr>
              <a:t>Pay-as-you-go</a:t>
            </a:r>
            <a:r>
              <a:rPr lang="en-US" sz="1800">
                <a:solidFill>
                  <a:srgbClr val="0D0D0D"/>
                </a:solidFill>
                <a:latin typeface="+mj-lt"/>
              </a:rPr>
              <a:t>: Allowing users to pay for electricity consumed as needed </a:t>
            </a:r>
            <a:endParaRPr lang="en-US" sz="1800">
              <a:latin typeface="+mj-lt"/>
              <a:cs typeface="Calibri"/>
            </a:endParaRPr>
          </a:p>
          <a:p>
            <a:pPr marL="1085850" indent="-857250">
              <a:buSzPct val="74000"/>
              <a:buChar char="•"/>
            </a:pPr>
            <a:r>
              <a:rPr lang="en-US" sz="1800" b="1">
                <a:solidFill>
                  <a:srgbClr val="0D0D0D"/>
                </a:solidFill>
                <a:latin typeface="+mj-lt"/>
              </a:rPr>
              <a:t>Pay-as-you-store (Chill) / Chilling-as-a-Service: </a:t>
            </a:r>
            <a:r>
              <a:rPr lang="en-US" sz="1800">
                <a:solidFill>
                  <a:srgbClr val="0D0D0D"/>
                </a:solidFill>
                <a:latin typeface="+mj-lt"/>
              </a:rPr>
              <a:t>Enabling agricultural producers in the cold-value chain to pay for using cold storage facilities when required</a:t>
            </a:r>
            <a:endParaRPr lang="en-US" sz="1800">
              <a:latin typeface="+mj-lt"/>
              <a:cs typeface="Calibri"/>
            </a:endParaRPr>
          </a:p>
          <a:p>
            <a:pPr marL="1085850" indent="-857250">
              <a:buSzPct val="74000"/>
              <a:buChar char="•"/>
            </a:pPr>
            <a:r>
              <a:rPr lang="en-US" sz="1800" b="1">
                <a:solidFill>
                  <a:srgbClr val="0D0D0D"/>
                </a:solidFill>
                <a:latin typeface="+mj-lt"/>
              </a:rPr>
              <a:t>Anchor-Business-Community (ABC) Model :</a:t>
            </a:r>
            <a:r>
              <a:rPr lang="en-US" sz="1800">
                <a:solidFill>
                  <a:srgbClr val="0D0D0D"/>
                </a:solidFill>
                <a:latin typeface="+mj-lt"/>
              </a:rPr>
              <a:t>Minimizing uncertain power demand risk by initially targeting anchor customers, followed by businesses and communities </a:t>
            </a:r>
          </a:p>
          <a:p>
            <a:pPr marL="1085850" indent="-857250">
              <a:buSzPct val="74000"/>
              <a:buChar char="•"/>
            </a:pPr>
            <a:r>
              <a:rPr lang="en-US" sz="1800" b="1">
                <a:solidFill>
                  <a:srgbClr val="0D0D0D"/>
                </a:solidFill>
                <a:latin typeface="+mj-lt"/>
                <a:cs typeface="Calibri"/>
              </a:rPr>
              <a:t>Appliance</a:t>
            </a:r>
            <a:r>
              <a:rPr lang="en-US" sz="1800" b="1" i="0">
                <a:solidFill>
                  <a:srgbClr val="0D0D0D"/>
                </a:solidFill>
                <a:effectLst/>
                <a:latin typeface="+mj-lt"/>
                <a:cs typeface="Calibri"/>
              </a:rPr>
              <a:t> Financing: </a:t>
            </a:r>
            <a:r>
              <a:rPr lang="en-US" sz="1800" b="0" i="0">
                <a:solidFill>
                  <a:srgbClr val="0D0D0D"/>
                </a:solidFill>
                <a:effectLst/>
                <a:latin typeface="+mj-lt"/>
                <a:cs typeface="Calibri"/>
              </a:rPr>
              <a:t>Offering appliances with credit to rural customers to stimulate electricity demand </a:t>
            </a:r>
            <a:endParaRPr lang="en-US" sz="1800">
              <a:cs typeface="Calibri"/>
            </a:endParaRPr>
          </a:p>
          <a:p>
            <a:pPr marL="1085850" indent="-857250" algn="l">
              <a:buSzPct val="74000"/>
              <a:buChar char="•"/>
            </a:pPr>
            <a:r>
              <a:rPr lang="en-US" sz="1800" b="1" i="0">
                <a:solidFill>
                  <a:srgbClr val="0D0D0D"/>
                </a:solidFill>
                <a:effectLst/>
                <a:latin typeface="+mj-lt"/>
                <a:cs typeface="Calibri"/>
              </a:rPr>
              <a:t>Revenue Sharing: </a:t>
            </a:r>
            <a:r>
              <a:rPr lang="en-US" sz="1800" b="0" i="0">
                <a:solidFill>
                  <a:srgbClr val="0D0D0D"/>
                </a:solidFill>
                <a:effectLst/>
                <a:latin typeface="+mj-lt"/>
                <a:cs typeface="Calibri"/>
              </a:rPr>
              <a:t>Allocating a portion of total generated income to stakeholders to encourage and maximize rural community participation </a:t>
            </a:r>
          </a:p>
          <a:p>
            <a:pPr marL="1085850" indent="-857250" algn="l">
              <a:buSzPct val="74000"/>
              <a:buChar char="•"/>
            </a:pPr>
            <a:r>
              <a:rPr lang="en-US" sz="1800" b="1" i="0" err="1">
                <a:solidFill>
                  <a:srgbClr val="0D0D0D"/>
                </a:solidFill>
                <a:effectLst/>
                <a:latin typeface="+mj-lt"/>
                <a:cs typeface="Calibri"/>
              </a:rPr>
              <a:t>KeyMaker</a:t>
            </a:r>
            <a:r>
              <a:rPr lang="en-US" sz="1800">
                <a:solidFill>
                  <a:srgbClr val="0D0D0D"/>
                </a:solidFill>
                <a:latin typeface="+mj-lt"/>
                <a:cs typeface="Calibri"/>
              </a:rPr>
              <a:t>: </a:t>
            </a:r>
            <a:r>
              <a:rPr lang="en-US" sz="1800" b="0" i="0">
                <a:solidFill>
                  <a:srgbClr val="0D0D0D"/>
                </a:solidFill>
                <a:effectLst/>
                <a:latin typeface="+mj-lt"/>
                <a:cs typeface="Calibri"/>
              </a:rPr>
              <a:t>Engaging rural manufacturers reliant on mini-grid power in the value chain of product trading businesses </a:t>
            </a:r>
          </a:p>
          <a:p>
            <a:pPr marL="1085850" indent="-857250" algn="l">
              <a:buSzPct val="74000"/>
              <a:buChar char="•"/>
            </a:pPr>
            <a:r>
              <a:rPr lang="en-US" sz="1800" b="1">
                <a:solidFill>
                  <a:srgbClr val="0D0D0D"/>
                </a:solidFill>
                <a:effectLst/>
                <a:latin typeface="+mj-lt"/>
                <a:cs typeface="Calibri"/>
              </a:rPr>
              <a:t>Energy-Telecom-Nexus:</a:t>
            </a:r>
            <a:r>
              <a:rPr lang="en-US" sz="1800" b="0" i="0">
                <a:solidFill>
                  <a:srgbClr val="0D0D0D"/>
                </a:solidFill>
                <a:effectLst/>
                <a:latin typeface="+mj-lt"/>
                <a:cs typeface="Calibri"/>
              </a:rPr>
              <a:t> Providing integrated power, telecom, and digital services to underserved communities lacking mobile broadband coverage and electricity </a:t>
            </a:r>
          </a:p>
          <a:p>
            <a:pPr marL="1085850" indent="-857250" algn="l">
              <a:buSzPct val="74000"/>
              <a:buChar char="•"/>
            </a:pPr>
            <a:r>
              <a:rPr lang="en-US" sz="1800" b="1" i="0">
                <a:solidFill>
                  <a:srgbClr val="0D0D0D"/>
                </a:solidFill>
                <a:effectLst/>
                <a:latin typeface="+mj-lt"/>
                <a:cs typeface="Calibri"/>
              </a:rPr>
              <a:t>Energy-Food-Nexus:</a:t>
            </a:r>
            <a:r>
              <a:rPr lang="en-US" sz="1800" b="0" i="0">
                <a:solidFill>
                  <a:srgbClr val="0D0D0D"/>
                </a:solidFill>
                <a:effectLst/>
                <a:latin typeface="+mj-lt"/>
                <a:cs typeface="Calibri"/>
              </a:rPr>
              <a:t> Empowering agricultural cooperatives as central load mini-grid users and supplementing household loads with excess power </a:t>
            </a:r>
          </a:p>
          <a:p>
            <a:pPr marL="1085850" indent="-857250" algn="l">
              <a:buSzPct val="74000"/>
              <a:buChar char="•"/>
            </a:pPr>
            <a:r>
              <a:rPr lang="en-US" sz="1800" b="1" i="0">
                <a:solidFill>
                  <a:srgbClr val="0D0D0D"/>
                </a:solidFill>
                <a:effectLst/>
                <a:latin typeface="+mj-lt"/>
                <a:cs typeface="Calibri"/>
              </a:rPr>
              <a:t>Split Asset: </a:t>
            </a:r>
            <a:r>
              <a:rPr lang="en-US" sz="1800" b="0" i="0">
                <a:solidFill>
                  <a:srgbClr val="0D0D0D"/>
                </a:solidFill>
                <a:effectLst/>
                <a:latin typeface="+mj-lt"/>
                <a:cs typeface="Calibri"/>
              </a:rPr>
              <a:t>Alleviating the developer's capital cost burden by dividing financing for generation and distribution assets between the developer and government or community Infrastructure</a:t>
            </a:r>
          </a:p>
          <a:p>
            <a:pPr marL="1085850" indent="-857250" algn="l">
              <a:buSzPct val="74000"/>
              <a:buChar char="•"/>
            </a:pPr>
            <a:endParaRPr lang="en-US" sz="1800" b="0" i="0">
              <a:solidFill>
                <a:srgbClr val="0D0D0D"/>
              </a:solidFill>
              <a:effectLst/>
              <a:latin typeface="+mj-lt"/>
              <a:cs typeface="Calibri"/>
            </a:endParaRPr>
          </a:p>
          <a:p>
            <a:pPr marL="1085850" indent="-857250" algn="l">
              <a:buSzPct val="74000"/>
              <a:buChar char="•"/>
            </a:pPr>
            <a:endParaRPr lang="en-US" sz="1800" b="0" i="0">
              <a:solidFill>
                <a:srgbClr val="0D0D0D"/>
              </a:solidFill>
              <a:effectLst/>
              <a:latin typeface="+mj-lt"/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695D6F-F2EE-9E61-9073-8BF719E70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Sample architypes for mini-grids /rural electrification: 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133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0A12ECB-7205-A042-92E5-BDFE20BEE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34" y="1188720"/>
            <a:ext cx="2458390" cy="4649282"/>
          </a:xfrm>
        </p:spPr>
        <p:txBody>
          <a:bodyPr>
            <a:normAutofit/>
          </a:bodyPr>
          <a:lstStyle/>
          <a:p>
            <a:pPr marL="228600" indent="0"/>
            <a:r>
              <a:rPr lang="en-US" sz="2000" b="1">
                <a:solidFill>
                  <a:schemeClr val="tx1"/>
                </a:solidFill>
                <a:ea typeface="Verdana"/>
              </a:rPr>
              <a:t>Pay-as you-go</a:t>
            </a:r>
            <a:endParaRPr lang="en-US" sz="2000">
              <a:solidFill>
                <a:schemeClr val="tx1"/>
              </a:solidFill>
              <a:ea typeface="Verdana"/>
            </a:endParaRPr>
          </a:p>
          <a:p>
            <a:pPr marL="228600" indent="0"/>
            <a:endParaRPr lang="en-US" sz="2000">
              <a:solidFill>
                <a:schemeClr val="tx1"/>
              </a:solidFill>
            </a:endParaRPr>
          </a:p>
          <a:p>
            <a:pPr marL="228600" indent="0"/>
            <a:r>
              <a:rPr lang="en-US" sz="2000">
                <a:solidFill>
                  <a:schemeClr val="tx1"/>
                </a:solidFill>
              </a:rPr>
              <a:t>Flexible payments -</a:t>
            </a:r>
            <a:r>
              <a:rPr lang="en-US" sz="2000"/>
              <a:t> </a:t>
            </a:r>
            <a:endParaRPr lang="en-US"/>
          </a:p>
          <a:p>
            <a:pPr marL="228600" indent="0"/>
            <a:r>
              <a:rPr lang="en-US" sz="2000"/>
              <a:t>It lets customers pay for energy based on usage and finances.</a:t>
            </a:r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096947E-E9E3-56B6-7F3A-82F8AC9E5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570" y="362465"/>
            <a:ext cx="10079736" cy="734815"/>
          </a:xfrm>
        </p:spPr>
        <p:txBody>
          <a:bodyPr>
            <a:normAutofit/>
          </a:bodyPr>
          <a:lstStyle/>
          <a:p>
            <a:r>
              <a:rPr lang="en-US"/>
              <a:t>Example 1: Pay-as you-go payment model</a:t>
            </a:r>
          </a:p>
        </p:txBody>
      </p:sp>
      <p:pic>
        <p:nvPicPr>
          <p:cNvPr id="5" name="Picture 4" descr="A green diagram with green squares&#10;&#10;Description automatically generated with medium confidence">
            <a:extLst>
              <a:ext uri="{FF2B5EF4-FFF2-40B4-BE49-F238E27FC236}">
                <a16:creationId xmlns:a16="http://schemas.microsoft.com/office/drawing/2014/main" id="{2EA2E7A6-9F57-F180-2C94-C56BED8D7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354" y="1188638"/>
            <a:ext cx="7462350" cy="522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78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5BFC3FA-BC70-7E75-53B7-4801D4B3E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576" y="1322176"/>
            <a:ext cx="1818832" cy="4351338"/>
          </a:xfrm>
        </p:spPr>
        <p:txBody>
          <a:bodyPr>
            <a:normAutofit/>
          </a:bodyPr>
          <a:lstStyle/>
          <a:p>
            <a:pPr marL="228600" indent="0"/>
            <a:r>
              <a:rPr lang="en-US" sz="2000" b="1">
                <a:solidFill>
                  <a:schemeClr val="tx1"/>
                </a:solidFill>
                <a:latin typeface="Verdana"/>
                <a:ea typeface="Verdana"/>
              </a:rPr>
              <a:t>Pay-as-you-chill</a:t>
            </a:r>
            <a:r>
              <a:rPr lang="en-US" sz="2000" b="1">
                <a:solidFill>
                  <a:srgbClr val="FFFFFF"/>
                </a:solidFill>
                <a:latin typeface="Verdana"/>
                <a:ea typeface="Verdana"/>
              </a:rPr>
              <a:t> </a:t>
            </a:r>
            <a:endParaRPr lang="en-US"/>
          </a:p>
          <a:p>
            <a:pPr marL="228600" indent="0"/>
            <a:r>
              <a:rPr lang="en-US" sz="2000"/>
              <a:t>Affordable access to cold storage facilities to mini-grid customers.</a:t>
            </a:r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9C85E10-5CE6-6BFF-0494-5580ACF24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Example 2: Pay-as-you-chill </a:t>
            </a:r>
          </a:p>
        </p:txBody>
      </p:sp>
      <p:pic>
        <p:nvPicPr>
          <p:cNvPr id="5" name="Picture 4" descr="A diagram of a business model&#10;&#10;Description automatically generated">
            <a:extLst>
              <a:ext uri="{FF2B5EF4-FFF2-40B4-BE49-F238E27FC236}">
                <a16:creationId xmlns:a16="http://schemas.microsoft.com/office/drawing/2014/main" id="{61E7A1F4-929F-6385-153F-C83D292291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229" y="1324114"/>
            <a:ext cx="7439285" cy="515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228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2740F0F-DABE-9A69-1528-B4A85D96D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3593" y="1384191"/>
            <a:ext cx="2404503" cy="4351338"/>
          </a:xfrm>
        </p:spPr>
        <p:txBody>
          <a:bodyPr/>
          <a:lstStyle/>
          <a:p>
            <a:pPr marL="228600" indent="0"/>
            <a:r>
              <a:rPr lang="en-US" sz="2000" b="1"/>
              <a:t>The ABC model (Anchor, Business, and Community)</a:t>
            </a:r>
            <a:r>
              <a:rPr lang="en-US" sz="2000"/>
              <a:t> </a:t>
            </a:r>
            <a:endParaRPr lang="en-US"/>
          </a:p>
          <a:p>
            <a:pPr marL="228600" indent="0"/>
            <a:r>
              <a:rPr lang="en-US" sz="2000"/>
              <a:t>emphasizes customer segmentation as a pivotal factor for ensuring the financial stability of a mini-grid.</a:t>
            </a:r>
            <a:r>
              <a:rPr lang="en-US" sz="1600"/>
              <a:t> </a:t>
            </a:r>
            <a:endParaRPr lang="en-US"/>
          </a:p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B8C943A-A5CB-8DF3-BB25-A71BE8A69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Example 3: ABC business model pattern</a:t>
            </a:r>
          </a:p>
        </p:txBody>
      </p:sp>
      <p:pic>
        <p:nvPicPr>
          <p:cNvPr id="5" name="Picture 4" descr="A diagram of a company's company&#10;&#10;Description automatically generated">
            <a:extLst>
              <a:ext uri="{FF2B5EF4-FFF2-40B4-BE49-F238E27FC236}">
                <a16:creationId xmlns:a16="http://schemas.microsoft.com/office/drawing/2014/main" id="{DDE97A7C-F104-E6CB-A82B-7A7B90DAA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398" y="1383564"/>
            <a:ext cx="7890510" cy="511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60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D4EE5-D06B-C96F-12FD-C5CF01A3E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1D3D9E0-9320-8987-0019-2F54036A2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3570" y="1486663"/>
            <a:ext cx="10326783" cy="486574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/>
              <a:t>To create a business model, different business model patterns can be applied in various areas of an organization's business model.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/>
              <a:t>Business model patterns are crucial for creating and re-configuring the business model.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/>
              <a:t>Business model patterns serve as essential building blocks for creating, refining, and adapting business models.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800" b="1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D5952F-D5B5-4FAB-C33C-685C0B743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570" y="505587"/>
            <a:ext cx="9672961" cy="714539"/>
          </a:xfrm>
        </p:spPr>
        <p:txBody>
          <a:bodyPr>
            <a:normAutofit fontScale="90000"/>
          </a:bodyPr>
          <a:lstStyle/>
          <a:p>
            <a:r>
              <a:rPr lang="en-US" dirty="0"/>
              <a:t> Business model patterns as tool for designing mini-gird business model</a:t>
            </a:r>
            <a:br>
              <a:rPr lang="en-US" dirty="0"/>
            </a:br>
            <a:endParaRPr lang="en-US">
              <a:highlight>
                <a:srgbClr val="FFFF00"/>
              </a:highlight>
            </a:endParaRPr>
          </a:p>
        </p:txBody>
      </p:sp>
      <p:pic>
        <p:nvPicPr>
          <p:cNvPr id="6" name="Picture 5" descr="A puzzle pieces with a hand holding a piece&#10;&#10;Description automatically generated">
            <a:extLst>
              <a:ext uri="{FF2B5EF4-FFF2-40B4-BE49-F238E27FC236}">
                <a16:creationId xmlns:a16="http://schemas.microsoft.com/office/drawing/2014/main" id="{AF335B48-CD1A-48F1-EEE9-59E207F9B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298" y="3916280"/>
            <a:ext cx="2626468" cy="262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083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0DF59-FF07-6437-4A27-5DEE2A7ED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39FF346-5B07-2AEF-6FB2-E36C8F866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2743" y="1270764"/>
            <a:ext cx="2221875" cy="4749866"/>
          </a:xfrm>
        </p:spPr>
        <p:txBody>
          <a:bodyPr>
            <a:normAutofit/>
          </a:bodyPr>
          <a:lstStyle/>
          <a:p>
            <a:pPr marL="228600" indent="0"/>
            <a:r>
              <a:rPr lang="en-US" sz="2000"/>
              <a:t>Developing a mini-grid involves various considerations for a developer, such as pricing, securing financial backing, determining ownership share, and more.</a:t>
            </a:r>
          </a:p>
          <a:p>
            <a:pPr>
              <a:buFont typeface="Arial" panose="020B0604020202020204" pitchFamily="34" charset="0"/>
              <a:buChar char="•"/>
            </a:pPr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49B87FD-CCC9-2B9F-5A11-43060CE30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sz="3100" dirty="0"/>
              <a:t>Business model design considerations</a:t>
            </a:r>
            <a:br>
              <a:rPr lang="en-US" dirty="0"/>
            </a:br>
            <a:endParaRPr lang="en-US"/>
          </a:p>
        </p:txBody>
      </p:sp>
      <p:pic>
        <p:nvPicPr>
          <p:cNvPr id="7" name="Picture 6" descr="A diagram of a company&#10;&#10;Description automatically generated">
            <a:extLst>
              <a:ext uri="{FF2B5EF4-FFF2-40B4-BE49-F238E27FC236}">
                <a16:creationId xmlns:a16="http://schemas.microsoft.com/office/drawing/2014/main" id="{A8EC8C8D-B4E6-7DA4-7B14-0A43985BA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551" y="1280313"/>
            <a:ext cx="8714608" cy="48941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6F0130D-DD1C-A4FA-7B1A-5E727EA19790}"/>
              </a:ext>
            </a:extLst>
          </p:cNvPr>
          <p:cNvSpPr txBox="1"/>
          <p:nvPr/>
        </p:nvSpPr>
        <p:spPr>
          <a:xfrm>
            <a:off x="2608410" y="6265040"/>
            <a:ext cx="66522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effectLst/>
              </a:rPr>
              <a:t>Figure 2. illustration of developers' business model design. </a:t>
            </a:r>
            <a:r>
              <a:rPr lang="en-US" i="1">
                <a:effectLst/>
              </a:rPr>
              <a:t>Own Compilation.</a:t>
            </a:r>
            <a:endParaRPr lang="en-US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01338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D78D487-4C0B-A787-ED54-7CA0B4E068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Char char="•"/>
            </a:pPr>
            <a:r>
              <a:rPr lang="en-US" dirty="0"/>
              <a:t>The successful development of mini-grid business models relies on understanding business model patterns and key considerations.</a:t>
            </a:r>
          </a:p>
          <a:p>
            <a:pPr marL="285750" indent="-285750">
              <a:buChar char="•"/>
            </a:pPr>
            <a:r>
              <a:rPr lang="en-US" dirty="0"/>
              <a:t>Topics covered include ownership structure, pricing strategies, payment methods, customer segments, cost recovery, financial backing, community engagement, regulatory compliance, and technological choices.</a:t>
            </a:r>
          </a:p>
          <a:p>
            <a:pPr marL="285750" indent="-285750">
              <a:buChar char="•"/>
            </a:pPr>
            <a:r>
              <a:rPr lang="en-US" dirty="0"/>
              <a:t>A holistic approach ensures that energy needs are met while promoting long-term sustainability and success.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1304999-7FFE-5F9C-38A5-E6F8D43B3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 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5095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B519C33-12F9-152D-FB11-75CAF608BA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Char char="•"/>
            </a:pPr>
            <a:r>
              <a:rPr lang="en-US" sz="1600" dirty="0"/>
              <a:t>Osterwalder, A., &amp; Pigneur, Y. (2010). Business Model Generation: A Handbook for Visionaries, Game Changers, and Challengers . John Wiley and Sons.</a:t>
            </a:r>
          </a:p>
          <a:p>
            <a:pPr marL="285750" indent="-285750">
              <a:buChar char="•"/>
            </a:pPr>
            <a:r>
              <a:rPr lang="en-US" sz="1600" dirty="0"/>
              <a:t>Osterwalder Alexander, Pigneur, Y., Smith, A., &amp; </a:t>
            </a:r>
            <a:r>
              <a:rPr lang="en-US" sz="1600" err="1"/>
              <a:t>Etiemble</a:t>
            </a:r>
            <a:r>
              <a:rPr lang="en-US" sz="1600" dirty="0"/>
              <a:t>, F. (2020). The Invincible Company: How to Constantly Reinvent Your Organization with Inspiration From the World's Best Business Models. John Wiley and Sons.</a:t>
            </a:r>
          </a:p>
          <a:p>
            <a:pPr marL="285750" indent="-285750">
              <a:buChar char="•"/>
            </a:pPr>
            <a:r>
              <a:rPr lang="en-US" sz="1600" dirty="0"/>
              <a:t>Dibaba, H. (2023), Measuring success: Evaluating the business model of rural mini-grid </a:t>
            </a:r>
            <a:r>
              <a:rPr lang="en-US" sz="1600" err="1"/>
              <a:t>ecosystems.Energy</a:t>
            </a:r>
            <a:r>
              <a:rPr lang="en-US" sz="1600" dirty="0"/>
              <a:t> Research and Social Science. 106,103296. </a:t>
            </a:r>
            <a:r>
              <a:rPr lang="en-US" sz="1600" dirty="0">
                <a:hlinkClick r:id="rId2"/>
              </a:rPr>
              <a:t>doi.org/10.1016/j.erss.2023.103296</a:t>
            </a:r>
            <a:endParaRPr lang="en-US" sz="160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BD60311-0B93-E3D9-8E83-D0A0FF7A3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</p:spTree>
    <p:extLst>
      <p:ext uri="{BB962C8B-B14F-4D97-AF65-F5344CB8AC3E}">
        <p14:creationId xmlns:p14="http://schemas.microsoft.com/office/powerpoint/2010/main" val="76387594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A731761BF654EB79EA877B5A2DDC8" ma:contentTypeVersion="20" ma:contentTypeDescription="Create a new document." ma:contentTypeScope="" ma:versionID="adda0a3891e4b035e5833099678563c5">
  <xsd:schema xmlns:xsd="http://www.w3.org/2001/XMLSchema" xmlns:xs="http://www.w3.org/2001/XMLSchema" xmlns:p="http://schemas.microsoft.com/office/2006/metadata/properties" xmlns:ns2="0a663368-1561-4a8b-bd80-4f655cceb5cd" xmlns:ns3="2a56bc72-e832-426a-b1e3-32c4417a925f" targetNamespace="http://schemas.microsoft.com/office/2006/metadata/properties" ma:root="true" ma:fieldsID="b74e7cae46124deac94fc4ce2ae31c6d" ns2:_="" ns3:_="">
    <xsd:import namespace="0a663368-1561-4a8b-bd80-4f655cceb5cd"/>
    <xsd:import namespace="2a56bc72-e832-426a-b1e3-32c4417a92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663368-1561-4a8b-bd80-4f655cceb5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4089507-e1de-4aab-946f-150ccb8570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6bc72-e832-426a-b1e3-32c4417a925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a9e9d19-9fb7-461c-9445-8e0dc63d6cea}" ma:internalName="TaxCatchAll" ma:showField="CatchAllData" ma:web="2a56bc72-e832-426a-b1e3-32c4417a92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a663368-1561-4a8b-bd80-4f655cceb5cd">
      <Terms xmlns="http://schemas.microsoft.com/office/infopath/2007/PartnerControls"/>
    </lcf76f155ced4ddcb4097134ff3c332f>
    <TaxCatchAll xmlns="2a56bc72-e832-426a-b1e3-32c4417a925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9A87A74-B22B-4094-804F-3FABBB545398}">
  <ds:schemaRefs>
    <ds:schemaRef ds:uri="0a663368-1561-4a8b-bd80-4f655cceb5cd"/>
    <ds:schemaRef ds:uri="2a56bc72-e832-426a-b1e3-32c4417a925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857805F-2A6C-43CC-AEFA-746D1D5B4EDE}">
  <ds:schemaRefs>
    <ds:schemaRef ds:uri="0a663368-1561-4a8b-bd80-4f655cceb5cd"/>
    <ds:schemaRef ds:uri="2a56bc72-e832-426a-b1e3-32c4417a925f"/>
    <ds:schemaRef ds:uri="5d44ae6a-e145-4c9d-94e7-ddf9cc58067e"/>
    <ds:schemaRef ds:uri="e67e9a88-35e1-4b39-8da9-a609eb308282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A9D73A6-7440-4769-B614-4CBECFB30D3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9d97530e-8f27-4137-a2a9-5cb4dcf26f2e}" enabled="0" method="" siteId="{9d97530e-8f27-4137-a2a9-5cb4dcf26f2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18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Thème Office</vt:lpstr>
      <vt:lpstr>PowerPoint Presentation</vt:lpstr>
      <vt:lpstr>Lesson 1: Outline</vt:lpstr>
      <vt:lpstr>Lesson 1: Learning outcomes</vt:lpstr>
      <vt:lpstr>Introduction</vt:lpstr>
      <vt:lpstr> Business Model innovation (BMI)</vt:lpstr>
      <vt:lpstr>Business Model Canvas</vt:lpstr>
      <vt:lpstr>Business Model Canvas (BMC) </vt:lpstr>
      <vt:lpstr>Business Model Patterns/Archetypes</vt:lpstr>
      <vt:lpstr>Examples of business model archetypes</vt:lpstr>
      <vt:lpstr>M-Pesa Repurposer pattern</vt:lpstr>
      <vt:lpstr>Sample architypes for mini-grids /rural electrification: </vt:lpstr>
      <vt:lpstr>Example 1: Pay-as you-go payment model</vt:lpstr>
      <vt:lpstr>Example 2: Pay-as-you-chill </vt:lpstr>
      <vt:lpstr>Example 3: ABC business model pattern</vt:lpstr>
      <vt:lpstr> Business model patterns as tool for designing mini-gird business model </vt:lpstr>
      <vt:lpstr> Business model design considerations </vt:lpstr>
      <vt:lpstr>Conclusion  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Carine VALETTE</dc:creator>
  <cp:revision>50</cp:revision>
  <dcterms:created xsi:type="dcterms:W3CDTF">2021-01-28T08:37:55Z</dcterms:created>
  <dcterms:modified xsi:type="dcterms:W3CDTF">2025-02-03T08:44:07Z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0x0101003CCA731761BF654EB79EA877B5A2DDC8</vt:lpwstr>
  </property>
  <property fmtid="{D5CDD505-2E9C-101B-9397-08002B2CF9AE}" pid="3" name="MediaServiceImageTags">
    <vt:lpwstr/>
  </property>
</Properties>
</file>