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256" r:id="rId5"/>
    <p:sldId id="265" r:id="rId6"/>
    <p:sldId id="280" r:id="rId7"/>
    <p:sldId id="260" r:id="rId8"/>
    <p:sldId id="266" r:id="rId9"/>
    <p:sldId id="267" r:id="rId10"/>
    <p:sldId id="268" r:id="rId11"/>
    <p:sldId id="270" r:id="rId12"/>
    <p:sldId id="269" r:id="rId13"/>
    <p:sldId id="271" r:id="rId14"/>
    <p:sldId id="272" r:id="rId15"/>
    <p:sldId id="273" r:id="rId16"/>
    <p:sldId id="274" r:id="rId17"/>
    <p:sldId id="275" r:id="rId18"/>
    <p:sldId id="276" r:id="rId19"/>
    <p:sldId id="277" r:id="rId20"/>
    <p:sldId id="279"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C8F25A-7D2A-D2D1-8C28-8B9D19F1671C}" v="21" dt="2024-09-29T16:15:01.5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3056" autoAdjust="0"/>
  </p:normalViewPr>
  <p:slideViewPr>
    <p:cSldViewPr snapToGrid="0">
      <p:cViewPr varScale="1">
        <p:scale>
          <a:sx n="75" d="100"/>
          <a:sy n="75" d="100"/>
        </p:scale>
        <p:origin x="142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A80F66CB-03B3-63FD-C37D-F285310A83ED}"/>
    <pc:docChg chg="modSld sldOrd">
      <pc:chgData name="Leslie Ashburner" userId="S::t0047643_wf.uct.ac.za#ext#@lgi-consulting.com::8fa168fa-bb7a-460e-95bd-faa1475d6c09" providerId="AD" clId="Web-{A80F66CB-03B3-63FD-C37D-F285310A83ED}" dt="2024-07-26T11:59:31.731" v="34" actId="20577"/>
      <pc:docMkLst>
        <pc:docMk/>
      </pc:docMkLst>
      <pc:sldChg chg="addSp delSp modSp">
        <pc:chgData name="Leslie Ashburner" userId="S::t0047643_wf.uct.ac.za#ext#@lgi-consulting.com::8fa168fa-bb7a-460e-95bd-faa1475d6c09" providerId="AD" clId="Web-{A80F66CB-03B3-63FD-C37D-F285310A83ED}" dt="2024-07-26T11:39:00.041" v="33" actId="1076"/>
        <pc:sldMkLst>
          <pc:docMk/>
          <pc:sldMk cId="454072129" sldId="256"/>
        </pc:sldMkLst>
        <pc:spChg chg="mod">
          <ac:chgData name="Leslie Ashburner" userId="S::t0047643_wf.uct.ac.za#ext#@lgi-consulting.com::8fa168fa-bb7a-460e-95bd-faa1475d6c09" providerId="AD" clId="Web-{A80F66CB-03B3-63FD-C37D-F285310A83ED}" dt="2024-07-26T11:34:19.514" v="0" actId="20577"/>
          <ac:spMkLst>
            <pc:docMk/>
            <pc:sldMk cId="454072129" sldId="256"/>
            <ac:spMk id="7" creationId="{C86A920A-9C61-7210-9D27-016A29551A95}"/>
          </ac:spMkLst>
        </pc:spChg>
        <pc:picChg chg="add del mod">
          <ac:chgData name="Leslie Ashburner" userId="S::t0047643_wf.uct.ac.za#ext#@lgi-consulting.com::8fa168fa-bb7a-460e-95bd-faa1475d6c09" providerId="AD" clId="Web-{A80F66CB-03B3-63FD-C37D-F285310A83ED}" dt="2024-07-26T11:38:03.710" v="31"/>
          <ac:picMkLst>
            <pc:docMk/>
            <pc:sldMk cId="454072129" sldId="256"/>
            <ac:picMk id="3" creationId="{4B0103E6-1737-287B-6E45-2A4696C2D5C3}"/>
          </ac:picMkLst>
        </pc:picChg>
        <pc:picChg chg="add mod">
          <ac:chgData name="Leslie Ashburner" userId="S::t0047643_wf.uct.ac.za#ext#@lgi-consulting.com::8fa168fa-bb7a-460e-95bd-faa1475d6c09" providerId="AD" clId="Web-{A80F66CB-03B3-63FD-C37D-F285310A83ED}" dt="2024-07-26T11:39:00.041" v="33" actId="1076"/>
          <ac:picMkLst>
            <pc:docMk/>
            <pc:sldMk cId="454072129" sldId="256"/>
            <ac:picMk id="4" creationId="{B787FCA3-0615-BB44-713C-2DD6D509C6DE}"/>
          </ac:picMkLst>
        </pc:picChg>
      </pc:sldChg>
      <pc:sldChg chg="modSp">
        <pc:chgData name="Leslie Ashburner" userId="S::t0047643_wf.uct.ac.za#ext#@lgi-consulting.com::8fa168fa-bb7a-460e-95bd-faa1475d6c09" providerId="AD" clId="Web-{A80F66CB-03B3-63FD-C37D-F285310A83ED}" dt="2024-07-26T11:34:41.781" v="10" actId="14100"/>
        <pc:sldMkLst>
          <pc:docMk/>
          <pc:sldMk cId="2787752391" sldId="265"/>
        </pc:sldMkLst>
        <pc:spChg chg="mod">
          <ac:chgData name="Leslie Ashburner" userId="S::t0047643_wf.uct.ac.za#ext#@lgi-consulting.com::8fa168fa-bb7a-460e-95bd-faa1475d6c09" providerId="AD" clId="Web-{A80F66CB-03B3-63FD-C37D-F285310A83ED}" dt="2024-07-26T11:34:41.781" v="10" actId="14100"/>
          <ac:spMkLst>
            <pc:docMk/>
            <pc:sldMk cId="2787752391" sldId="265"/>
            <ac:spMk id="2" creationId="{AAAC0BBF-DA26-03BC-F526-B027FE2A65BE}"/>
          </ac:spMkLst>
        </pc:spChg>
        <pc:spChg chg="mod">
          <ac:chgData name="Leslie Ashburner" userId="S::t0047643_wf.uct.ac.za#ext#@lgi-consulting.com::8fa168fa-bb7a-460e-95bd-faa1475d6c09" providerId="AD" clId="Web-{A80F66CB-03B3-63FD-C37D-F285310A83ED}" dt="2024-07-26T11:34:36.874" v="7" actId="20577"/>
          <ac:spMkLst>
            <pc:docMk/>
            <pc:sldMk cId="2787752391" sldId="265"/>
            <ac:spMk id="3" creationId="{72D73030-159C-48B1-94A9-A7A68895D5FF}"/>
          </ac:spMkLst>
        </pc:spChg>
      </pc:sldChg>
      <pc:sldChg chg="modSp ord">
        <pc:chgData name="Leslie Ashburner" userId="S::t0047643_wf.uct.ac.za#ext#@lgi-consulting.com::8fa168fa-bb7a-460e-95bd-faa1475d6c09" providerId="AD" clId="Web-{A80F66CB-03B3-63FD-C37D-F285310A83ED}" dt="2024-07-26T11:59:31.731" v="34" actId="20577"/>
        <pc:sldMkLst>
          <pc:docMk/>
          <pc:sldMk cId="689257811" sldId="280"/>
        </pc:sldMkLst>
        <pc:spChg chg="mod">
          <ac:chgData name="Leslie Ashburner" userId="S::t0047643_wf.uct.ac.za#ext#@lgi-consulting.com::8fa168fa-bb7a-460e-95bd-faa1475d6c09" providerId="AD" clId="Web-{A80F66CB-03B3-63FD-C37D-F285310A83ED}" dt="2024-07-26T11:59:31.731" v="34" actId="20577"/>
          <ac:spMkLst>
            <pc:docMk/>
            <pc:sldMk cId="689257811" sldId="280"/>
            <ac:spMk id="2" creationId="{AAAC0BBF-DA26-03BC-F526-B027FE2A65BE}"/>
          </ac:spMkLst>
        </pc:spChg>
        <pc:spChg chg="mod">
          <ac:chgData name="Leslie Ashburner" userId="S::t0047643_wf.uct.ac.za#ext#@lgi-consulting.com::8fa168fa-bb7a-460e-95bd-faa1475d6c09" providerId="AD" clId="Web-{A80F66CB-03B3-63FD-C37D-F285310A83ED}" dt="2024-07-26T11:34:30.233" v="2" actId="20577"/>
          <ac:spMkLst>
            <pc:docMk/>
            <pc:sldMk cId="689257811" sldId="280"/>
            <ac:spMk id="3" creationId="{72D73030-159C-48B1-94A9-A7A68895D5FF}"/>
          </ac:spMkLst>
        </pc:spChg>
      </pc:sldChg>
    </pc:docChg>
  </pc:docChgLst>
  <pc:docChgLst>
    <pc:chgData name="Leslie Ashburner" userId="S::t0047643_wf.uct.ac.za#ext#@lgi-consulting.com::8fa168fa-bb7a-460e-95bd-faa1475d6c09" providerId="AD" clId="Web-{ED9DC5C7-029D-E7B3-26B6-F9D3A0710A3B}"/>
    <pc:docChg chg="delSld">
      <pc:chgData name="Leslie Ashburner" userId="S::t0047643_wf.uct.ac.za#ext#@lgi-consulting.com::8fa168fa-bb7a-460e-95bd-faa1475d6c09" providerId="AD" clId="Web-{ED9DC5C7-029D-E7B3-26B6-F9D3A0710A3B}" dt="2024-07-29T09:56:42.414" v="0"/>
      <pc:docMkLst>
        <pc:docMk/>
      </pc:docMkLst>
      <pc:sldChg chg="del">
        <pc:chgData name="Leslie Ashburner" userId="S::t0047643_wf.uct.ac.za#ext#@lgi-consulting.com::8fa168fa-bb7a-460e-95bd-faa1475d6c09" providerId="AD" clId="Web-{ED9DC5C7-029D-E7B3-26B6-F9D3A0710A3B}" dt="2024-07-29T09:56:42.414" v="0"/>
        <pc:sldMkLst>
          <pc:docMk/>
          <pc:sldMk cId="3862592627" sldId="263"/>
        </pc:sldMkLst>
      </pc:sldChg>
    </pc:docChg>
  </pc:docChgLst>
  <pc:docChgLst>
    <pc:chgData name="Leslie Ashburner" userId="S::t0047643_wf.uct.ac.za#ext#@lgi-consulting.com::8fa168fa-bb7a-460e-95bd-faa1475d6c09" providerId="AD" clId="Web-{79C8F25A-7D2A-D2D1-8C28-8B9D19F1671C}"/>
    <pc:docChg chg="modSld">
      <pc:chgData name="Leslie Ashburner" userId="S::t0047643_wf.uct.ac.za#ext#@lgi-consulting.com::8fa168fa-bb7a-460e-95bd-faa1475d6c09" providerId="AD" clId="Web-{79C8F25A-7D2A-D2D1-8C28-8B9D19F1671C}" dt="2024-09-29T16:15:01.501" v="20" actId="14100"/>
      <pc:docMkLst>
        <pc:docMk/>
      </pc:docMkLst>
      <pc:sldChg chg="modSp">
        <pc:chgData name="Leslie Ashburner" userId="S::t0047643_wf.uct.ac.za#ext#@lgi-consulting.com::8fa168fa-bb7a-460e-95bd-faa1475d6c09" providerId="AD" clId="Web-{79C8F25A-7D2A-D2D1-8C28-8B9D19F1671C}" dt="2024-09-29T16:15:01.501" v="20" actId="14100"/>
        <pc:sldMkLst>
          <pc:docMk/>
          <pc:sldMk cId="1159097381" sldId="266"/>
        </pc:sldMkLst>
        <pc:spChg chg="mod">
          <ac:chgData name="Leslie Ashburner" userId="S::t0047643_wf.uct.ac.za#ext#@lgi-consulting.com::8fa168fa-bb7a-460e-95bd-faa1475d6c09" providerId="AD" clId="Web-{79C8F25A-7D2A-D2D1-8C28-8B9D19F1671C}" dt="2024-09-29T16:14:41.204" v="14" actId="1076"/>
          <ac:spMkLst>
            <pc:docMk/>
            <pc:sldMk cId="1159097381" sldId="266"/>
            <ac:spMk id="17" creationId="{B91B6357-A6A7-6963-8D94-B47CE64E2AFA}"/>
          </ac:spMkLst>
        </pc:spChg>
        <pc:picChg chg="mod">
          <ac:chgData name="Leslie Ashburner" userId="S::t0047643_wf.uct.ac.za#ext#@lgi-consulting.com::8fa168fa-bb7a-460e-95bd-faa1475d6c09" providerId="AD" clId="Web-{79C8F25A-7D2A-D2D1-8C28-8B9D19F1671C}" dt="2024-09-29T16:15:01.501" v="20" actId="14100"/>
          <ac:picMkLst>
            <pc:docMk/>
            <pc:sldMk cId="1159097381" sldId="266"/>
            <ac:picMk id="18" creationId="{EAA40C9C-39BD-C14A-6AB3-8DB4A5953A89}"/>
          </ac:picMkLst>
        </pc:picChg>
      </pc:sldChg>
    </pc:docChg>
  </pc:docChgLst>
  <pc:docChgLst>
    <pc:chgData name="Leslie Ashburner" userId="S::t0047643_wf.uct.ac.za#ext#@lgi-consulting.com::8fa168fa-bb7a-460e-95bd-faa1475d6c09" providerId="AD" clId="Web-{E4FEB10C-EC8C-D4F5-0EC1-8BE7C11394EA}"/>
    <pc:docChg chg="modSld">
      <pc:chgData name="Leslie Ashburner" userId="S::t0047643_wf.uct.ac.za#ext#@lgi-consulting.com::8fa168fa-bb7a-460e-95bd-faa1475d6c09" providerId="AD" clId="Web-{E4FEB10C-EC8C-D4F5-0EC1-8BE7C11394EA}" dt="2024-09-24T08:52:27.429" v="4" actId="1076"/>
      <pc:docMkLst>
        <pc:docMk/>
      </pc:docMkLst>
      <pc:sldChg chg="addSp delSp modSp">
        <pc:chgData name="Leslie Ashburner" userId="S::t0047643_wf.uct.ac.za#ext#@lgi-consulting.com::8fa168fa-bb7a-460e-95bd-faa1475d6c09" providerId="AD" clId="Web-{E4FEB10C-EC8C-D4F5-0EC1-8BE7C11394EA}" dt="2024-09-24T08:52:27.429" v="4" actId="1076"/>
        <pc:sldMkLst>
          <pc:docMk/>
          <pc:sldMk cId="454072129" sldId="256"/>
        </pc:sldMkLst>
        <pc:spChg chg="mod">
          <ac:chgData name="Leslie Ashburner" userId="S::t0047643_wf.uct.ac.za#ext#@lgi-consulting.com::8fa168fa-bb7a-460e-95bd-faa1475d6c09" providerId="AD" clId="Web-{E4FEB10C-EC8C-D4F5-0EC1-8BE7C11394EA}" dt="2024-09-24T08:52:24.429" v="3" actId="1076"/>
          <ac:spMkLst>
            <pc:docMk/>
            <pc:sldMk cId="454072129" sldId="256"/>
            <ac:spMk id="7" creationId="{C86A920A-9C61-7210-9D27-016A29551A95}"/>
          </ac:spMkLst>
        </pc:spChg>
        <pc:picChg chg="del">
          <ac:chgData name="Leslie Ashburner" userId="S::t0047643_wf.uct.ac.za#ext#@lgi-consulting.com::8fa168fa-bb7a-460e-95bd-faa1475d6c09" providerId="AD" clId="Web-{E4FEB10C-EC8C-D4F5-0EC1-8BE7C11394EA}" dt="2024-09-24T08:52:16.913" v="0"/>
          <ac:picMkLst>
            <pc:docMk/>
            <pc:sldMk cId="454072129" sldId="256"/>
            <ac:picMk id="3" creationId="{2DBD1F08-229B-3371-5B40-A2EB1748A916}"/>
          </ac:picMkLst>
        </pc:picChg>
        <pc:picChg chg="add mod">
          <ac:chgData name="Leslie Ashburner" userId="S::t0047643_wf.uct.ac.za#ext#@lgi-consulting.com::8fa168fa-bb7a-460e-95bd-faa1475d6c09" providerId="AD" clId="Web-{E4FEB10C-EC8C-D4F5-0EC1-8BE7C11394EA}" dt="2024-09-24T08:52:27.429" v="4" actId="1076"/>
          <ac:picMkLst>
            <pc:docMk/>
            <pc:sldMk cId="454072129" sldId="256"/>
            <ac:picMk id="4" creationId="{9F0A7CB3-DA9B-D212-961E-E4865D544B51}"/>
          </ac:picMkLst>
        </pc:picChg>
      </pc:sldChg>
    </pc:docChg>
  </pc:docChgLst>
  <pc:docChgLst>
    <pc:chgData name="Leslie Ashburner" userId="S::t0047643_wf.uct.ac.za#ext#@lgi-consulting.com::8fa168fa-bb7a-460e-95bd-faa1475d6c09" providerId="AD" clId="Web-{DE733319-64BF-B02D-4306-C4D1D0D9FAD1}"/>
    <pc:docChg chg="delSld modSld">
      <pc:chgData name="Leslie Ashburner" userId="S::t0047643_wf.uct.ac.za#ext#@lgi-consulting.com::8fa168fa-bb7a-460e-95bd-faa1475d6c09" providerId="AD" clId="Web-{DE733319-64BF-B02D-4306-C4D1D0D9FAD1}" dt="2024-07-26T17:15:31.467" v="3" actId="1076"/>
      <pc:docMkLst>
        <pc:docMk/>
      </pc:docMkLst>
      <pc:sldChg chg="addSp delSp modSp del">
        <pc:chgData name="Leslie Ashburner" userId="S::t0047643_wf.uct.ac.za#ext#@lgi-consulting.com::8fa168fa-bb7a-460e-95bd-faa1475d6c09" providerId="AD" clId="Web-{DE733319-64BF-B02D-4306-C4D1D0D9FAD1}" dt="2024-07-26T17:15:31.467" v="3" actId="1076"/>
        <pc:sldMkLst>
          <pc:docMk/>
          <pc:sldMk cId="454072129" sldId="256"/>
        </pc:sldMkLst>
        <pc:picChg chg="add mod">
          <ac:chgData name="Leslie Ashburner" userId="S::t0047643_wf.uct.ac.za#ext#@lgi-consulting.com::8fa168fa-bb7a-460e-95bd-faa1475d6c09" providerId="AD" clId="Web-{DE733319-64BF-B02D-4306-C4D1D0D9FAD1}" dt="2024-07-26T17:15:31.467" v="3" actId="1076"/>
          <ac:picMkLst>
            <pc:docMk/>
            <pc:sldMk cId="454072129" sldId="256"/>
            <ac:picMk id="3" creationId="{2DBD1F08-229B-3371-5B40-A2EB1748A916}"/>
          </ac:picMkLst>
        </pc:picChg>
        <pc:picChg chg="del">
          <ac:chgData name="Leslie Ashburner" userId="S::t0047643_wf.uct.ac.za#ext#@lgi-consulting.com::8fa168fa-bb7a-460e-95bd-faa1475d6c09" providerId="AD" clId="Web-{DE733319-64BF-B02D-4306-C4D1D0D9FAD1}" dt="2024-07-26T17:15:16.388" v="1"/>
          <ac:picMkLst>
            <pc:docMk/>
            <pc:sldMk cId="454072129" sldId="256"/>
            <ac:picMk id="4" creationId="{B787FCA3-0615-BB44-713C-2DD6D509C6DE}"/>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701648968161"/>
          <c:y val="0.1089325646529473"/>
          <c:w val="0.35534841667146033"/>
          <c:h val="0.76199780594313316"/>
        </c:manualLayout>
      </c:layout>
      <c:pieChart>
        <c:varyColors val="1"/>
        <c:ser>
          <c:idx val="0"/>
          <c:order val="0"/>
          <c:tx>
            <c:strRef>
              <c:f>Sheet1!$B$1</c:f>
              <c:strCache>
                <c:ptCount val="1"/>
                <c:pt idx="0">
                  <c:v>Sales</c:v>
                </c:pt>
              </c:strCache>
            </c:strRef>
          </c:tx>
          <c:dPt>
            <c:idx val="0"/>
            <c:bubble3D val="0"/>
            <c:spPr>
              <a:solidFill>
                <a:schemeClr val="accent5">
                  <a:lumMod val="50000"/>
                </a:schemeClr>
              </a:solidFill>
              <a:ln w="19050">
                <a:solidFill>
                  <a:schemeClr val="lt1"/>
                </a:solidFill>
              </a:ln>
              <a:effectLst/>
            </c:spPr>
            <c:extLst>
              <c:ext xmlns:c16="http://schemas.microsoft.com/office/drawing/2014/chart" uri="{C3380CC4-5D6E-409C-BE32-E72D297353CC}">
                <c16:uniqueId val="{00000001-A2B5-4823-8759-CF45639D1B5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A2B5-4823-8759-CF45639D1B56}"/>
              </c:ext>
            </c:extLst>
          </c:dPt>
          <c:dPt>
            <c:idx val="2"/>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5-A2B5-4823-8759-CF45639D1B5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2B5-4823-8759-CF45639D1B56}"/>
              </c:ext>
            </c:extLst>
          </c:dPt>
          <c:cat>
            <c:strRef>
              <c:f>Sheet1!$A$2:$A$5</c:f>
              <c:strCache>
                <c:ptCount val="4"/>
                <c:pt idx="0">
                  <c:v>High Income</c:v>
                </c:pt>
                <c:pt idx="1">
                  <c:v>Middle-High Income</c:v>
                </c:pt>
                <c:pt idx="2">
                  <c:v>Middle-Low Income</c:v>
                </c:pt>
                <c:pt idx="3">
                  <c:v>Low Income</c:v>
                </c:pt>
              </c:strCache>
            </c:strRef>
          </c:cat>
          <c:val>
            <c:numRef>
              <c:f>Sheet1!$B$2:$B$5</c:f>
              <c:numCache>
                <c:formatCode>General</c:formatCode>
                <c:ptCount val="4"/>
                <c:pt idx="0">
                  <c:v>350</c:v>
                </c:pt>
                <c:pt idx="1">
                  <c:v>400</c:v>
                </c:pt>
                <c:pt idx="2">
                  <c:v>500</c:v>
                </c:pt>
                <c:pt idx="3">
                  <c:v>250</c:v>
                </c:pt>
              </c:numCache>
            </c:numRef>
          </c:val>
          <c:extLst>
            <c:ext xmlns:c16="http://schemas.microsoft.com/office/drawing/2014/chart" uri="{C3380CC4-5D6E-409C-BE32-E72D297353CC}">
              <c16:uniqueId val="{00000008-A2B5-4823-8759-CF45639D1B56}"/>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47668102045796557"/>
          <c:y val="0.20091937671471932"/>
          <c:w val="0.52331897954203443"/>
          <c:h val="0.59632176458782937"/>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29/09/2024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unit is designed to introduce learners to the critical aspects of load demand assessment in off-grid energy systems. We'll cover the significance of load demand in designing efficient and reliable systems, how it influences sizing and capacity planning, and delve into energy end-use analysis in rural communities. You'll learn about various load estimation techniques, including top-down, hybrid, and bottom-up approaches. Finally, we'll explore how to assess load demand within MicroGridsPy, focusing on inputting and </a:t>
            </a:r>
            <a:r>
              <a:rPr lang="en-GB" dirty="0" err="1"/>
              <a:t>analyzing</a:t>
            </a:r>
            <a:r>
              <a:rPr lang="en-GB" dirty="0"/>
              <a:t> field data. By the end, you'll have a solid foundation for designing and optimizing off-grid energy systems.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lecture is designed to introduce learners to the critical aspects of load demand assessment in off-grid energy systems. We'll cover the significance of load demand in designing efficient and reliable systems, how it influences sizing and capacity planning, and delve into energy end-use analysis in rural communities. You'll learn about various load estimation techniques, including top-down, hybrid, and bottom-up approaches. Finally, we'll explore how to assess load demand within MicroGridsPy, focusing on inputting and </a:t>
            </a:r>
            <a:r>
              <a:rPr lang="en-GB" dirty="0" err="1"/>
              <a:t>analyzing</a:t>
            </a:r>
            <a:r>
              <a:rPr lang="en-GB" dirty="0"/>
              <a:t> field data. By the end, you'll have a solid foundation for designing and optimizing off-grid energy systems.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3326457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Load demand represents the total power consumption of all electrical devices that need to be powered by the off-grid system. It is a critical factor in determining the system's size and capacity. Accurate load demand assessment helps prevent system overload or underutilization, ensuring each component has the right capacity. It also plays a crucial role in battery sizing, allowing for efficient energy storage and usage.</a:t>
            </a:r>
          </a:p>
          <a:p>
            <a:r>
              <a:rPr lang="en-GB" dirty="0"/>
              <a:t>Properly sizing the system based on load demand ensures reliable performance and continuous power supply. It also optimizes cost efficiency by avoiding the unnecessary expenses of an oversized system and the frequent maintenance needs of an undersized one.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assess the energy demand of rural off-grid communities, it is essential to understand their potential energy end-uses and the alternative solutions commonly employed to meet existing energy needs. </a:t>
            </a:r>
            <a:r>
              <a:rPr lang="en-GB" b="0" dirty="0"/>
              <a:t>Lighting is a primary use of energy, with solar lamps increasingly replacing kerosene and candles in sub-Saharan Africa.</a:t>
            </a:r>
          </a:p>
          <a:p>
            <a:r>
              <a:rPr lang="en-GB" b="0" dirty="0"/>
              <a:t>Electrical Appliances such as radios and phones are common, with TVs and refrigerators becoming more prevalent as conditions improve, depending on reliable electricity access.</a:t>
            </a:r>
          </a:p>
          <a:p>
            <a:r>
              <a:rPr lang="en-GB" b="0" dirty="0"/>
              <a:t>Productive Uses include energy for machinery that boosts income and productivity, requiring stable electricity for high-power demand.</a:t>
            </a:r>
          </a:p>
          <a:p>
            <a:r>
              <a:rPr lang="en-GB" b="0" dirty="0"/>
              <a:t>Cooking and Heating are dominated by biomass fuels, with electric appliances used in areas </a:t>
            </a:r>
            <a:r>
              <a:rPr lang="en-GB" dirty="0"/>
              <a:t>with reliable electricity.</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Literature indicates that the combination of increased productive uses and strategic time-allocation of energy-intensive activities can significantly decrease the Levelized Cost of Electricity (LCOE) of the system.</a:t>
            </a:r>
          </a:p>
          <a:p>
            <a:r>
              <a:rPr lang="en-GB" b="0" dirty="0"/>
              <a:t>Increasing productive uses of mini-grid electricity brings several benefits:</a:t>
            </a:r>
          </a:p>
          <a:p>
            <a:pPr>
              <a:buFont typeface="Arial" panose="020B0604020202020204" pitchFamily="34" charset="0"/>
              <a:buChar char="•"/>
            </a:pPr>
            <a:r>
              <a:rPr lang="en-GB" b="0" dirty="0"/>
              <a:t>Reduction in LCOE: By optimizing the use of electricity, the overall cost per unit of electricity decreases.</a:t>
            </a:r>
          </a:p>
          <a:p>
            <a:pPr>
              <a:buFont typeface="Arial" panose="020B0604020202020204" pitchFamily="34" charset="0"/>
              <a:buChar char="•"/>
            </a:pPr>
            <a:r>
              <a:rPr lang="en-GB" b="0" dirty="0"/>
              <a:t>Increased financial viability: Improved utilization of the mini-grid enhances its economic sustainability.</a:t>
            </a:r>
          </a:p>
          <a:p>
            <a:pPr>
              <a:buFont typeface="Arial" panose="020B0604020202020204" pitchFamily="34" charset="0"/>
              <a:buChar char="•"/>
            </a:pPr>
            <a:r>
              <a:rPr lang="en-GB" b="0" dirty="0"/>
              <a:t>New jobs and increased economic activity: Enhanced electricity use stimulates local economies by creating jobs and boosting productivity.</a:t>
            </a:r>
          </a:p>
          <a:p>
            <a:pPr>
              <a:buFont typeface="Arial" panose="020B0604020202020204" pitchFamily="34" charset="0"/>
              <a:buChar char="•"/>
            </a:pPr>
            <a:r>
              <a:rPr lang="en-GB" b="0" dirty="0"/>
              <a:t>Benefits for national utilities: Increased ability of customers to pay higher tariffs can improve the financial health of national utilities.</a:t>
            </a:r>
          </a:p>
          <a:p>
            <a:r>
              <a:rPr lang="en-GB" b="0" dirty="0"/>
              <a:t>The graph illustrates how productive electricity uses impact the daily load profile and reduce the LCOE at different load factors. By strategically managing demand, mini-grids can become more cost-effective and economically beneficial for rural communities.</a:t>
            </a:r>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goal of collecting information about energy end-use is to estimate the load curve. The load curve provides information about electric use on the consumer side in terms of energy consumed and power required. This data can be </a:t>
            </a:r>
            <a:r>
              <a:rPr lang="en-GB" dirty="0" err="1"/>
              <a:t>analyzed</a:t>
            </a:r>
            <a:r>
              <a:rPr lang="en-GB" dirty="0"/>
              <a:t> for a single device, a single consumer, a group of consumers, or several different groups within an area.</a:t>
            </a:r>
          </a:p>
          <a:p>
            <a:r>
              <a:rPr lang="en-GB" dirty="0"/>
              <a:t>For instance, the load curves for households and commercial users can show different patterns of energy usage as it’s clear from the slide. The load curve usually helps identify key parameters like peak power, baseload, and overall energy consumption. Understanding these patterns is crucial for designing systems that can efficiently meet the varying demands of different user groups, such as schools, hospitals, and street lighting.</a:t>
            </a:r>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How to estimate the load curve? There are different methods proposed by academic researchers for estimating off-grid electricity demand to improve and facilitate the mini-grid design process.</a:t>
            </a:r>
          </a:p>
          <a:p>
            <a:r>
              <a:rPr lang="en-GB" b="0" dirty="0"/>
              <a:t>The Top-Down Approach assigns estimated peak power and energy consumption to user categories annually or daily, using macroeconomic parameters and wealth indices. This method is suitable for large-scale applications and typically investigates evolving demand forecasts over time.</a:t>
            </a:r>
          </a:p>
          <a:p>
            <a:r>
              <a:rPr lang="en-GB" b="0" dirty="0"/>
              <a:t>The Bottom-Up Approach details individual energy use to create a community-level load curve, requiring extensive data on appliance ownership and usage, usually gathered through surveys. While suitable for community-level applications, it may be imprecise in terms of demand prediction effectiveness.</a:t>
            </a:r>
          </a:p>
          <a:p>
            <a:r>
              <a:rPr lang="en-GB" b="0" dirty="0"/>
              <a:t>The Hybrid Approach integrates survey data with broader methods to address the dynamic nature of energy access and potential load profile changes due to project success or appliance acquisition trends.</a:t>
            </a:r>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t>In the majority of cases, estimating the load curve requires collecting on-field data from the beneficiary community. This involves deploying on-site data collection campaigns to gather potential load information, which can significantly impact project investment costs. The three common approaches are:</a:t>
            </a:r>
          </a:p>
          <a:p>
            <a:r>
              <a:rPr lang="en-GB" b="0" i="0" dirty="0"/>
              <a:t>Participatory Rural Appraisal (PRA) involves engaging community members through interactive sessions to collect qualitative and quantitative energy usage data. This includes resource mapping, seasonality analysis, and daily routine charting.</a:t>
            </a:r>
          </a:p>
          <a:p>
            <a:r>
              <a:rPr lang="en-GB" b="0" i="0" dirty="0"/>
              <a:t>Focused Group Discussions (FGDs) facilitate detailed conversations with specific user groups, like businesses and schools, to identify collective energy needs and peak demand times, enhancing our understanding of community energy dynamics.</a:t>
            </a:r>
          </a:p>
          <a:p>
            <a:r>
              <a:rPr lang="en-GB" b="0" i="0" dirty="0"/>
              <a:t>Workshops with Local Authorities and Energy Providers help access existing energy consumption data and understand infrastructure capabilities and constraints.</a:t>
            </a:r>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focus on the bottom-up approach which is the most suitable for narrowed off-grid rural application. </a:t>
            </a:r>
            <a:r>
              <a:rPr lang="en-GB" dirty="0"/>
              <a:t>This approach examines:</a:t>
            </a:r>
          </a:p>
          <a:p>
            <a:pPr marL="171450" indent="-171450">
              <a:buFontTx/>
              <a:buChar char="-"/>
            </a:pPr>
            <a:r>
              <a:rPr lang="en-GB" dirty="0"/>
              <a:t>Which appliances are used, considering the number, types, and power ratings.</a:t>
            </a:r>
          </a:p>
          <a:p>
            <a:pPr marL="171450" indent="-171450">
              <a:buFontTx/>
              <a:buChar char="-"/>
            </a:pPr>
            <a:r>
              <a:rPr lang="en-GB" dirty="0"/>
              <a:t>When these appliances are used, noting typical usage times, peak usage times, and frequency of use.</a:t>
            </a:r>
          </a:p>
          <a:p>
            <a:pPr marL="171450" indent="-171450">
              <a:buFontTx/>
              <a:buChar char="-"/>
            </a:pPr>
            <a:r>
              <a:rPr lang="en-GB" dirty="0"/>
              <a:t>For how much time each appliance is used daily, including total operating hours for critical appliances.</a:t>
            </a:r>
          </a:p>
          <a:p>
            <a:pPr marL="0" indent="0">
              <a:buFontTx/>
              <a:buNone/>
            </a:pPr>
            <a:r>
              <a:rPr lang="en-GB" dirty="0"/>
              <a:t>Seasonal variations, cultural and community events, </a:t>
            </a:r>
            <a:r>
              <a:rPr lang="en-GB" dirty="0" err="1"/>
              <a:t>behavioral</a:t>
            </a:r>
            <a:r>
              <a:rPr lang="en-GB" dirty="0"/>
              <a:t> patterns, and energy access policies also play a crucial role.</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analytical process to assess load demand starts with estimating the energy consumed by different appliances </a:t>
            </a:r>
            <a:r>
              <a:rPr lang="en-GB" sz="1200" dirty="0">
                <a:latin typeface="Open Sans" panose="020B0606030504020204" pitchFamily="34" charset="0"/>
                <a:ea typeface="Open Sans" panose="020B0606030504020204" pitchFamily="34" charset="0"/>
                <a:cs typeface="Open Sans" panose="020B0606030504020204" pitchFamily="34" charset="0"/>
              </a:rPr>
              <a:t>over specific </a:t>
            </a:r>
            <a:r>
              <a:rPr lang="en-GB" sz="1200" kern="1200" dirty="0">
                <a:solidFill>
                  <a:schemeClr val="tx1"/>
                </a:solidFill>
                <a:latin typeface="+mn-lt"/>
                <a:ea typeface="+mn-ea"/>
                <a:cs typeface="+mn-cs"/>
              </a:rPr>
              <a:t>usage time windows</a:t>
            </a:r>
            <a:r>
              <a:rPr lang="en-GB" sz="1200" dirty="0">
                <a:latin typeface="Open Sans" panose="020B0606030504020204" pitchFamily="34" charset="0"/>
                <a:ea typeface="Open Sans" panose="020B0606030504020204" pitchFamily="34" charset="0"/>
                <a:cs typeface="Open Sans" panose="020B0606030504020204" pitchFamily="34" charset="0"/>
              </a:rPr>
              <a:t>.</a:t>
            </a:r>
            <a:r>
              <a:rPr lang="en-GB" dirty="0"/>
              <a:t> The energy consumption by a single user class is then calculated using the equation on the slide by considering the number of users, the number of each type of appliance, the power rating of each appliance, and the duration of their use.  </a:t>
            </a:r>
          </a:p>
          <a:p>
            <a:r>
              <a:rPr lang="en-GB" dirty="0"/>
              <a:t>A functioning window refers to a specific time period during which an electrical appliance operates. As shown on the left side of the slide, the initial approach would be considering, as time ‘t’ varies, the power consumption of an appliance taking on only two values: its power rate or zero. This means that during the functioning window, the appliance is either consuming its rated power or it is off. Then, moving on the right side, we could introduce the concept of load factor. The load factor is calculated dividing the functioning duration of a specific appliance within a specific user class over the total functioning window for that appliance in that class and it represents the proportion of time an appliance is operating compared to its total potential operating time.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load factor addresses the challenge of pinpointing the exact times when an appliance's consumption occurs. The specific energy consumed by an appliance can be known, but the exact timing may not be available. Therefore, the power consumed is spread over the entire functioning window, resulting in more homogeneous data and enabling the calculation of the average power.</a:t>
            </a:r>
          </a:p>
          <a:p>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Open Sans" panose="020B0606030504020204" pitchFamily="34" charset="0"/>
                <a:ea typeface="Open Sans" panose="020B0606030504020204" pitchFamily="34" charset="0"/>
                <a:cs typeface="Open Sans" panose="020B0606030504020204" pitchFamily="34" charset="0"/>
              </a:rPr>
              <a:t>One basic approach for estimating a load curve using the described approach involves </a:t>
            </a:r>
            <a:r>
              <a:rPr lang="en-GB" sz="1200" b="1" dirty="0">
                <a:latin typeface="Open Sans" panose="020B0606030504020204" pitchFamily="34" charset="0"/>
                <a:ea typeface="Open Sans" panose="020B0606030504020204" pitchFamily="34" charset="0"/>
                <a:cs typeface="Open Sans" panose="020B0606030504020204" pitchFamily="34" charset="0"/>
              </a:rPr>
              <a:t>Excel</a:t>
            </a:r>
            <a:r>
              <a:rPr lang="en-GB" sz="1200" dirty="0">
                <a:latin typeface="Open Sans" panose="020B0606030504020204" pitchFamily="34" charset="0"/>
                <a:ea typeface="Open Sans" panose="020B0606030504020204" pitchFamily="34" charset="0"/>
                <a:cs typeface="Open Sans" panose="020B0606030504020204" pitchFamily="34" charset="0"/>
              </a:rPr>
              <a:t> to characterize users and appliances, define functioning windows, apply load factors, and calculate total energy consumption on an hourly basis, resulting in a detailed energy usage profile. </a:t>
            </a:r>
            <a:r>
              <a:rPr lang="en-GB" dirty="0"/>
              <a:t>In this Excel example, household consumption is estimated, with appliances listed in the rows and their usage within the day highlighted using colours.</a:t>
            </a:r>
            <a:endParaRPr lang="en-GB" sz="1200" dirty="0">
              <a:latin typeface="Open Sans" panose="020B0606030504020204" pitchFamily="34" charset="0"/>
              <a:ea typeface="Open Sans" panose="020B0606030504020204" pitchFamily="34" charset="0"/>
              <a:cs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2837759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More advanced approaches to estimate load curve employs </a:t>
            </a:r>
            <a:r>
              <a:rPr lang="en-GB" b="0" dirty="0"/>
              <a:t>stochastic methods, defining the switching times based on a probability distribution within the functioning windows. This is the case of RAMP software, </a:t>
            </a:r>
            <a:r>
              <a:rPr lang="en-GB" sz="1200" b="0" dirty="0">
                <a:latin typeface="Open Sans" panose="020B0606030504020204" pitchFamily="34" charset="0"/>
                <a:ea typeface="Open Sans" panose="020B0606030504020204" pitchFamily="34" charset="0"/>
                <a:cs typeface="Open Sans" panose="020B0606030504020204" pitchFamily="34" charset="0"/>
              </a:rPr>
              <a:t>an open-source software designed for scenarios where only rudimentary information on user behaviour is available, allowing for the characterization of users and appliances, the definition of operating windows, and the application of load factors to yield a finely detailed energy usage profile on a minute basis.</a:t>
            </a:r>
            <a:endParaRPr lang="en-US" b="0"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246399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In MicroGridsPy, it is possible to rely on built-in load curve archetypes for Sub-Saharan Africa. These archetypes are the result of a recent study that developed 100 household archetypes,</a:t>
            </a:r>
            <a:r>
              <a:rPr lang="en-GB" dirty="0"/>
              <a:t> supplemented by 5 health </a:t>
            </a:r>
            <a:r>
              <a:rPr lang="en-GB" dirty="0" err="1"/>
              <a:t>center</a:t>
            </a:r>
            <a:r>
              <a:rPr lang="en-GB" dirty="0"/>
              <a:t> archetypes and 1 school archetype,</a:t>
            </a:r>
            <a:r>
              <a:rPr lang="en-GB" b="0" dirty="0"/>
              <a:t> characterized by different sets of appliances (wealth parameter), seasonal variations in appliance usage (latitude parameter), and different seasonal use of ambient cooling devices (climate zone parameter). These archetypes reflect typical patterns of electricity usage in off-grid rural areas, representing the collective energy consumption </a:t>
            </a:r>
            <a:r>
              <a:rPr lang="en-GB" b="0" dirty="0" err="1"/>
              <a:t>behaviors</a:t>
            </a:r>
            <a:r>
              <a:rPr lang="en-GB" b="0" dirty="0"/>
              <a:t> of the community. Specifically, the study identified:</a:t>
            </a:r>
          </a:p>
          <a:p>
            <a:pPr>
              <a:buFont typeface="Arial" panose="020B0604020202020204" pitchFamily="34" charset="0"/>
              <a:buNone/>
            </a:pPr>
            <a:r>
              <a:rPr lang="en-GB" b="0" dirty="0"/>
              <a:t>- 5 Wealth Tiers: Each level corresponds to a different basket of appliances, based on a systematic review of literature on electricity use in rural Sub-Saharan Africa.</a:t>
            </a:r>
          </a:p>
          <a:p>
            <a:pPr>
              <a:buFont typeface="Arial" panose="020B0604020202020204" pitchFamily="34" charset="0"/>
              <a:buNone/>
            </a:pPr>
            <a:r>
              <a:rPr lang="en-GB" b="0" dirty="0"/>
              <a:t>- 5 Latitude Zones: Latitude determines different sunrise and sunset hours, influencing seasonal changes in appliance usage times.</a:t>
            </a:r>
          </a:p>
          <a:p>
            <a:pPr>
              <a:buFont typeface="Arial" panose="020B0604020202020204" pitchFamily="34" charset="0"/>
              <a:buNone/>
            </a:pPr>
            <a:r>
              <a:rPr lang="en-GB" b="0" dirty="0"/>
              <a:t>-  4 Climate Zones: Different climates across Sub-Saharan Africa affect the need for cooling in households at various times of the year.</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6380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the MicroGridsPy user interface, there is a specific section dedicated to load demand assessment, enabling endogenous load demand estimation based on archetypes for Sub-Saharan Africa.</a:t>
            </a:r>
          </a:p>
          <a:p>
            <a:r>
              <a:rPr lang="en-GB" dirty="0"/>
              <a:t>This section allows users to estimate demand growth as a percentage change over time and select the cooling period to account for seasonal variations in energy usage as well as input the number of households across various wealth tiers, reflecting the socioeconomic diversity of the village. Wealthier classes typically own more energy-intensive appliances and in larger numbers.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663239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if users do not want to simulate load demand endogenously based on archetypes, they can upload their own data. The </a:t>
            </a:r>
            <a:r>
              <a:rPr lang="en-GB" b="1" dirty="0"/>
              <a:t>Exogenous Load Demand</a:t>
            </a:r>
            <a:r>
              <a:rPr lang="en-GB" dirty="0"/>
              <a:t> section in MicroGridsPy allows users to upload a CSV file containing their specific load demand data.</a:t>
            </a:r>
          </a:p>
          <a:p>
            <a:r>
              <a:rPr lang="en-GB" dirty="0"/>
              <a:t>This file should have numbered columns equal to the number of years in the simulation period. Each column should contain hourly electricity demand in watts for each hour of the year. This method provides flexibility for users who have detailed, custom data that better fits their specific project needs.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16</a:t>
            </a:fld>
            <a:endParaRPr lang="en-GB"/>
          </a:p>
        </p:txBody>
      </p:sp>
    </p:spTree>
    <p:extLst>
      <p:ext uri="{BB962C8B-B14F-4D97-AF65-F5344CB8AC3E}">
        <p14:creationId xmlns:p14="http://schemas.microsoft.com/office/powerpoint/2010/main" val="28886238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29/09/2024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26.emf"/><Relationship Id="rId13" Type="http://schemas.openxmlformats.org/officeDocument/2006/relationships/image" Target="../media/image28.png"/><Relationship Id="rId3" Type="http://schemas.openxmlformats.org/officeDocument/2006/relationships/image" Target="../media/image250.png"/><Relationship Id="rId7" Type="http://schemas.openxmlformats.org/officeDocument/2006/relationships/oleObject" Target="../embeddings/oleObject1.bin"/><Relationship Id="rId12" Type="http://schemas.openxmlformats.org/officeDocument/2006/relationships/oleObject" Target="../embeddings/oleObject3.bin"/><Relationship Id="rId2" Type="http://schemas.openxmlformats.org/officeDocument/2006/relationships/notesSlide" Target="../notesSlides/notesSlide10.xml"/><Relationship Id="rId1" Type="http://schemas.openxmlformats.org/officeDocument/2006/relationships/slideLayout" Target="../slideLayouts/slideLayout5.xml"/><Relationship Id="rId11" Type="http://schemas.openxmlformats.org/officeDocument/2006/relationships/image" Target="../media/image27.emf"/><Relationship Id="rId5" Type="http://schemas.openxmlformats.org/officeDocument/2006/relationships/image" Target="../media/image26.emf"/><Relationship Id="rId10" Type="http://schemas.openxmlformats.org/officeDocument/2006/relationships/oleObject" Target="../embeddings/oleObject2.bin"/><Relationship Id="rId4" Type="http://schemas.openxmlformats.org/officeDocument/2006/relationships/oleObject" Target="../embeddings/oleObject1.bin"/><Relationship Id="rId9" Type="http://schemas.openxmlformats.org/officeDocument/2006/relationships/image" Target="../media/image170.png"/><Relationship Id="rId1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chart" Target="../charts/chart1.xml"/><Relationship Id="rId5" Type="http://schemas.openxmlformats.org/officeDocument/2006/relationships/image" Target="../media/image32.jpe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6.png"/><Relationship Id="rId7"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47.png"/><Relationship Id="rId5" Type="http://schemas.openxmlformats.org/officeDocument/2006/relationships/image" Target="../media/image44.png"/><Relationship Id="rId10" Type="http://schemas.openxmlformats.org/officeDocument/2006/relationships/image" Target="../media/image50.png"/><Relationship Id="rId4" Type="http://schemas.openxmlformats.org/officeDocument/2006/relationships/image" Target="../media/image45.png"/><Relationship Id="rId9" Type="http://schemas.openxmlformats.org/officeDocument/2006/relationships/image" Target="../media/image49.png"/></Relationships>
</file>

<file path=ppt/slides/_rels/slide17.xml.rels><?xml version="1.0" encoding="UTF-8" standalone="yes"?>
<Relationships xmlns="http://schemas.openxmlformats.org/package/2006/relationships"><Relationship Id="rId3" Type="http://schemas.openxmlformats.org/officeDocument/2006/relationships/hyperlink" Target="https://doi.org/10.1016/j.energy.2011.10.044" TargetMode="External"/><Relationship Id="rId2" Type="http://schemas.openxmlformats.org/officeDocument/2006/relationships/hyperlink" Target="https://doi.org/10.1016/j.esr.2018.02.006" TargetMode="External"/><Relationship Id="rId1" Type="http://schemas.openxmlformats.org/officeDocument/2006/relationships/slideLayout" Target="../slideLayouts/slideLayout4.xml"/><Relationship Id="rId4" Type="http://schemas.openxmlformats.org/officeDocument/2006/relationships/hyperlink" Target="https://doi.org/10.1016/j.energy.2019.04.09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cap="none" dirty="0" err="1">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7" name="TextBox 6">
            <a:extLst>
              <a:ext uri="{FF2B5EF4-FFF2-40B4-BE49-F238E27FC236}">
                <a16:creationId xmlns:a16="http://schemas.microsoft.com/office/drawing/2014/main" id="{C86A920A-9C61-7210-9D27-016A29551A95}"/>
              </a:ext>
            </a:extLst>
          </p:cNvPr>
          <p:cNvSpPr txBox="1"/>
          <p:nvPr/>
        </p:nvSpPr>
        <p:spPr>
          <a:xfrm>
            <a:off x="672960" y="3244334"/>
            <a:ext cx="5422900" cy="1200329"/>
          </a:xfrm>
          <a:prstGeom prst="rect">
            <a:avLst/>
          </a:prstGeom>
          <a:noFill/>
        </p:spPr>
        <p:txBody>
          <a:bodyPr wrap="square" lIns="91440" tIns="45720" rIns="91440" bIns="45720" anchor="t">
            <a:spAutoFit/>
          </a:bodyPr>
          <a:lstStyle/>
          <a:p>
            <a:r>
              <a:rPr lang="fr-FR" sz="3600" dirty="0">
                <a:solidFill>
                  <a:schemeClr val="bg1"/>
                </a:solidFill>
                <a:latin typeface="Verdana"/>
                <a:ea typeface="Verdana"/>
                <a:cs typeface="Verdana" panose="020B0604030504040204" pitchFamily="34" charset="0"/>
              </a:rPr>
              <a:t>Lesson 5: </a:t>
            </a:r>
            <a:r>
              <a:rPr lang="fr-FR" sz="3600" dirty="0" err="1">
                <a:solidFill>
                  <a:schemeClr val="bg1"/>
                </a:solidFill>
                <a:latin typeface="Verdana"/>
                <a:ea typeface="Verdana"/>
                <a:cs typeface="Verdana" panose="020B0604030504040204" pitchFamily="34" charset="0"/>
              </a:rPr>
              <a:t>Load</a:t>
            </a:r>
            <a:r>
              <a:rPr lang="fr-FR" sz="3600" dirty="0">
                <a:solidFill>
                  <a:schemeClr val="bg1"/>
                </a:solidFill>
                <a:latin typeface="Verdana"/>
                <a:ea typeface="Verdana"/>
                <a:cs typeface="Verdana" panose="020B0604030504040204" pitchFamily="34" charset="0"/>
              </a:rPr>
              <a:t> </a:t>
            </a:r>
            <a:r>
              <a:rPr lang="fr-FR" sz="3600" dirty="0" err="1">
                <a:solidFill>
                  <a:schemeClr val="bg1"/>
                </a:solidFill>
                <a:latin typeface="Verdana"/>
                <a:ea typeface="Verdana"/>
                <a:cs typeface="Verdana" panose="020B0604030504040204" pitchFamily="34" charset="0"/>
              </a:rPr>
              <a:t>Demand</a:t>
            </a:r>
            <a:r>
              <a:rPr lang="fr-FR" sz="3600" dirty="0">
                <a:solidFill>
                  <a:schemeClr val="bg1"/>
                </a:solidFill>
                <a:latin typeface="Verdana"/>
                <a:ea typeface="Verdana"/>
                <a:cs typeface="Verdana" panose="020B0604030504040204" pitchFamily="34" charset="0"/>
              </a:rPr>
              <a:t> </a:t>
            </a:r>
            <a:r>
              <a:rPr lang="fr-FR" sz="3600" dirty="0" err="1">
                <a:solidFill>
                  <a:schemeClr val="bg1"/>
                </a:solidFill>
                <a:latin typeface="Verdana"/>
                <a:ea typeface="Verdana"/>
                <a:cs typeface="Verdana" panose="020B0604030504040204" pitchFamily="34" charset="0"/>
              </a:rPr>
              <a:t>Assessment</a:t>
            </a:r>
            <a:endParaRPr lang="fr-FR" sz="3600" dirty="0">
              <a:solidFill>
                <a:schemeClr val="bg1"/>
              </a:solidFill>
              <a:latin typeface="Verdana"/>
              <a:ea typeface="Verdana"/>
              <a:cs typeface="Verdana" panose="020B0604030504040204" pitchFamily="34" charset="0"/>
            </a:endParaRPr>
          </a:p>
        </p:txBody>
      </p:sp>
      <p:pic>
        <p:nvPicPr>
          <p:cNvPr id="4" name="Picture 3" descr="A blue text on a black background&#10;&#10;Description automatically generated">
            <a:extLst>
              <a:ext uri="{FF2B5EF4-FFF2-40B4-BE49-F238E27FC236}">
                <a16:creationId xmlns:a16="http://schemas.microsoft.com/office/drawing/2014/main" id="{9F0A7CB3-DA9B-D212-961E-E4865D544B51}"/>
              </a:ext>
            </a:extLst>
          </p:cNvPr>
          <p:cNvPicPr>
            <a:picLocks noChangeAspect="1"/>
          </p:cNvPicPr>
          <p:nvPr/>
        </p:nvPicPr>
        <p:blipFill>
          <a:blip r:embed="rId2"/>
          <a:stretch>
            <a:fillRect/>
          </a:stretch>
        </p:blipFill>
        <p:spPr>
          <a:xfrm>
            <a:off x="906030" y="4669454"/>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dirty="0">
                <a:latin typeface="Open Sans"/>
                <a:ea typeface="Open Sans"/>
                <a:cs typeface="Open Sans"/>
                <a:sym typeface="Bodoni SvtyTwo ITC TT-Book"/>
              </a:rPr>
              <a:t>Lesson</a:t>
            </a:r>
            <a:r>
              <a:rPr lang="en-GB" sz="2800" dirty="0">
                <a:latin typeface="Open Sans"/>
                <a:ea typeface="Open Sans"/>
                <a:cs typeface="Open Sans"/>
                <a:sym typeface="Bodoni SvtyTwo ITC TT-Book"/>
              </a:rPr>
              <a:t> 5</a:t>
            </a:r>
            <a:r>
              <a:rPr lang="en-GB" dirty="0">
                <a:latin typeface="Open Sans"/>
                <a:ea typeface="Open Sans"/>
                <a:cs typeface="Open Sans"/>
                <a:sym typeface="Bodoni SvtyTwo ITC TT-Book"/>
              </a:rPr>
              <a:t>:</a:t>
            </a:r>
            <a:r>
              <a:rPr lang="en-GB" sz="2800" dirty="0">
                <a:latin typeface="Open Sans"/>
                <a:ea typeface="Open Sans"/>
                <a:cs typeface="Open Sans"/>
                <a:sym typeface="Bodoni SvtyTwo ITC TT-Book"/>
              </a:rPr>
              <a:t> Contents</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280285"/>
          </a:xfrm>
        </p:spPr>
        <p:txBody>
          <a:bodyPr vert="horz" lIns="91440" tIns="45720" rIns="91440" bIns="45720" rtlCol="0" anchor="t">
            <a:normAutofit/>
          </a:bodyPr>
          <a:lstStyle/>
          <a:p>
            <a:pPr marL="342900" indent="-342900">
              <a:buFont typeface="Arial" panose="020B0604020202020204" pitchFamily="34" charset="0"/>
              <a:buChar char="•"/>
            </a:pPr>
            <a:r>
              <a:rPr lang="en-GB" sz="2000" dirty="0">
                <a:latin typeface="Open Sans"/>
              </a:rPr>
              <a:t>Understanding Load Demand Significance</a:t>
            </a:r>
          </a:p>
          <a:p>
            <a:r>
              <a:rPr lang="en-GB" sz="1400" i="1" dirty="0">
                <a:latin typeface="Open Sans"/>
              </a:rPr>
              <a:t>The critical role of load demand in designing efficient and reliable off-grid energy systems, including how it influences system sizing and capacity planning</a:t>
            </a:r>
          </a:p>
          <a:p>
            <a:pPr marL="342900" indent="-342900">
              <a:buFont typeface="Arial" panose="020B0604020202020204" pitchFamily="34" charset="0"/>
              <a:buChar char="•"/>
            </a:pPr>
            <a:r>
              <a:rPr lang="en-GB" sz="2000" dirty="0">
                <a:latin typeface="Open Sans"/>
              </a:rPr>
              <a:t>Energy End-Use Analysis</a:t>
            </a:r>
          </a:p>
          <a:p>
            <a:r>
              <a:rPr lang="en-GB" sz="1400" i="1" dirty="0">
                <a:latin typeface="Open Sans"/>
              </a:rPr>
              <a:t>Various energy end-uses in rural communities, such as lighting, appliances, and heating, and understand their impact on overall load demand</a:t>
            </a:r>
          </a:p>
          <a:p>
            <a:pPr marL="342900" indent="-342900">
              <a:buFont typeface="Arial" panose="020B0604020202020204" pitchFamily="34" charset="0"/>
              <a:buChar char="•"/>
            </a:pPr>
            <a:r>
              <a:rPr lang="en-GB" sz="2000" dirty="0">
                <a:latin typeface="Open Sans"/>
              </a:rPr>
              <a:t>Load Estimation Methods</a:t>
            </a:r>
          </a:p>
          <a:p>
            <a:r>
              <a:rPr lang="en-GB" sz="1400" i="1" dirty="0">
                <a:latin typeface="Open Sans"/>
              </a:rPr>
              <a:t>Different load estimation methods (top-down, hybrid, bottom-up) and their applications in practical scenarios for accurate demand prediction in off-grid systems</a:t>
            </a:r>
          </a:p>
          <a:p>
            <a:pPr marL="342900" indent="-342900">
              <a:buFont typeface="Arial" panose="020B0604020202020204" pitchFamily="34" charset="0"/>
              <a:buChar char="•"/>
            </a:pPr>
            <a:r>
              <a:rPr lang="en-GB" sz="2000" dirty="0">
                <a:latin typeface="Open Sans"/>
                <a:cs typeface="Arial"/>
              </a:rPr>
              <a:t>Load Demand Assessment within </a:t>
            </a:r>
            <a:r>
              <a:rPr lang="en-GB" sz="2000" dirty="0" err="1">
                <a:latin typeface="Open Sans"/>
                <a:cs typeface="Arial"/>
              </a:rPr>
              <a:t>MicroGridsPy</a:t>
            </a:r>
            <a:endParaRPr lang="en-GB" sz="2000" dirty="0">
              <a:latin typeface="Open Sans"/>
              <a:cs typeface="Arial"/>
            </a:endParaRPr>
          </a:p>
          <a:p>
            <a:r>
              <a:rPr lang="en-GB" sz="1400" i="1" dirty="0" err="1">
                <a:latin typeface="Open Sans"/>
              </a:rPr>
              <a:t>MicroGridsPy</a:t>
            </a:r>
            <a:r>
              <a:rPr lang="en-GB" sz="1400" i="1" dirty="0">
                <a:latin typeface="Open Sans"/>
              </a:rPr>
              <a:t> interface page and features</a:t>
            </a:r>
          </a:p>
          <a:p>
            <a:pPr marL="342900" indent="-342900">
              <a:buFont typeface="Arial" panose="020B0604020202020204" pitchFamily="34" charset="0"/>
              <a:buChar char="•"/>
            </a:pPr>
            <a:endParaRPr lang="en-GB" sz="2000" dirty="0">
              <a:latin typeface="Open Sans"/>
              <a:ea typeface="Open Sans"/>
            </a:endParaRP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5 Learning Outcomes</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703161"/>
            <a:ext cx="9107260" cy="4287088"/>
          </a:xfrm>
        </p:spPr>
        <p:txBody>
          <a:bodyPr vert="horz" lIns="91440" tIns="45720" rIns="91440" bIns="45720" rtlCol="0" anchor="t">
            <a:normAutofit fontScale="62500" lnSpcReduction="20000"/>
          </a:bodyPr>
          <a:lstStyle/>
          <a:p>
            <a:r>
              <a:rPr lang="en-GB" sz="2000" b="1" dirty="0">
                <a:latin typeface="Arial"/>
                <a:cs typeface="Arial"/>
              </a:rPr>
              <a:t>At the end of this unit, participants will be able to :</a:t>
            </a:r>
            <a:endParaRPr lang="en-US" sz="2000" dirty="0"/>
          </a:p>
          <a:p>
            <a:endParaRPr lang="en-GB" sz="2600" b="1" dirty="0">
              <a:latin typeface="Arial"/>
              <a:cs typeface="Arial"/>
            </a:endParaRPr>
          </a:p>
          <a:p>
            <a:pPr marL="457200" indent="-457200">
              <a:buFont typeface="Arial" panose="020B0604020202020204" pitchFamily="34" charset="0"/>
              <a:buChar char="•"/>
            </a:pPr>
            <a:r>
              <a:rPr lang="en-GB" sz="2800" dirty="0">
                <a:latin typeface="Open Sans"/>
                <a:cs typeface="Arial"/>
              </a:rPr>
              <a:t>Grasp the critical role of load demand in designing efficient and reliable off-grid energy systems, including how it influences system sizing and capacity planning;</a:t>
            </a:r>
            <a:endParaRPr lang="en-GB" dirty="0"/>
          </a:p>
          <a:p>
            <a:pPr marL="457200" indent="-457200">
              <a:buFont typeface="Arial" panose="020B0604020202020204" pitchFamily="34" charset="0"/>
              <a:buChar char="•"/>
            </a:pPr>
            <a:endParaRPr lang="en-GB" sz="2800" dirty="0">
              <a:latin typeface="Open Sans"/>
              <a:cs typeface="Arial"/>
            </a:endParaRPr>
          </a:p>
          <a:p>
            <a:pPr marL="457200" indent="-457200">
              <a:buFont typeface="Arial" panose="020B0604020202020204" pitchFamily="34" charset="0"/>
              <a:buChar char="•"/>
            </a:pPr>
            <a:r>
              <a:rPr lang="en-GB" sz="2800" dirty="0">
                <a:latin typeface="Open Sans"/>
                <a:cs typeface="Arial"/>
              </a:rPr>
              <a:t>Learn to identify and analyse the various energy end-uses in rural communities, such as lighting, appliances, and heating, and understand their impact on overall load demand;</a:t>
            </a:r>
            <a:endParaRPr lang="en-GB" sz="2800" dirty="0">
              <a:latin typeface="Open Sans"/>
              <a:ea typeface="Open Sans"/>
            </a:endParaRPr>
          </a:p>
          <a:p>
            <a:pPr marL="457200" indent="-457200">
              <a:buFont typeface="Arial" panose="020B0604020202020204" pitchFamily="34" charset="0"/>
              <a:buChar char="•"/>
            </a:pPr>
            <a:endParaRPr lang="en-GB" sz="2800" dirty="0">
              <a:latin typeface="Open Sans"/>
              <a:cs typeface="Arial"/>
            </a:endParaRPr>
          </a:p>
          <a:p>
            <a:pPr marL="457200" indent="-457200">
              <a:buFont typeface="Arial" panose="020B0604020202020204" pitchFamily="34" charset="0"/>
              <a:buChar char="•"/>
            </a:pPr>
            <a:r>
              <a:rPr lang="en-GB" sz="2800" dirty="0">
                <a:latin typeface="Open Sans"/>
                <a:cs typeface="Arial"/>
              </a:rPr>
              <a:t>Acquire knowledge of different load estimation methods (top-down, hybrid, bottom-up) and their applications in practical scenarios for accurate demand prediction in off-grid systems;</a:t>
            </a:r>
          </a:p>
          <a:p>
            <a:endParaRPr lang="en-GB" sz="2800" dirty="0">
              <a:latin typeface="Open Sans"/>
              <a:ea typeface="Open Sans"/>
            </a:endParaRPr>
          </a:p>
          <a:p>
            <a:pPr marL="457200" indent="-457200">
              <a:buFont typeface="Arial" panose="020B0604020202020204" pitchFamily="34" charset="0"/>
              <a:buChar char="•"/>
            </a:pPr>
            <a:r>
              <a:rPr lang="en-GB" sz="2800" dirty="0">
                <a:latin typeface="Open Sans"/>
              </a:rPr>
              <a:t>Master the use of the MicroGridsPy interface page and features, learning to input and analyse field data </a:t>
            </a:r>
          </a:p>
          <a:p>
            <a:pPr marL="0" indent="0">
              <a:buNone/>
            </a:pPr>
            <a:endParaRPr lang="en-GB" sz="2800" i="1" dirty="0">
              <a:latin typeface="Open Sans"/>
            </a:endParaRPr>
          </a:p>
          <a:p>
            <a:pPr marL="0" indent="0">
              <a:buNone/>
            </a:pPr>
            <a:endParaRPr lang="en-GB" sz="2800" i="1" dirty="0">
              <a:latin typeface="Open Sans"/>
            </a:endParaRPr>
          </a:p>
          <a:p>
            <a:endParaRPr lang="en-GB" sz="2800" dirty="0">
              <a:latin typeface="Open Sans"/>
            </a:endParaRPr>
          </a:p>
          <a:p>
            <a:pPr marL="0" indent="0">
              <a:buNone/>
            </a:pPr>
            <a:endParaRPr lang="en-GB" sz="28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68925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Load Demand</a:t>
            </a:r>
          </a:p>
        </p:txBody>
      </p:sp>
      <p:sp>
        <p:nvSpPr>
          <p:cNvPr id="9" name="TextBox 8">
            <a:extLst>
              <a:ext uri="{FF2B5EF4-FFF2-40B4-BE49-F238E27FC236}">
                <a16:creationId xmlns:a16="http://schemas.microsoft.com/office/drawing/2014/main" id="{5F98A385-2C85-A1A6-FB0B-0826DE9682F7}"/>
              </a:ext>
            </a:extLst>
          </p:cNvPr>
          <p:cNvSpPr txBox="1"/>
          <p:nvPr/>
        </p:nvSpPr>
        <p:spPr>
          <a:xfrm>
            <a:off x="386473" y="1031921"/>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Load demand represents the </a:t>
            </a:r>
            <a:r>
              <a:rPr lang="en-GB" sz="1400" b="1" dirty="0">
                <a:latin typeface="Open Sans" panose="020B0606030504020204" pitchFamily="34" charset="0"/>
                <a:ea typeface="Open Sans" panose="020B0606030504020204" pitchFamily="34" charset="0"/>
                <a:cs typeface="Open Sans" panose="020B0606030504020204" pitchFamily="34" charset="0"/>
              </a:rPr>
              <a:t>total power consumption </a:t>
            </a:r>
            <a:r>
              <a:rPr lang="en-GB" sz="1400" dirty="0">
                <a:latin typeface="Open Sans" panose="020B0606030504020204" pitchFamily="34" charset="0"/>
                <a:ea typeface="Open Sans" panose="020B0606030504020204" pitchFamily="34" charset="0"/>
                <a:cs typeface="Open Sans" panose="020B0606030504020204" pitchFamily="34" charset="0"/>
              </a:rPr>
              <a:t>of all the </a:t>
            </a:r>
            <a:r>
              <a:rPr lang="en-GB" sz="1400" b="1" dirty="0">
                <a:latin typeface="Open Sans" panose="020B0606030504020204" pitchFamily="34" charset="0"/>
                <a:ea typeface="Open Sans" panose="020B0606030504020204" pitchFamily="34" charset="0"/>
                <a:cs typeface="Open Sans" panose="020B0606030504020204" pitchFamily="34" charset="0"/>
              </a:rPr>
              <a:t>electrical appliances, equipment, and devices </a:t>
            </a:r>
            <a:r>
              <a:rPr lang="en-GB" sz="1400" dirty="0">
                <a:latin typeface="Open Sans" panose="020B0606030504020204" pitchFamily="34" charset="0"/>
                <a:ea typeface="Open Sans" panose="020B0606030504020204" pitchFamily="34" charset="0"/>
                <a:cs typeface="Open Sans" panose="020B0606030504020204" pitchFamily="34" charset="0"/>
              </a:rPr>
              <a:t>that need to be powered by the off-grid system. In the context of off-grid energy systems, load demand is a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critical factor </a:t>
            </a:r>
            <a:r>
              <a:rPr lang="en-GB" sz="1400" dirty="0">
                <a:latin typeface="Open Sans" panose="020B0606030504020204" pitchFamily="34" charset="0"/>
                <a:ea typeface="Open Sans" panose="020B0606030504020204" pitchFamily="34" charset="0"/>
                <a:cs typeface="Open Sans" panose="020B0606030504020204" pitchFamily="34" charset="0"/>
              </a:rPr>
              <a:t>in determining the size and capacity of the system for a set of different aspects of the system planning:</a:t>
            </a:r>
          </a:p>
          <a:p>
            <a:pPr algn="just"/>
            <a:r>
              <a:rPr lang="en-GB" sz="1400" dirty="0">
                <a:latin typeface="Open Sans" panose="020B0606030504020204" pitchFamily="34" charset="0"/>
                <a:ea typeface="Open Sans" panose="020B0606030504020204" pitchFamily="34" charset="0"/>
                <a:cs typeface="Open Sans" panose="020B0606030504020204" pitchFamily="34" charset="0"/>
              </a:rPr>
              <a:t> </a:t>
            </a:r>
          </a:p>
        </p:txBody>
      </p:sp>
      <p:sp>
        <p:nvSpPr>
          <p:cNvPr id="10" name="TextBox 9">
            <a:extLst>
              <a:ext uri="{FF2B5EF4-FFF2-40B4-BE49-F238E27FC236}">
                <a16:creationId xmlns:a16="http://schemas.microsoft.com/office/drawing/2014/main" id="{18666939-873C-05F3-D366-41C2211D4FDE}"/>
              </a:ext>
            </a:extLst>
          </p:cNvPr>
          <p:cNvSpPr txBox="1"/>
          <p:nvPr/>
        </p:nvSpPr>
        <p:spPr>
          <a:xfrm>
            <a:off x="459872" y="1986028"/>
            <a:ext cx="5163005" cy="4078039"/>
          </a:xfrm>
          <a:prstGeom prst="rect">
            <a:avLst/>
          </a:prstGeom>
          <a:noFill/>
        </p:spPr>
        <p:txBody>
          <a:bodyPr wrap="square" rtlCol="0">
            <a:spAutoFit/>
          </a:bodyPr>
          <a:lstStyle/>
          <a:p>
            <a:r>
              <a:rPr lang="en-GB"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Preventing System Overload or Underutilization</a:t>
            </a:r>
          </a:p>
          <a:p>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Determining load demand aids in choosing the right capacity for each component. An undersized off-grid system might fail to meet energy needs, causing power shortages and user inconvenience. Conversely, an oversized system may lead to wasted investment and resource inefficiency.</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Battery Sizing</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Analysing energy usage patterns is crucial for deciding on the necessary battery storage size to harness surplus energy during high solar output for use when sunlight is low or absent.</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System Performance and Reliability</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Properly sizing the off-grid system based on load demand ensures that it can provide a reliable and continuous power supply</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Cost Efficiency</a:t>
            </a:r>
          </a:p>
          <a:p>
            <a:endParaRPr lang="en-US" sz="5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Proper system sizing to match load demand can optimize costs; oversizing incurs unnecessary costs, while </a:t>
            </a:r>
            <a:r>
              <a:rPr lang="en-GB" sz="1200" i="1" dirty="0" err="1">
                <a:latin typeface="Open Sans" panose="020B0606030504020204" pitchFamily="34" charset="0"/>
                <a:ea typeface="Open Sans" panose="020B0606030504020204" pitchFamily="34" charset="0"/>
                <a:cs typeface="Open Sans" panose="020B0606030504020204" pitchFamily="34" charset="0"/>
              </a:rPr>
              <a:t>undersizing</a:t>
            </a:r>
            <a:r>
              <a:rPr lang="en-GB" sz="1200" i="1" dirty="0">
                <a:latin typeface="Open Sans" panose="020B0606030504020204" pitchFamily="34" charset="0"/>
                <a:ea typeface="Open Sans" panose="020B0606030504020204" pitchFamily="34" charset="0"/>
                <a:cs typeface="Open Sans" panose="020B0606030504020204" pitchFamily="34" charset="0"/>
              </a:rPr>
              <a:t> may necessitate regular maintenance and system enhancements.</a:t>
            </a:r>
          </a:p>
        </p:txBody>
      </p:sp>
      <p:sp>
        <p:nvSpPr>
          <p:cNvPr id="12" name="Rectangle: Rounded Corners 11">
            <a:extLst>
              <a:ext uri="{FF2B5EF4-FFF2-40B4-BE49-F238E27FC236}">
                <a16:creationId xmlns:a16="http://schemas.microsoft.com/office/drawing/2014/main" id="{AD254D70-95A0-F4EF-78EF-FBAA34FDBD63}"/>
              </a:ext>
            </a:extLst>
          </p:cNvPr>
          <p:cNvSpPr/>
          <p:nvPr/>
        </p:nvSpPr>
        <p:spPr>
          <a:xfrm>
            <a:off x="6364261" y="4756436"/>
            <a:ext cx="5090159" cy="1238238"/>
          </a:xfrm>
          <a:prstGeom prst="roundRect">
            <a:avLst>
              <a:gd name="adj" fmla="val 3249"/>
            </a:avLst>
          </a:prstGeom>
          <a:noFill/>
          <a:ln w="19050">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asellaDiTesto 17">
            <a:extLst>
              <a:ext uri="{FF2B5EF4-FFF2-40B4-BE49-F238E27FC236}">
                <a16:creationId xmlns:a16="http://schemas.microsoft.com/office/drawing/2014/main" id="{F0139C0B-C77B-6C89-4207-E79555D09938}"/>
              </a:ext>
            </a:extLst>
          </p:cNvPr>
          <p:cNvSpPr txBox="1"/>
          <p:nvPr/>
        </p:nvSpPr>
        <p:spPr>
          <a:xfrm>
            <a:off x="7080164" y="4881831"/>
            <a:ext cx="4326582" cy="938719"/>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Regardless of how refined the energy model is, in terms of technological characterization and resolution, </a:t>
            </a:r>
            <a:r>
              <a:rPr lang="en-GB" sz="1100" b="1" dirty="0">
                <a:latin typeface="Open Sans" panose="020B0606030504020204" pitchFamily="34" charset="0"/>
                <a:ea typeface="Open Sans" panose="020B0606030504020204" pitchFamily="34" charset="0"/>
                <a:cs typeface="Open Sans" panose="020B0606030504020204" pitchFamily="34" charset="0"/>
              </a:rPr>
              <a:t>low-quality input data for demand will affect the entire model </a:t>
            </a:r>
            <a:r>
              <a:rPr lang="en-GB" sz="1100" dirty="0">
                <a:latin typeface="Open Sans" panose="020B0606030504020204" pitchFamily="34" charset="0"/>
                <a:ea typeface="Open Sans" panose="020B0606030504020204" pitchFamily="34" charset="0"/>
                <a:cs typeface="Open Sans" panose="020B0606030504020204" pitchFamily="34" charset="0"/>
              </a:rPr>
              <a:t>and its outcomes. As a core component and primary goal of these models, </a:t>
            </a:r>
            <a:r>
              <a:rPr lang="en-GB" sz="1100" b="1" dirty="0">
                <a:latin typeface="Open Sans" panose="020B0606030504020204" pitchFamily="34" charset="0"/>
                <a:ea typeface="Open Sans" panose="020B0606030504020204" pitchFamily="34" charset="0"/>
                <a:cs typeface="Open Sans" panose="020B0606030504020204" pitchFamily="34" charset="0"/>
              </a:rPr>
              <a:t>demand data significantly impacts the results</a:t>
            </a:r>
            <a:r>
              <a:rPr lang="en-GB" sz="1100" dirty="0">
                <a:latin typeface="Open Sans" panose="020B0606030504020204" pitchFamily="34" charset="0"/>
                <a:ea typeface="Open Sans" panose="020B0606030504020204" pitchFamily="34" charset="0"/>
                <a:cs typeface="Open Sans" panose="020B0606030504020204" pitchFamily="34" charset="0"/>
              </a:rPr>
              <a:t>.</a:t>
            </a:r>
          </a:p>
        </p:txBody>
      </p:sp>
      <p:cxnSp>
        <p:nvCxnSpPr>
          <p:cNvPr id="14" name="Connettore diritto 96">
            <a:extLst>
              <a:ext uri="{FF2B5EF4-FFF2-40B4-BE49-F238E27FC236}">
                <a16:creationId xmlns:a16="http://schemas.microsoft.com/office/drawing/2014/main" id="{23F61871-D6F3-4187-B5B7-526D4A00729E}"/>
              </a:ext>
            </a:extLst>
          </p:cNvPr>
          <p:cNvCxnSpPr>
            <a:cxnSpLocks/>
          </p:cNvCxnSpPr>
          <p:nvPr/>
        </p:nvCxnSpPr>
        <p:spPr>
          <a:xfrm flipH="1" flipV="1">
            <a:off x="5827740" y="2051754"/>
            <a:ext cx="0" cy="412584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31" name="Picture 30" descr="Free Icon | Triangular warning sign">
            <a:extLst>
              <a:ext uri="{FF2B5EF4-FFF2-40B4-BE49-F238E27FC236}">
                <a16:creationId xmlns:a16="http://schemas.microsoft.com/office/drawing/2014/main" id="{BBA50136-72F5-593D-7DB1-41597745B1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9552" y="5067028"/>
            <a:ext cx="542938" cy="54293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a:extLst>
              <a:ext uri="{FF2B5EF4-FFF2-40B4-BE49-F238E27FC236}">
                <a16:creationId xmlns:a16="http://schemas.microsoft.com/office/drawing/2014/main" id="{0B00164B-7F00-372F-B1C3-60AA800797D3}"/>
              </a:ext>
            </a:extLst>
          </p:cNvPr>
          <p:cNvPicPr>
            <a:picLocks noChangeAspect="1"/>
          </p:cNvPicPr>
          <p:nvPr/>
        </p:nvPicPr>
        <p:blipFill>
          <a:blip r:embed="rId4"/>
          <a:stretch>
            <a:fillRect/>
          </a:stretch>
        </p:blipFill>
        <p:spPr>
          <a:xfrm>
            <a:off x="6976306" y="1985690"/>
            <a:ext cx="3815377" cy="2587821"/>
          </a:xfrm>
          <a:prstGeom prst="rect">
            <a:avLst/>
          </a:prstGeom>
        </p:spPr>
      </p:pic>
      <p:sp>
        <p:nvSpPr>
          <p:cNvPr id="33" name="TextBox 32">
            <a:extLst>
              <a:ext uri="{FF2B5EF4-FFF2-40B4-BE49-F238E27FC236}">
                <a16:creationId xmlns:a16="http://schemas.microsoft.com/office/drawing/2014/main" id="{125528F0-4434-935F-19CD-ED2E578C9846}"/>
              </a:ext>
            </a:extLst>
          </p:cNvPr>
          <p:cNvSpPr txBox="1"/>
          <p:nvPr/>
        </p:nvSpPr>
        <p:spPr>
          <a:xfrm>
            <a:off x="6722026" y="1936338"/>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Average Mini-grid load profiles for a typical rural village  [1]</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4" name="TextBox 33">
            <a:extLst>
              <a:ext uri="{FF2B5EF4-FFF2-40B4-BE49-F238E27FC236}">
                <a16:creationId xmlns:a16="http://schemas.microsoft.com/office/drawing/2014/main" id="{BB8D94CA-2D42-6C78-4356-D42B416EF29A}"/>
              </a:ext>
            </a:extLst>
          </p:cNvPr>
          <p:cNvSpPr txBox="1"/>
          <p:nvPr/>
        </p:nvSpPr>
        <p:spPr>
          <a:xfrm>
            <a:off x="7313189" y="6095046"/>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Source for Image: [1] State of the Global Mini-grids Market – Report 2020</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Energy end-use analysis</a:t>
            </a:r>
          </a:p>
        </p:txBody>
      </p:sp>
      <p:sp>
        <p:nvSpPr>
          <p:cNvPr id="3" name="TextBox 2">
            <a:extLst>
              <a:ext uri="{FF2B5EF4-FFF2-40B4-BE49-F238E27FC236}">
                <a16:creationId xmlns:a16="http://schemas.microsoft.com/office/drawing/2014/main" id="{B9C5AFD9-F40C-3592-49CA-955C7A1D6D5A}"/>
              </a:ext>
            </a:extLst>
          </p:cNvPr>
          <p:cNvSpPr txBox="1"/>
          <p:nvPr/>
        </p:nvSpPr>
        <p:spPr>
          <a:xfrm>
            <a:off x="386473" y="1031921"/>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To assess the energy demand of rural off-grid communities, it is essential to know their potential energy end-uses, including the alternative solutions that are commonly used to cover the existing energy needs. </a:t>
            </a:r>
          </a:p>
        </p:txBody>
      </p:sp>
      <p:sp>
        <p:nvSpPr>
          <p:cNvPr id="4" name="TextBox 3">
            <a:extLst>
              <a:ext uri="{FF2B5EF4-FFF2-40B4-BE49-F238E27FC236}">
                <a16:creationId xmlns:a16="http://schemas.microsoft.com/office/drawing/2014/main" id="{FBB880D7-DE64-4B09-55C5-E6C71B7DEB0C}"/>
              </a:ext>
            </a:extLst>
          </p:cNvPr>
          <p:cNvSpPr txBox="1"/>
          <p:nvPr/>
        </p:nvSpPr>
        <p:spPr>
          <a:xfrm>
            <a:off x="1238797" y="1827350"/>
            <a:ext cx="5888639" cy="4078039"/>
          </a:xfrm>
          <a:prstGeom prst="rect">
            <a:avLst/>
          </a:prstGeom>
          <a:noFill/>
        </p:spPr>
        <p:txBody>
          <a:bodyPr wrap="square" rtlCol="0">
            <a:spAutoFit/>
          </a:bodyPr>
          <a:lstStyle/>
          <a:p>
            <a:pPr algn="just"/>
            <a:r>
              <a:rPr lang="en-GB"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Lighting</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 rural areas, lighting is a key use of energy, often the only use for those without high-power devices. Conventional fuel expenditures, such as kerosene and candles, often gauge lighting needs, but solar lamp use is increasing, particularly in sub-Saharan Africa. </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Electrical Appliances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Low-power radios and phones are common in rural homes, with more power-intensive appliances like TVs and refrigerators acquired as socioeconomic conditions improve. Usage depends on electricity access reliability.</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Productive Uses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Energy powers labour-saving machinery, boosting income and productivity, with usage reliant on stable electricity for high-power demand.</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Cooking and Heating</a:t>
            </a:r>
          </a:p>
          <a:p>
            <a:pPr algn="just"/>
            <a:endParaRPr lang="en-US" sz="5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Energy for cooking and water heating dominates rural household use, with many still using biomass fuels. High-power electric appliances for these needs are restricted to areas with reliable electricity access.</a:t>
            </a:r>
          </a:p>
        </p:txBody>
      </p:sp>
      <p:pic>
        <p:nvPicPr>
          <p:cNvPr id="5" name="Picture 2" descr="Cerca nella barra laterale">
            <a:extLst>
              <a:ext uri="{FF2B5EF4-FFF2-40B4-BE49-F238E27FC236}">
                <a16:creationId xmlns:a16="http://schemas.microsoft.com/office/drawing/2014/main" id="{64F3224D-3DA4-C58B-3105-6DD22FE8B9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473" y="2033053"/>
            <a:ext cx="597071" cy="59707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erca nella barra laterale">
            <a:extLst>
              <a:ext uri="{FF2B5EF4-FFF2-40B4-BE49-F238E27FC236}">
                <a16:creationId xmlns:a16="http://schemas.microsoft.com/office/drawing/2014/main" id="{63BA42D3-E484-1622-98F0-59BBA34446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473" y="3029672"/>
            <a:ext cx="597071" cy="59707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Ícone de Roda dentada Pause08 Lineal">
            <a:extLst>
              <a:ext uri="{FF2B5EF4-FFF2-40B4-BE49-F238E27FC236}">
                <a16:creationId xmlns:a16="http://schemas.microsoft.com/office/drawing/2014/main" id="{1F9627A1-459D-8EFB-4D10-1D65D3CDCA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473" y="4026291"/>
            <a:ext cx="597071" cy="59707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 ">
            <a:extLst>
              <a:ext uri="{FF2B5EF4-FFF2-40B4-BE49-F238E27FC236}">
                <a16:creationId xmlns:a16="http://schemas.microsoft.com/office/drawing/2014/main" id="{0D909803-54AD-7053-73F0-FCBD3C6B0C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6473" y="4895428"/>
            <a:ext cx="597071" cy="597071"/>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Connettore diritto 96">
            <a:extLst>
              <a:ext uri="{FF2B5EF4-FFF2-40B4-BE49-F238E27FC236}">
                <a16:creationId xmlns:a16="http://schemas.microsoft.com/office/drawing/2014/main" id="{1306B33B-71DC-2D27-33C4-C62C3583760C}"/>
              </a:ext>
            </a:extLst>
          </p:cNvPr>
          <p:cNvCxnSpPr>
            <a:cxnSpLocks/>
          </p:cNvCxnSpPr>
          <p:nvPr/>
        </p:nvCxnSpPr>
        <p:spPr>
          <a:xfrm flipH="1" flipV="1">
            <a:off x="7329968" y="1779544"/>
            <a:ext cx="0" cy="412584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91B6357-A6A7-6963-8D94-B47CE64E2AFA}"/>
              </a:ext>
            </a:extLst>
          </p:cNvPr>
          <p:cNvSpPr txBox="1"/>
          <p:nvPr/>
        </p:nvSpPr>
        <p:spPr>
          <a:xfrm>
            <a:off x="7715365" y="5674557"/>
            <a:ext cx="3843578"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On-field pictures of electrical appliances</a:t>
            </a:r>
          </a:p>
        </p:txBody>
      </p:sp>
      <p:pic>
        <p:nvPicPr>
          <p:cNvPr id="18" name="Picture 17" descr="A wooden shack with a solar panel and pans&#10;&#10;Description automatically generated">
            <a:extLst>
              <a:ext uri="{FF2B5EF4-FFF2-40B4-BE49-F238E27FC236}">
                <a16:creationId xmlns:a16="http://schemas.microsoft.com/office/drawing/2014/main" id="{EAA40C9C-39BD-C14A-6AB3-8DB4A5953A89}"/>
              </a:ext>
            </a:extLst>
          </p:cNvPr>
          <p:cNvPicPr>
            <a:picLocks noChangeAspect="1"/>
          </p:cNvPicPr>
          <p:nvPr/>
        </p:nvPicPr>
        <p:blipFill rotWithShape="1">
          <a:blip r:embed="rId7"/>
          <a:srcRect r="18836"/>
          <a:stretch/>
        </p:blipFill>
        <p:spPr>
          <a:xfrm>
            <a:off x="7520119" y="1917502"/>
            <a:ext cx="4045145" cy="3738732"/>
          </a:xfrm>
          <a:prstGeom prst="rect">
            <a:avLst/>
          </a:prstGeom>
        </p:spPr>
      </p:pic>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Demand Side Management</a:t>
            </a:r>
          </a:p>
        </p:txBody>
      </p:sp>
      <p:pic>
        <p:nvPicPr>
          <p:cNvPr id="4" name="Picture 3">
            <a:extLst>
              <a:ext uri="{FF2B5EF4-FFF2-40B4-BE49-F238E27FC236}">
                <a16:creationId xmlns:a16="http://schemas.microsoft.com/office/drawing/2014/main" id="{33FA2384-B434-71A2-009E-56535741644D}"/>
              </a:ext>
            </a:extLst>
          </p:cNvPr>
          <p:cNvPicPr>
            <a:picLocks noChangeAspect="1"/>
          </p:cNvPicPr>
          <p:nvPr/>
        </p:nvPicPr>
        <p:blipFill>
          <a:blip r:embed="rId3"/>
          <a:stretch>
            <a:fillRect/>
          </a:stretch>
        </p:blipFill>
        <p:spPr>
          <a:xfrm>
            <a:off x="4955157" y="2160742"/>
            <a:ext cx="6417944" cy="3607510"/>
          </a:xfrm>
          <a:prstGeom prst="rect">
            <a:avLst/>
          </a:prstGeom>
        </p:spPr>
      </p:pic>
      <p:sp>
        <p:nvSpPr>
          <p:cNvPr id="5" name="TextBox 4">
            <a:extLst>
              <a:ext uri="{FF2B5EF4-FFF2-40B4-BE49-F238E27FC236}">
                <a16:creationId xmlns:a16="http://schemas.microsoft.com/office/drawing/2014/main" id="{7A658E5E-1287-87A7-28C6-31D03A0525AB}"/>
              </a:ext>
            </a:extLst>
          </p:cNvPr>
          <p:cNvSpPr txBox="1"/>
          <p:nvPr/>
        </p:nvSpPr>
        <p:spPr>
          <a:xfrm>
            <a:off x="562934" y="1336721"/>
            <a:ext cx="10775971"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Literature indicates that the combination of </a:t>
            </a:r>
            <a:r>
              <a:rPr lang="en-GB" sz="1400" b="1" dirty="0">
                <a:latin typeface="Open Sans" panose="020B0606030504020204" pitchFamily="34" charset="0"/>
                <a:ea typeface="Open Sans" panose="020B0606030504020204" pitchFamily="34" charset="0"/>
                <a:cs typeface="Open Sans" panose="020B0606030504020204" pitchFamily="34" charset="0"/>
              </a:rPr>
              <a:t>increased productive uses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strategic time-allocation of energy intensive </a:t>
            </a:r>
            <a:r>
              <a:rPr lang="en-GB" sz="1400" dirty="0">
                <a:latin typeface="Open Sans" panose="020B0606030504020204" pitchFamily="34" charset="0"/>
                <a:ea typeface="Open Sans" panose="020B0606030504020204" pitchFamily="34" charset="0"/>
                <a:cs typeface="Open Sans" panose="020B0606030504020204" pitchFamily="34" charset="0"/>
              </a:rPr>
              <a:t>activities can lead to significantly decrease the Levelized Cost of Electricity </a:t>
            </a:r>
            <a:r>
              <a:rPr lang="en-GB" sz="1400" b="1" dirty="0">
                <a:latin typeface="Open Sans" panose="020B0606030504020204" pitchFamily="34" charset="0"/>
                <a:ea typeface="Open Sans" panose="020B0606030504020204" pitchFamily="34" charset="0"/>
                <a:cs typeface="Open Sans" panose="020B0606030504020204" pitchFamily="34" charset="0"/>
              </a:rPr>
              <a:t>(LCOE) </a:t>
            </a:r>
            <a:r>
              <a:rPr lang="en-GB" sz="1400" dirty="0">
                <a:latin typeface="Open Sans" panose="020B0606030504020204" pitchFamily="34" charset="0"/>
                <a:ea typeface="Open Sans" panose="020B0606030504020204" pitchFamily="34" charset="0"/>
                <a:cs typeface="Open Sans" panose="020B0606030504020204" pitchFamily="34" charset="0"/>
              </a:rPr>
              <a:t>of the system</a:t>
            </a:r>
          </a:p>
        </p:txBody>
      </p:sp>
      <p:sp>
        <p:nvSpPr>
          <p:cNvPr id="7" name="TextBox 6">
            <a:extLst>
              <a:ext uri="{FF2B5EF4-FFF2-40B4-BE49-F238E27FC236}">
                <a16:creationId xmlns:a16="http://schemas.microsoft.com/office/drawing/2014/main" id="{E12E376A-A800-1300-D377-C0195D2B933A}"/>
              </a:ext>
            </a:extLst>
          </p:cNvPr>
          <p:cNvSpPr txBox="1"/>
          <p:nvPr/>
        </p:nvSpPr>
        <p:spPr>
          <a:xfrm>
            <a:off x="709569" y="2864063"/>
            <a:ext cx="3942815" cy="2185214"/>
          </a:xfrm>
          <a:prstGeom prst="rect">
            <a:avLst/>
          </a:prstGeom>
          <a:noFill/>
        </p:spPr>
        <p:txBody>
          <a:bodyPr wrap="square" rtlCol="0">
            <a:spAutoFit/>
          </a:bodyPr>
          <a:lstStyle/>
          <a:p>
            <a:r>
              <a:rPr lang="en-GB"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Increasing productive uses of mini grid electricity brings to:</a:t>
            </a:r>
          </a:p>
          <a:p>
            <a:endParaRPr lang="en-GB"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400" i="1" dirty="0">
                <a:latin typeface="Open Sans" panose="020B0606030504020204" pitchFamily="34" charset="0"/>
                <a:ea typeface="Open Sans" panose="020B0606030504020204" pitchFamily="34" charset="0"/>
                <a:cs typeface="Open Sans" panose="020B0606030504020204" pitchFamily="34" charset="0"/>
              </a:rPr>
              <a:t>Reduction in LCOE</a:t>
            </a:r>
          </a:p>
          <a:p>
            <a:pPr marL="171450" indent="-171450">
              <a:buFont typeface="Arial" panose="020B0604020202020204" pitchFamily="34" charset="0"/>
              <a:buChar char="•"/>
            </a:pPr>
            <a:r>
              <a:rPr lang="en-GB" sz="1400" i="1" dirty="0">
                <a:latin typeface="Open Sans" panose="020B0606030504020204" pitchFamily="34" charset="0"/>
                <a:ea typeface="Open Sans" panose="020B0606030504020204" pitchFamily="34" charset="0"/>
                <a:cs typeface="Open Sans" panose="020B0606030504020204" pitchFamily="34" charset="0"/>
              </a:rPr>
              <a:t>Increased finance viability</a:t>
            </a:r>
          </a:p>
          <a:p>
            <a:pPr marL="171450" indent="-171450">
              <a:buFont typeface="Arial" panose="020B0604020202020204" pitchFamily="34" charset="0"/>
              <a:buChar char="•"/>
            </a:pPr>
            <a:r>
              <a:rPr lang="en-GB" sz="1400" i="1" dirty="0">
                <a:latin typeface="Open Sans" panose="020B0606030504020204" pitchFamily="34" charset="0"/>
                <a:ea typeface="Open Sans" panose="020B0606030504020204" pitchFamily="34" charset="0"/>
                <a:cs typeface="Open Sans" panose="020B0606030504020204" pitchFamily="34" charset="0"/>
              </a:rPr>
              <a:t>New jobs and increased economic activity</a:t>
            </a:r>
          </a:p>
          <a:p>
            <a:pPr marL="171450" indent="-171450">
              <a:buFont typeface="Arial" panose="020B0604020202020204" pitchFamily="34" charset="0"/>
              <a:buChar char="•"/>
            </a:pPr>
            <a:r>
              <a:rPr lang="en-US" sz="1400" i="1" dirty="0">
                <a:latin typeface="Open Sans" panose="020B0606030504020204" pitchFamily="34" charset="0"/>
                <a:ea typeface="Open Sans" panose="020B0606030504020204" pitchFamily="34" charset="0"/>
                <a:cs typeface="Open Sans" panose="020B0606030504020204" pitchFamily="34" charset="0"/>
              </a:rPr>
              <a:t>Benefits for national utilities since </a:t>
            </a:r>
            <a:r>
              <a:rPr lang="en-GB" sz="1400" i="1" dirty="0">
                <a:latin typeface="Open Sans" panose="020B0606030504020204" pitchFamily="34" charset="0"/>
                <a:ea typeface="Open Sans" panose="020B0606030504020204" pitchFamily="34" charset="0"/>
                <a:cs typeface="Open Sans" panose="020B0606030504020204" pitchFamily="34" charset="0"/>
              </a:rPr>
              <a:t>it increases customers’ ability to pay higher tariffs.</a:t>
            </a:r>
            <a:endParaRPr lang="en-US" sz="1400" i="1" dirty="0">
              <a:latin typeface="Open Sans" panose="020B0606030504020204" pitchFamily="34" charset="0"/>
              <a:ea typeface="Open Sans" panose="020B0606030504020204" pitchFamily="34" charset="0"/>
              <a:cs typeface="Open Sans" panose="020B0606030504020204" pitchFamily="34" charset="0"/>
            </a:endParaRP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950A3030-FE29-205E-3748-9718C728B7EF}"/>
              </a:ext>
            </a:extLst>
          </p:cNvPr>
          <p:cNvSpPr txBox="1"/>
          <p:nvPr/>
        </p:nvSpPr>
        <p:spPr>
          <a:xfrm>
            <a:off x="5427065" y="6015463"/>
            <a:ext cx="5779757"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The impact of productive electricity uses on the daily load profile and levelized cost of energy [1]</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Load Curve Profile</a:t>
            </a:r>
          </a:p>
        </p:txBody>
      </p:sp>
      <p:sp>
        <p:nvSpPr>
          <p:cNvPr id="3" name="TextBox 2">
            <a:extLst>
              <a:ext uri="{FF2B5EF4-FFF2-40B4-BE49-F238E27FC236}">
                <a16:creationId xmlns:a16="http://schemas.microsoft.com/office/drawing/2014/main" id="{519EC39F-B72C-60AC-0ECA-C75A6688BF43}"/>
              </a:ext>
            </a:extLst>
          </p:cNvPr>
          <p:cNvSpPr txBox="1"/>
          <p:nvPr/>
        </p:nvSpPr>
        <p:spPr>
          <a:xfrm>
            <a:off x="386473" y="1031921"/>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It provides information about </a:t>
            </a:r>
            <a:r>
              <a:rPr lang="en-GB" sz="1400" b="1" dirty="0">
                <a:latin typeface="Open Sans" panose="020B0606030504020204" pitchFamily="34" charset="0"/>
                <a:ea typeface="Open Sans" panose="020B0606030504020204" pitchFamily="34" charset="0"/>
                <a:cs typeface="Open Sans" panose="020B0606030504020204" pitchFamily="34" charset="0"/>
              </a:rPr>
              <a:t>electric use</a:t>
            </a:r>
            <a:r>
              <a:rPr lang="en-GB" sz="1400" dirty="0">
                <a:latin typeface="Open Sans" panose="020B0606030504020204" pitchFamily="34" charset="0"/>
                <a:ea typeface="Open Sans" panose="020B0606030504020204" pitchFamily="34" charset="0"/>
                <a:cs typeface="Open Sans" panose="020B0606030504020204" pitchFamily="34" charset="0"/>
              </a:rPr>
              <a:t> </a:t>
            </a:r>
            <a:r>
              <a:rPr lang="en-GB" sz="1400" b="1" dirty="0">
                <a:latin typeface="Open Sans" panose="020B0606030504020204" pitchFamily="34" charset="0"/>
                <a:ea typeface="Open Sans" panose="020B0606030504020204" pitchFamily="34" charset="0"/>
                <a:cs typeface="Open Sans" panose="020B0606030504020204" pitchFamily="34" charset="0"/>
              </a:rPr>
              <a:t>on consumers side </a:t>
            </a:r>
            <a:r>
              <a:rPr lang="en-GB" sz="1400" dirty="0">
                <a:latin typeface="Open Sans" panose="020B0606030504020204" pitchFamily="34" charset="0"/>
                <a:ea typeface="Open Sans" panose="020B0606030504020204" pitchFamily="34" charset="0"/>
                <a:cs typeface="Open Sans" panose="020B0606030504020204" pitchFamily="34" charset="0"/>
              </a:rPr>
              <a:t>in terms of energy consumed and/or power required by a single device, a single consumer, a group of consumers, several different groups within an area.</a:t>
            </a:r>
          </a:p>
        </p:txBody>
      </p:sp>
      <p:pic>
        <p:nvPicPr>
          <p:cNvPr id="4" name="Picture 2">
            <a:extLst>
              <a:ext uri="{FF2B5EF4-FFF2-40B4-BE49-F238E27FC236}">
                <a16:creationId xmlns:a16="http://schemas.microsoft.com/office/drawing/2014/main" id="{CA723F15-DB58-9835-319B-3D4A186C23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0090"/>
          <a:stretch/>
        </p:blipFill>
        <p:spPr bwMode="auto">
          <a:xfrm>
            <a:off x="4420020" y="2457543"/>
            <a:ext cx="6752575" cy="3025083"/>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a:extLst>
              <a:ext uri="{FF2B5EF4-FFF2-40B4-BE49-F238E27FC236}">
                <a16:creationId xmlns:a16="http://schemas.microsoft.com/office/drawing/2014/main" id="{8C6CA164-6372-2815-038B-35408EBA778A}"/>
              </a:ext>
            </a:extLst>
          </p:cNvPr>
          <p:cNvSpPr/>
          <p:nvPr/>
        </p:nvSpPr>
        <p:spPr>
          <a:xfrm>
            <a:off x="7152302" y="2523780"/>
            <a:ext cx="216000" cy="216000"/>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A992A7EB-485E-E226-7FEE-D31900397E36}"/>
              </a:ext>
            </a:extLst>
          </p:cNvPr>
          <p:cNvCxnSpPr>
            <a:cxnSpLocks/>
            <a:stCxn id="8" idx="2"/>
            <a:endCxn id="5" idx="0"/>
          </p:cNvCxnSpPr>
          <p:nvPr/>
        </p:nvCxnSpPr>
        <p:spPr>
          <a:xfrm>
            <a:off x="6009023" y="2363382"/>
            <a:ext cx="1251279" cy="16039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CD6AF26-3423-62EF-BD3D-BFDFD39C513E}"/>
              </a:ext>
            </a:extLst>
          </p:cNvPr>
          <p:cNvSpPr txBox="1"/>
          <p:nvPr/>
        </p:nvSpPr>
        <p:spPr>
          <a:xfrm>
            <a:off x="5390256" y="2055605"/>
            <a:ext cx="1237533" cy="307777"/>
          </a:xfrm>
          <a:prstGeom prst="rect">
            <a:avLst/>
          </a:prstGeom>
          <a:noFill/>
        </p:spPr>
        <p:txBody>
          <a:bodyPr wrap="square" rtlCol="0">
            <a:spAutoFit/>
          </a:bodyPr>
          <a:lstStyle/>
          <a:p>
            <a:r>
              <a:rPr lang="en-US" sz="1400" dirty="0">
                <a:latin typeface="Open Sans" panose="020B0606030504020204" pitchFamily="34" charset="0"/>
                <a:ea typeface="Open Sans" panose="020B0606030504020204" pitchFamily="34" charset="0"/>
                <a:cs typeface="Open Sans" panose="020B0606030504020204" pitchFamily="34" charset="0"/>
              </a:rPr>
              <a:t>Peak Power</a:t>
            </a:r>
          </a:p>
        </p:txBody>
      </p:sp>
      <p:cxnSp>
        <p:nvCxnSpPr>
          <p:cNvPr id="9" name="Straight Connector 8">
            <a:extLst>
              <a:ext uri="{FF2B5EF4-FFF2-40B4-BE49-F238E27FC236}">
                <a16:creationId xmlns:a16="http://schemas.microsoft.com/office/drawing/2014/main" id="{E94016CB-F657-DC3B-7CFA-A22FBDBB2669}"/>
              </a:ext>
            </a:extLst>
          </p:cNvPr>
          <p:cNvCxnSpPr>
            <a:cxnSpLocks/>
          </p:cNvCxnSpPr>
          <p:nvPr/>
        </p:nvCxnSpPr>
        <p:spPr>
          <a:xfrm>
            <a:off x="5984092" y="3810586"/>
            <a:ext cx="457142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754B8B5-8E81-34CC-A85B-00DDBDCF4CF6}"/>
              </a:ext>
            </a:extLst>
          </p:cNvPr>
          <p:cNvSpPr txBox="1"/>
          <p:nvPr/>
        </p:nvSpPr>
        <p:spPr>
          <a:xfrm>
            <a:off x="5984092" y="3502809"/>
            <a:ext cx="1009507" cy="307777"/>
          </a:xfrm>
          <a:prstGeom prst="rect">
            <a:avLst/>
          </a:prstGeom>
          <a:noFill/>
        </p:spPr>
        <p:txBody>
          <a:bodyPr wrap="square" rtlCol="0">
            <a:spAutoFit/>
          </a:bodyPr>
          <a:lstStyle/>
          <a:p>
            <a:r>
              <a:rPr lang="en-US" sz="1400" dirty="0">
                <a:latin typeface="Open Sans" panose="020B0606030504020204" pitchFamily="34" charset="0"/>
                <a:ea typeface="Open Sans" panose="020B0606030504020204" pitchFamily="34" charset="0"/>
                <a:cs typeface="Open Sans" panose="020B0606030504020204" pitchFamily="34" charset="0"/>
              </a:rPr>
              <a:t>Baseload</a:t>
            </a:r>
          </a:p>
        </p:txBody>
      </p:sp>
      <p:cxnSp>
        <p:nvCxnSpPr>
          <p:cNvPr id="16" name="Straight Connector 15">
            <a:extLst>
              <a:ext uri="{FF2B5EF4-FFF2-40B4-BE49-F238E27FC236}">
                <a16:creationId xmlns:a16="http://schemas.microsoft.com/office/drawing/2014/main" id="{757AF664-A1DD-8028-2F20-41ADF8E10C34}"/>
              </a:ext>
            </a:extLst>
          </p:cNvPr>
          <p:cNvCxnSpPr/>
          <p:nvPr/>
        </p:nvCxnSpPr>
        <p:spPr>
          <a:xfrm flipH="1">
            <a:off x="6776603" y="2860665"/>
            <a:ext cx="591699" cy="206943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17" name="Straight Connector 16">
            <a:extLst>
              <a:ext uri="{FF2B5EF4-FFF2-40B4-BE49-F238E27FC236}">
                <a16:creationId xmlns:a16="http://schemas.microsoft.com/office/drawing/2014/main" id="{9727C637-879A-8202-D53F-C3CEAFE9C000}"/>
              </a:ext>
            </a:extLst>
          </p:cNvPr>
          <p:cNvCxnSpPr>
            <a:cxnSpLocks/>
          </p:cNvCxnSpPr>
          <p:nvPr/>
        </p:nvCxnSpPr>
        <p:spPr>
          <a:xfrm flipH="1">
            <a:off x="6993599" y="3254844"/>
            <a:ext cx="472915" cy="1687280"/>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18" name="Straight Connector 17">
            <a:extLst>
              <a:ext uri="{FF2B5EF4-FFF2-40B4-BE49-F238E27FC236}">
                <a16:creationId xmlns:a16="http://schemas.microsoft.com/office/drawing/2014/main" id="{9D1070A8-0B56-E16B-C896-3EEBF593C3C0}"/>
              </a:ext>
            </a:extLst>
          </p:cNvPr>
          <p:cNvCxnSpPr>
            <a:cxnSpLocks/>
          </p:cNvCxnSpPr>
          <p:nvPr/>
        </p:nvCxnSpPr>
        <p:spPr>
          <a:xfrm flipH="1">
            <a:off x="7180951" y="3523970"/>
            <a:ext cx="404347" cy="1454529"/>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19" name="Straight Connector 18">
            <a:extLst>
              <a:ext uri="{FF2B5EF4-FFF2-40B4-BE49-F238E27FC236}">
                <a16:creationId xmlns:a16="http://schemas.microsoft.com/office/drawing/2014/main" id="{88602DCF-25AD-2B06-373C-CF5EB885F09D}"/>
              </a:ext>
            </a:extLst>
          </p:cNvPr>
          <p:cNvCxnSpPr>
            <a:cxnSpLocks/>
          </p:cNvCxnSpPr>
          <p:nvPr/>
        </p:nvCxnSpPr>
        <p:spPr>
          <a:xfrm flipH="1">
            <a:off x="7435844" y="3715427"/>
            <a:ext cx="333892" cy="1230934"/>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0" name="Straight Connector 19">
            <a:extLst>
              <a:ext uri="{FF2B5EF4-FFF2-40B4-BE49-F238E27FC236}">
                <a16:creationId xmlns:a16="http://schemas.microsoft.com/office/drawing/2014/main" id="{05614D39-B7C5-61A5-0CCD-513DE3C22BE9}"/>
              </a:ext>
            </a:extLst>
          </p:cNvPr>
          <p:cNvCxnSpPr>
            <a:cxnSpLocks/>
          </p:cNvCxnSpPr>
          <p:nvPr/>
        </p:nvCxnSpPr>
        <p:spPr>
          <a:xfrm flipH="1">
            <a:off x="9350182" y="3194218"/>
            <a:ext cx="532522" cy="1747906"/>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1" name="Straight Connector 20">
            <a:extLst>
              <a:ext uri="{FF2B5EF4-FFF2-40B4-BE49-F238E27FC236}">
                <a16:creationId xmlns:a16="http://schemas.microsoft.com/office/drawing/2014/main" id="{D51E7047-893E-AF45-B707-5CF836502ACD}"/>
              </a:ext>
            </a:extLst>
          </p:cNvPr>
          <p:cNvCxnSpPr>
            <a:cxnSpLocks/>
          </p:cNvCxnSpPr>
          <p:nvPr/>
        </p:nvCxnSpPr>
        <p:spPr>
          <a:xfrm flipH="1">
            <a:off x="9567178" y="3346618"/>
            <a:ext cx="467926" cy="163188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2" name="Straight Connector 21">
            <a:extLst>
              <a:ext uri="{FF2B5EF4-FFF2-40B4-BE49-F238E27FC236}">
                <a16:creationId xmlns:a16="http://schemas.microsoft.com/office/drawing/2014/main" id="{5F9A870A-B1E6-47B6-2CF4-BCB92692F2DB}"/>
              </a:ext>
            </a:extLst>
          </p:cNvPr>
          <p:cNvCxnSpPr>
            <a:cxnSpLocks/>
          </p:cNvCxnSpPr>
          <p:nvPr/>
        </p:nvCxnSpPr>
        <p:spPr>
          <a:xfrm flipH="1">
            <a:off x="9751616" y="3656697"/>
            <a:ext cx="374081" cy="128945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56F29E29-2E61-EE4B-3542-C644A341076D}"/>
              </a:ext>
            </a:extLst>
          </p:cNvPr>
          <p:cNvCxnSpPr>
            <a:cxnSpLocks/>
          </p:cNvCxnSpPr>
          <p:nvPr/>
        </p:nvCxnSpPr>
        <p:spPr>
          <a:xfrm flipH="1">
            <a:off x="9962751" y="4004303"/>
            <a:ext cx="273897" cy="99037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4" name="Straight Connector 23">
            <a:extLst>
              <a:ext uri="{FF2B5EF4-FFF2-40B4-BE49-F238E27FC236}">
                <a16:creationId xmlns:a16="http://schemas.microsoft.com/office/drawing/2014/main" id="{C79F75FC-5A17-BDD9-AB88-46A3BEA6E66B}"/>
              </a:ext>
            </a:extLst>
          </p:cNvPr>
          <p:cNvCxnSpPr>
            <a:cxnSpLocks/>
          </p:cNvCxnSpPr>
          <p:nvPr/>
        </p:nvCxnSpPr>
        <p:spPr>
          <a:xfrm flipH="1">
            <a:off x="10203075" y="4397290"/>
            <a:ext cx="157406" cy="58516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0A852099-73B9-1C50-54CD-45B8DE9B769C}"/>
              </a:ext>
            </a:extLst>
          </p:cNvPr>
          <p:cNvCxnSpPr>
            <a:cxnSpLocks/>
          </p:cNvCxnSpPr>
          <p:nvPr/>
        </p:nvCxnSpPr>
        <p:spPr>
          <a:xfrm flipH="1">
            <a:off x="10423692" y="4609274"/>
            <a:ext cx="90593" cy="385400"/>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6" name="Straight Connector 25">
            <a:extLst>
              <a:ext uri="{FF2B5EF4-FFF2-40B4-BE49-F238E27FC236}">
                <a16:creationId xmlns:a16="http://schemas.microsoft.com/office/drawing/2014/main" id="{A54E1FFC-97D9-92ED-3C90-F0AE8B86308C}"/>
              </a:ext>
            </a:extLst>
          </p:cNvPr>
          <p:cNvCxnSpPr>
            <a:cxnSpLocks/>
          </p:cNvCxnSpPr>
          <p:nvPr/>
        </p:nvCxnSpPr>
        <p:spPr>
          <a:xfrm flipH="1">
            <a:off x="9103154" y="3346618"/>
            <a:ext cx="487769" cy="1595506"/>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FCB789E0-9EC9-6734-54EA-70A121CAF625}"/>
              </a:ext>
            </a:extLst>
          </p:cNvPr>
          <p:cNvCxnSpPr>
            <a:cxnSpLocks/>
          </p:cNvCxnSpPr>
          <p:nvPr/>
        </p:nvCxnSpPr>
        <p:spPr>
          <a:xfrm flipH="1">
            <a:off x="8854243" y="3655902"/>
            <a:ext cx="40491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8" name="Straight Connector 27">
            <a:extLst>
              <a:ext uri="{FF2B5EF4-FFF2-40B4-BE49-F238E27FC236}">
                <a16:creationId xmlns:a16="http://schemas.microsoft.com/office/drawing/2014/main" id="{00CD42EA-4696-1F4B-30FF-F785104356FD}"/>
              </a:ext>
            </a:extLst>
          </p:cNvPr>
          <p:cNvCxnSpPr>
            <a:cxnSpLocks/>
          </p:cNvCxnSpPr>
          <p:nvPr/>
        </p:nvCxnSpPr>
        <p:spPr>
          <a:xfrm flipH="1">
            <a:off x="8620362" y="3670666"/>
            <a:ext cx="36116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61957B25-CA96-7BBF-BADD-E66D3C1EBCFD}"/>
              </a:ext>
            </a:extLst>
          </p:cNvPr>
          <p:cNvCxnSpPr>
            <a:cxnSpLocks/>
          </p:cNvCxnSpPr>
          <p:nvPr/>
        </p:nvCxnSpPr>
        <p:spPr>
          <a:xfrm flipH="1">
            <a:off x="7849469" y="3715427"/>
            <a:ext cx="382523" cy="1279834"/>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0" name="Straight Connector 29">
            <a:extLst>
              <a:ext uri="{FF2B5EF4-FFF2-40B4-BE49-F238E27FC236}">
                <a16:creationId xmlns:a16="http://schemas.microsoft.com/office/drawing/2014/main" id="{E90C7700-840F-3376-491C-E7B01F383848}"/>
              </a:ext>
            </a:extLst>
          </p:cNvPr>
          <p:cNvCxnSpPr>
            <a:cxnSpLocks/>
          </p:cNvCxnSpPr>
          <p:nvPr/>
        </p:nvCxnSpPr>
        <p:spPr>
          <a:xfrm flipH="1">
            <a:off x="8094161" y="3715427"/>
            <a:ext cx="40491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1" name="Straight Connector 30">
            <a:extLst>
              <a:ext uri="{FF2B5EF4-FFF2-40B4-BE49-F238E27FC236}">
                <a16:creationId xmlns:a16="http://schemas.microsoft.com/office/drawing/2014/main" id="{F4D5EBDF-0672-71A5-C1EB-23A6790B01D1}"/>
              </a:ext>
            </a:extLst>
          </p:cNvPr>
          <p:cNvCxnSpPr>
            <a:cxnSpLocks/>
          </p:cNvCxnSpPr>
          <p:nvPr/>
        </p:nvCxnSpPr>
        <p:spPr>
          <a:xfrm flipH="1">
            <a:off x="8356024" y="3622264"/>
            <a:ext cx="431790" cy="136581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2" name="Straight Connector 31">
            <a:extLst>
              <a:ext uri="{FF2B5EF4-FFF2-40B4-BE49-F238E27FC236}">
                <a16:creationId xmlns:a16="http://schemas.microsoft.com/office/drawing/2014/main" id="{4303533E-DCC8-8A28-1895-24479F128528}"/>
              </a:ext>
            </a:extLst>
          </p:cNvPr>
          <p:cNvCxnSpPr>
            <a:cxnSpLocks/>
          </p:cNvCxnSpPr>
          <p:nvPr/>
        </p:nvCxnSpPr>
        <p:spPr>
          <a:xfrm flipH="1">
            <a:off x="7643816" y="3799906"/>
            <a:ext cx="337055" cy="1194768"/>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28897D69-6E12-DF8D-6FF0-6C750197CE24}"/>
              </a:ext>
            </a:extLst>
          </p:cNvPr>
          <p:cNvCxnSpPr>
            <a:cxnSpLocks/>
          </p:cNvCxnSpPr>
          <p:nvPr/>
        </p:nvCxnSpPr>
        <p:spPr>
          <a:xfrm flipH="1">
            <a:off x="6529575" y="4694016"/>
            <a:ext cx="98214" cy="28448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47" name="Straight Connector 46">
            <a:extLst>
              <a:ext uri="{FF2B5EF4-FFF2-40B4-BE49-F238E27FC236}">
                <a16:creationId xmlns:a16="http://schemas.microsoft.com/office/drawing/2014/main" id="{D0B45921-B100-A398-F799-BA26AE62BC3E}"/>
              </a:ext>
            </a:extLst>
          </p:cNvPr>
          <p:cNvCxnSpPr>
            <a:cxnSpLocks/>
          </p:cNvCxnSpPr>
          <p:nvPr/>
        </p:nvCxnSpPr>
        <p:spPr>
          <a:xfrm flipH="1">
            <a:off x="6276591" y="4812133"/>
            <a:ext cx="65940" cy="17594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48" name="Straight Connector 47">
            <a:extLst>
              <a:ext uri="{FF2B5EF4-FFF2-40B4-BE49-F238E27FC236}">
                <a16:creationId xmlns:a16="http://schemas.microsoft.com/office/drawing/2014/main" id="{B9D4B668-DC0F-B01A-1A98-17E41FE1F04E}"/>
              </a:ext>
            </a:extLst>
          </p:cNvPr>
          <p:cNvCxnSpPr>
            <a:cxnSpLocks/>
          </p:cNvCxnSpPr>
          <p:nvPr/>
        </p:nvCxnSpPr>
        <p:spPr>
          <a:xfrm flipH="1">
            <a:off x="6051462" y="4855852"/>
            <a:ext cx="67477" cy="128857"/>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52" name="Straight Connector 51">
            <a:extLst>
              <a:ext uri="{FF2B5EF4-FFF2-40B4-BE49-F238E27FC236}">
                <a16:creationId xmlns:a16="http://schemas.microsoft.com/office/drawing/2014/main" id="{863D35A5-461B-0F83-3F75-A85C61CA5C8C}"/>
              </a:ext>
            </a:extLst>
          </p:cNvPr>
          <p:cNvCxnSpPr>
            <a:cxnSpLocks/>
          </p:cNvCxnSpPr>
          <p:nvPr/>
        </p:nvCxnSpPr>
        <p:spPr>
          <a:xfrm flipH="1">
            <a:off x="5757179" y="4900104"/>
            <a:ext cx="33029" cy="9442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sp>
        <p:nvSpPr>
          <p:cNvPr id="53" name="TextBox 52">
            <a:extLst>
              <a:ext uri="{FF2B5EF4-FFF2-40B4-BE49-F238E27FC236}">
                <a16:creationId xmlns:a16="http://schemas.microsoft.com/office/drawing/2014/main" id="{B819FC40-22F2-7735-F42E-DD4324639251}"/>
              </a:ext>
            </a:extLst>
          </p:cNvPr>
          <p:cNvSpPr txBox="1"/>
          <p:nvPr/>
        </p:nvSpPr>
        <p:spPr>
          <a:xfrm>
            <a:off x="8001775" y="4402414"/>
            <a:ext cx="2328395" cy="307777"/>
          </a:xfrm>
          <a:prstGeom prst="rect">
            <a:avLst/>
          </a:prstGeom>
          <a:noFill/>
        </p:spPr>
        <p:txBody>
          <a:bodyPr wrap="square" rtlCol="0">
            <a:spAutoFit/>
          </a:bodyPr>
          <a:lstStyle/>
          <a:p>
            <a:r>
              <a:rPr lang="en-US" sz="1400" dirty="0">
                <a:latin typeface="Open Sans" panose="020B0606030504020204" pitchFamily="34" charset="0"/>
                <a:ea typeface="Open Sans" panose="020B0606030504020204" pitchFamily="34" charset="0"/>
                <a:cs typeface="Open Sans" panose="020B0606030504020204" pitchFamily="34" charset="0"/>
              </a:rPr>
              <a:t>Energy Consumption </a:t>
            </a:r>
            <a:r>
              <a:rPr lang="en-US" sz="1000" dirty="0">
                <a:latin typeface="Open Sans" panose="020B0606030504020204" pitchFamily="34" charset="0"/>
                <a:ea typeface="Open Sans" panose="020B0606030504020204" pitchFamily="34" charset="0"/>
                <a:cs typeface="Open Sans" panose="020B0606030504020204" pitchFamily="34" charset="0"/>
              </a:rPr>
              <a:t>[kWh]</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54" name="Picture 2">
            <a:extLst>
              <a:ext uri="{FF2B5EF4-FFF2-40B4-BE49-F238E27FC236}">
                <a16:creationId xmlns:a16="http://schemas.microsoft.com/office/drawing/2014/main" id="{8087B98E-F8AF-A070-581F-E55F3559DF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529" r="48508" b="65734"/>
          <a:stretch/>
        </p:blipFill>
        <p:spPr bwMode="auto">
          <a:xfrm>
            <a:off x="861535" y="1895496"/>
            <a:ext cx="2135057" cy="92200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2">
            <a:extLst>
              <a:ext uri="{FF2B5EF4-FFF2-40B4-BE49-F238E27FC236}">
                <a16:creationId xmlns:a16="http://schemas.microsoft.com/office/drawing/2014/main" id="{23C0A490-0DB0-9DBB-C162-EBD9E0F704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779" t="4769" r="537" b="65494"/>
          <a:stretch/>
        </p:blipFill>
        <p:spPr bwMode="auto">
          <a:xfrm>
            <a:off x="1019405" y="3244758"/>
            <a:ext cx="1977187" cy="922000"/>
          </a:xfrm>
          <a:prstGeom prst="rect">
            <a:avLst/>
          </a:prstGeom>
          <a:noFill/>
          <a:extLst>
            <a:ext uri="{909E8E84-426E-40DD-AFC4-6F175D3DCCD1}">
              <a14:hiddenFill xmlns:a14="http://schemas.microsoft.com/office/drawing/2010/main">
                <a:solidFill>
                  <a:srgbClr val="FFFFFF"/>
                </a:solidFill>
              </a14:hiddenFill>
            </a:ext>
          </a:extLst>
        </p:spPr>
      </p:pic>
      <p:sp>
        <p:nvSpPr>
          <p:cNvPr id="56" name="Right Brace 55">
            <a:extLst>
              <a:ext uri="{FF2B5EF4-FFF2-40B4-BE49-F238E27FC236}">
                <a16:creationId xmlns:a16="http://schemas.microsoft.com/office/drawing/2014/main" id="{C779B7CA-5D1E-C0F2-B27B-28EA10EBD889}"/>
              </a:ext>
            </a:extLst>
          </p:cNvPr>
          <p:cNvSpPr/>
          <p:nvPr/>
        </p:nvSpPr>
        <p:spPr>
          <a:xfrm>
            <a:off x="3788911" y="1711933"/>
            <a:ext cx="401101" cy="4383033"/>
          </a:xfrm>
          <a:prstGeom prst="rightBrace">
            <a:avLst>
              <a:gd name="adj1" fmla="val 8333"/>
              <a:gd name="adj2" fmla="val 46758"/>
            </a:avLst>
          </a:prstGeom>
          <a:ln w="1905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7" name="TextBox 56">
            <a:extLst>
              <a:ext uri="{FF2B5EF4-FFF2-40B4-BE49-F238E27FC236}">
                <a16:creationId xmlns:a16="http://schemas.microsoft.com/office/drawing/2014/main" id="{18650B62-D289-DF82-EB8B-37691E114C14}"/>
              </a:ext>
            </a:extLst>
          </p:cNvPr>
          <p:cNvSpPr txBox="1"/>
          <p:nvPr/>
        </p:nvSpPr>
        <p:spPr>
          <a:xfrm>
            <a:off x="1631952" y="1616732"/>
            <a:ext cx="1079405" cy="261610"/>
          </a:xfrm>
          <a:prstGeom prst="rect">
            <a:avLst/>
          </a:prstGeom>
          <a:noFill/>
        </p:spPr>
        <p:txBody>
          <a:bodyPr wrap="square" rtlCol="0">
            <a:spAutoFit/>
          </a:bodyPr>
          <a:lstStyle/>
          <a:p>
            <a:r>
              <a:rPr lang="en-US" sz="1100" b="1" dirty="0">
                <a:latin typeface="Open Sans" panose="020B0606030504020204" pitchFamily="34" charset="0"/>
                <a:ea typeface="Open Sans" panose="020B0606030504020204" pitchFamily="34" charset="0"/>
                <a:cs typeface="Open Sans" panose="020B0606030504020204" pitchFamily="34" charset="0"/>
              </a:rPr>
              <a:t>Households</a:t>
            </a:r>
          </a:p>
        </p:txBody>
      </p:sp>
      <p:sp>
        <p:nvSpPr>
          <p:cNvPr id="58" name="TextBox 57">
            <a:extLst>
              <a:ext uri="{FF2B5EF4-FFF2-40B4-BE49-F238E27FC236}">
                <a16:creationId xmlns:a16="http://schemas.microsoft.com/office/drawing/2014/main" id="{BEFE7689-522E-EC2D-2F57-16707E566CA7}"/>
              </a:ext>
            </a:extLst>
          </p:cNvPr>
          <p:cNvSpPr txBox="1"/>
          <p:nvPr/>
        </p:nvSpPr>
        <p:spPr>
          <a:xfrm>
            <a:off x="1544395" y="2963815"/>
            <a:ext cx="1166068" cy="261610"/>
          </a:xfrm>
          <a:prstGeom prst="rect">
            <a:avLst/>
          </a:prstGeom>
          <a:noFill/>
        </p:spPr>
        <p:txBody>
          <a:bodyPr wrap="square" rtlCol="0">
            <a:spAutoFit/>
          </a:bodyPr>
          <a:lstStyle/>
          <a:p>
            <a:r>
              <a:rPr lang="en-US" sz="1100" b="1" dirty="0">
                <a:latin typeface="Open Sans" panose="020B0606030504020204" pitchFamily="34" charset="0"/>
                <a:ea typeface="Open Sans" panose="020B0606030504020204" pitchFamily="34" charset="0"/>
                <a:cs typeface="Open Sans" panose="020B0606030504020204" pitchFamily="34" charset="0"/>
              </a:rPr>
              <a:t>Commercials</a:t>
            </a:r>
          </a:p>
        </p:txBody>
      </p:sp>
      <p:sp>
        <p:nvSpPr>
          <p:cNvPr id="59" name="TextBox 58">
            <a:extLst>
              <a:ext uri="{FF2B5EF4-FFF2-40B4-BE49-F238E27FC236}">
                <a16:creationId xmlns:a16="http://schemas.microsoft.com/office/drawing/2014/main" id="{E5227D42-3FBE-F1CD-0669-49B4CCBA7DB7}"/>
              </a:ext>
            </a:extLst>
          </p:cNvPr>
          <p:cNvSpPr txBox="1"/>
          <p:nvPr/>
        </p:nvSpPr>
        <p:spPr>
          <a:xfrm>
            <a:off x="1625295" y="4427808"/>
            <a:ext cx="823149" cy="261610"/>
          </a:xfrm>
          <a:prstGeom prst="rect">
            <a:avLst/>
          </a:prstGeom>
          <a:noFill/>
        </p:spPr>
        <p:txBody>
          <a:bodyPr wrap="square" rtlCol="0">
            <a:spAutoFit/>
          </a:bodyPr>
          <a:lstStyle/>
          <a:p>
            <a:pPr algn="ctr"/>
            <a:r>
              <a:rPr lang="en-US" sz="1100" b="1" dirty="0">
                <a:latin typeface="Open Sans" panose="020B0606030504020204" pitchFamily="34" charset="0"/>
                <a:ea typeface="Open Sans" panose="020B0606030504020204" pitchFamily="34" charset="0"/>
                <a:cs typeface="Open Sans" panose="020B0606030504020204" pitchFamily="34" charset="0"/>
              </a:rPr>
              <a:t>Schools</a:t>
            </a:r>
          </a:p>
        </p:txBody>
      </p:sp>
      <p:sp>
        <p:nvSpPr>
          <p:cNvPr id="60" name="TextBox 59">
            <a:extLst>
              <a:ext uri="{FF2B5EF4-FFF2-40B4-BE49-F238E27FC236}">
                <a16:creationId xmlns:a16="http://schemas.microsoft.com/office/drawing/2014/main" id="{B96E50DE-21ED-3016-EB44-0DE3EE177AE5}"/>
              </a:ext>
            </a:extLst>
          </p:cNvPr>
          <p:cNvSpPr txBox="1"/>
          <p:nvPr/>
        </p:nvSpPr>
        <p:spPr>
          <a:xfrm>
            <a:off x="1543508" y="4860731"/>
            <a:ext cx="1002497" cy="261610"/>
          </a:xfrm>
          <a:prstGeom prst="rect">
            <a:avLst/>
          </a:prstGeom>
          <a:noFill/>
        </p:spPr>
        <p:txBody>
          <a:bodyPr wrap="square" rtlCol="0">
            <a:spAutoFit/>
          </a:bodyPr>
          <a:lstStyle/>
          <a:p>
            <a:pPr algn="ctr"/>
            <a:r>
              <a:rPr lang="en-US" sz="1100" b="1" dirty="0">
                <a:latin typeface="Open Sans" panose="020B0606030504020204" pitchFamily="34" charset="0"/>
                <a:ea typeface="Open Sans" panose="020B0606030504020204" pitchFamily="34" charset="0"/>
                <a:cs typeface="Open Sans" panose="020B0606030504020204" pitchFamily="34" charset="0"/>
              </a:rPr>
              <a:t>Hospitals</a:t>
            </a:r>
          </a:p>
        </p:txBody>
      </p:sp>
      <p:sp>
        <p:nvSpPr>
          <p:cNvPr id="61" name="TextBox 60">
            <a:extLst>
              <a:ext uri="{FF2B5EF4-FFF2-40B4-BE49-F238E27FC236}">
                <a16:creationId xmlns:a16="http://schemas.microsoft.com/office/drawing/2014/main" id="{DA7EF0D3-497E-0FDE-F4F1-18657F8EA881}"/>
              </a:ext>
            </a:extLst>
          </p:cNvPr>
          <p:cNvSpPr txBox="1"/>
          <p:nvPr/>
        </p:nvSpPr>
        <p:spPr>
          <a:xfrm>
            <a:off x="1363274" y="5293654"/>
            <a:ext cx="1347189" cy="261610"/>
          </a:xfrm>
          <a:prstGeom prst="rect">
            <a:avLst/>
          </a:prstGeom>
          <a:noFill/>
        </p:spPr>
        <p:txBody>
          <a:bodyPr wrap="square" rtlCol="0">
            <a:spAutoFit/>
          </a:bodyPr>
          <a:lstStyle/>
          <a:p>
            <a:pPr algn="ctr"/>
            <a:r>
              <a:rPr lang="en-US" sz="1100" b="1" dirty="0">
                <a:latin typeface="Open Sans" panose="020B0606030504020204" pitchFamily="34" charset="0"/>
                <a:ea typeface="Open Sans" panose="020B0606030504020204" pitchFamily="34" charset="0"/>
                <a:cs typeface="Open Sans" panose="020B0606030504020204" pitchFamily="34" charset="0"/>
              </a:rPr>
              <a:t>Street Lightning</a:t>
            </a:r>
          </a:p>
        </p:txBody>
      </p:sp>
      <p:pic>
        <p:nvPicPr>
          <p:cNvPr id="62" name="Picture 2" descr=" ">
            <a:extLst>
              <a:ext uri="{FF2B5EF4-FFF2-40B4-BE49-F238E27FC236}">
                <a16:creationId xmlns:a16="http://schemas.microsoft.com/office/drawing/2014/main" id="{2CFA8747-BB72-41D7-176E-966BAFC2A7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157" y="4337045"/>
            <a:ext cx="390249" cy="390249"/>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4" descr=" ">
            <a:extLst>
              <a:ext uri="{FF2B5EF4-FFF2-40B4-BE49-F238E27FC236}">
                <a16:creationId xmlns:a16="http://schemas.microsoft.com/office/drawing/2014/main" id="{7014B1F3-7E73-D9F9-6E88-990A8B70A7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157" y="4790985"/>
            <a:ext cx="401101" cy="401101"/>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6" descr="Cerca nella barra laterale">
            <a:extLst>
              <a:ext uri="{FF2B5EF4-FFF2-40B4-BE49-F238E27FC236}">
                <a16:creationId xmlns:a16="http://schemas.microsoft.com/office/drawing/2014/main" id="{5A3D4E74-7B45-0CD4-F8CD-824F6ECAF9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2365" y="5314789"/>
            <a:ext cx="328517" cy="328517"/>
          </a:xfrm>
          <a:prstGeom prst="rect">
            <a:avLst/>
          </a:prstGeom>
          <a:noFill/>
          <a:extLst>
            <a:ext uri="{909E8E84-426E-40DD-AFC4-6F175D3DCCD1}">
              <a14:hiddenFill xmlns:a14="http://schemas.microsoft.com/office/drawing/2010/main">
                <a:solidFill>
                  <a:srgbClr val="FFFFFF"/>
                </a:solidFill>
              </a14:hiddenFill>
            </a:ext>
          </a:extLst>
        </p:spPr>
      </p:pic>
      <p:sp>
        <p:nvSpPr>
          <p:cNvPr id="65" name="TextBox 64">
            <a:extLst>
              <a:ext uri="{FF2B5EF4-FFF2-40B4-BE49-F238E27FC236}">
                <a16:creationId xmlns:a16="http://schemas.microsoft.com/office/drawing/2014/main" id="{65DE975E-1C5F-428E-75F7-53C861ABEE85}"/>
              </a:ext>
            </a:extLst>
          </p:cNvPr>
          <p:cNvSpPr txBox="1"/>
          <p:nvPr/>
        </p:nvSpPr>
        <p:spPr>
          <a:xfrm>
            <a:off x="1371968" y="5735626"/>
            <a:ext cx="1347189" cy="261610"/>
          </a:xfrm>
          <a:prstGeom prst="rect">
            <a:avLst/>
          </a:prstGeom>
          <a:noFill/>
        </p:spPr>
        <p:txBody>
          <a:bodyPr wrap="square" rtlCol="0">
            <a:spAutoFit/>
          </a:bodyPr>
          <a:lstStyle/>
          <a:p>
            <a:pPr algn="ctr"/>
            <a:r>
              <a:rPr lang="en-US" sz="1100" b="1" dirty="0">
                <a:latin typeface="Open Sans" panose="020B0606030504020204" pitchFamily="34" charset="0"/>
                <a:ea typeface="Open Sans" panose="020B0606030504020204" pitchFamily="34" charset="0"/>
                <a:cs typeface="Open Sans" panose="020B0606030504020204" pitchFamily="34" charset="0"/>
              </a:rPr>
              <a:t>…….</a:t>
            </a:r>
          </a:p>
        </p:txBody>
      </p:sp>
      <p:sp>
        <p:nvSpPr>
          <p:cNvPr id="66" name="TextBox 65">
            <a:extLst>
              <a:ext uri="{FF2B5EF4-FFF2-40B4-BE49-F238E27FC236}">
                <a16:creationId xmlns:a16="http://schemas.microsoft.com/office/drawing/2014/main" id="{00C74E91-AC47-8987-9A3F-A2DFF61E4584}"/>
              </a:ext>
            </a:extLst>
          </p:cNvPr>
          <p:cNvSpPr txBox="1"/>
          <p:nvPr/>
        </p:nvSpPr>
        <p:spPr>
          <a:xfrm>
            <a:off x="5493265" y="5988368"/>
            <a:ext cx="6157308" cy="369332"/>
          </a:xfrm>
          <a:prstGeom prst="rect">
            <a:avLst/>
          </a:prstGeom>
          <a:noFill/>
        </p:spPr>
        <p:txBody>
          <a:bodyPr wrap="square" rtlCol="0">
            <a:spAutoFit/>
          </a:bodyPr>
          <a:lstStyle/>
          <a:p>
            <a:pPr algn="just"/>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Source for Image: [1] Stevanato et al., Access to Electricity in Informal Settlements: Literature Review and Load Curve Estimation, IEEE PES/IAS </a:t>
            </a:r>
            <a:r>
              <a:rPr lang="en-GB"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PowerAfrica</a:t>
            </a: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Marrakech, Morocco, 2023, </a:t>
            </a:r>
            <a:r>
              <a:rPr lang="en-GB"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doi</a:t>
            </a: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10.1109/PowerAfrica57932.2023.10363327</a:t>
            </a:r>
          </a:p>
        </p:txBody>
      </p:sp>
      <p:sp>
        <p:nvSpPr>
          <p:cNvPr id="67" name="TextBox 66">
            <a:extLst>
              <a:ext uri="{FF2B5EF4-FFF2-40B4-BE49-F238E27FC236}">
                <a16:creationId xmlns:a16="http://schemas.microsoft.com/office/drawing/2014/main" id="{0A7A066A-BCA4-297B-6885-C111582C2254}"/>
              </a:ext>
            </a:extLst>
          </p:cNvPr>
          <p:cNvSpPr txBox="1"/>
          <p:nvPr/>
        </p:nvSpPr>
        <p:spPr>
          <a:xfrm>
            <a:off x="5651799" y="5519477"/>
            <a:ext cx="4395339"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Example of aggregated load curve for an informal settlement in Nairobi [1] </a:t>
            </a: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Load Demand Estimation Methods</a:t>
            </a:r>
          </a:p>
        </p:txBody>
      </p:sp>
      <p:sp>
        <p:nvSpPr>
          <p:cNvPr id="5" name="TextBox 4">
            <a:extLst>
              <a:ext uri="{FF2B5EF4-FFF2-40B4-BE49-F238E27FC236}">
                <a16:creationId xmlns:a16="http://schemas.microsoft.com/office/drawing/2014/main" id="{A3B610E7-81BE-D6DD-E29B-D6728A855CCF}"/>
              </a:ext>
            </a:extLst>
          </p:cNvPr>
          <p:cNvSpPr txBox="1"/>
          <p:nvPr/>
        </p:nvSpPr>
        <p:spPr>
          <a:xfrm>
            <a:off x="478950" y="1224427"/>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There are different methods that have been proposed by academic researchers [2] in the field for estimating off-grid electricity demand with the purpose of improving and facilitating the mini grids’  design process:</a:t>
            </a:r>
          </a:p>
        </p:txBody>
      </p:sp>
      <p:sp>
        <p:nvSpPr>
          <p:cNvPr id="7" name="Arrow: Down 6">
            <a:extLst>
              <a:ext uri="{FF2B5EF4-FFF2-40B4-BE49-F238E27FC236}">
                <a16:creationId xmlns:a16="http://schemas.microsoft.com/office/drawing/2014/main" id="{6152DFDE-DD0F-4F0D-7A30-E2481E44FE6F}"/>
              </a:ext>
            </a:extLst>
          </p:cNvPr>
          <p:cNvSpPr/>
          <p:nvPr/>
        </p:nvSpPr>
        <p:spPr>
          <a:xfrm>
            <a:off x="813177" y="2088109"/>
            <a:ext cx="642257" cy="1360715"/>
          </a:xfrm>
          <a:prstGeom prst="downArrow">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Down 7">
            <a:extLst>
              <a:ext uri="{FF2B5EF4-FFF2-40B4-BE49-F238E27FC236}">
                <a16:creationId xmlns:a16="http://schemas.microsoft.com/office/drawing/2014/main" id="{1B133392-2FA4-C143-A0FB-F6C01F81BABA}"/>
              </a:ext>
            </a:extLst>
          </p:cNvPr>
          <p:cNvSpPr/>
          <p:nvPr/>
        </p:nvSpPr>
        <p:spPr>
          <a:xfrm rot="10800000">
            <a:off x="813177" y="4403608"/>
            <a:ext cx="642257" cy="1360715"/>
          </a:xfrm>
          <a:prstGeom prst="downArrow">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3D53869-E235-3E20-8794-BCF60A13CBF9}"/>
              </a:ext>
            </a:extLst>
          </p:cNvPr>
          <p:cNvSpPr txBox="1"/>
          <p:nvPr/>
        </p:nvSpPr>
        <p:spPr>
          <a:xfrm>
            <a:off x="1523277" y="2063331"/>
            <a:ext cx="4460614" cy="1323439"/>
          </a:xfrm>
          <a:prstGeom prst="rect">
            <a:avLst/>
          </a:prstGeom>
          <a:noFill/>
        </p:spPr>
        <p:txBody>
          <a:bodyPr wrap="square" rtlCol="0">
            <a:spAutoFit/>
          </a:bodyPr>
          <a:lstStyle/>
          <a:p>
            <a:pPr algn="just"/>
            <a:r>
              <a:rPr lang="en-US"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Top-Down Approach</a:t>
            </a:r>
          </a:p>
          <a:p>
            <a:pPr algn="just"/>
            <a:endParaRPr lang="en-US" sz="600" b="1"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assign estimated peak power and energy consumption to user categories annually or daily, using </a:t>
            </a:r>
            <a:r>
              <a:rPr lang="en-GB"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macroeconomic parameters </a:t>
            </a:r>
            <a:r>
              <a:rPr lang="en-GB" sz="1200" i="1" dirty="0">
                <a:latin typeface="Open Sans" panose="020B0606030504020204" pitchFamily="34" charset="0"/>
                <a:ea typeface="Open Sans" panose="020B0606030504020204" pitchFamily="34" charset="0"/>
                <a:cs typeface="Open Sans" panose="020B0606030504020204" pitchFamily="34" charset="0"/>
              </a:rPr>
              <a:t>and </a:t>
            </a:r>
            <a:r>
              <a:rPr lang="en-GB"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wealth indices</a:t>
            </a:r>
            <a:r>
              <a:rPr lang="en-GB" sz="1200" i="1" dirty="0">
                <a:latin typeface="Open Sans" panose="020B0606030504020204" pitchFamily="34" charset="0"/>
                <a:ea typeface="Open Sans" panose="020B0606030504020204" pitchFamily="34" charset="0"/>
                <a:cs typeface="Open Sans" panose="020B0606030504020204" pitchFamily="34" charset="0"/>
              </a:rPr>
              <a:t>. These are suitable for </a:t>
            </a:r>
            <a:r>
              <a:rPr lang="en-GB" sz="1200" b="1" i="1" dirty="0">
                <a:latin typeface="Open Sans" panose="020B0606030504020204" pitchFamily="34" charset="0"/>
                <a:ea typeface="Open Sans" panose="020B0606030504020204" pitchFamily="34" charset="0"/>
                <a:cs typeface="Open Sans" panose="020B0606030504020204" pitchFamily="34" charset="0"/>
              </a:rPr>
              <a:t>large-scale applications </a:t>
            </a:r>
            <a:r>
              <a:rPr lang="en-GB" sz="1200" i="1" dirty="0">
                <a:latin typeface="Open Sans" panose="020B0606030504020204" pitchFamily="34" charset="0"/>
                <a:ea typeface="Open Sans" panose="020B0606030504020204" pitchFamily="34" charset="0"/>
                <a:cs typeface="Open Sans" panose="020B0606030504020204" pitchFamily="34" charset="0"/>
              </a:rPr>
              <a:t>and usually investigate </a:t>
            </a:r>
            <a:r>
              <a:rPr lang="en-GB" sz="1200" b="1" i="1" dirty="0">
                <a:latin typeface="Open Sans" panose="020B0606030504020204" pitchFamily="34" charset="0"/>
                <a:ea typeface="Open Sans" panose="020B0606030504020204" pitchFamily="34" charset="0"/>
                <a:cs typeface="Open Sans" panose="020B0606030504020204" pitchFamily="34" charset="0"/>
              </a:rPr>
              <a:t>evolve demand forecasts </a:t>
            </a:r>
            <a:r>
              <a:rPr lang="en-GB" sz="1200" i="1" dirty="0">
                <a:latin typeface="Open Sans" panose="020B0606030504020204" pitchFamily="34" charset="0"/>
                <a:ea typeface="Open Sans" panose="020B0606030504020204" pitchFamily="34" charset="0"/>
                <a:cs typeface="Open Sans" panose="020B0606030504020204" pitchFamily="34" charset="0"/>
              </a:rPr>
              <a:t>over time.</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BFE71523-EC35-FAB6-F321-8B352AAF25D9}"/>
              </a:ext>
            </a:extLst>
          </p:cNvPr>
          <p:cNvSpPr txBox="1"/>
          <p:nvPr/>
        </p:nvSpPr>
        <p:spPr>
          <a:xfrm>
            <a:off x="1523277" y="4514578"/>
            <a:ext cx="4460614" cy="1323439"/>
          </a:xfrm>
          <a:prstGeom prst="rect">
            <a:avLst/>
          </a:prstGeom>
          <a:noFill/>
        </p:spPr>
        <p:txBody>
          <a:bodyPr wrap="square" rtlCol="0">
            <a:spAutoFit/>
          </a:bodyPr>
          <a:lstStyle/>
          <a:p>
            <a:pPr algn="just"/>
            <a:r>
              <a:rPr lang="en-US"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Bottom-up Approach</a:t>
            </a:r>
          </a:p>
          <a:p>
            <a:pPr algn="just"/>
            <a:endParaRPr lang="en-US" sz="600" b="1"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detail individual energy use to create a community-level load curve, requiring extensive data on appliance ownership and usage, typically gathered through </a:t>
            </a:r>
            <a:r>
              <a:rPr lang="en-GB"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surveys</a:t>
            </a:r>
            <a:r>
              <a:rPr lang="en-GB" sz="1200" i="1" dirty="0">
                <a:latin typeface="Open Sans" panose="020B0606030504020204" pitchFamily="34" charset="0"/>
                <a:ea typeface="Open Sans" panose="020B0606030504020204" pitchFamily="34" charset="0"/>
                <a:cs typeface="Open Sans" panose="020B0606030504020204" pitchFamily="34" charset="0"/>
              </a:rPr>
              <a:t>. These are suitable for </a:t>
            </a:r>
            <a:r>
              <a:rPr lang="en-GB"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community-level applications </a:t>
            </a:r>
            <a:r>
              <a:rPr lang="en-GB" sz="1200" i="1" dirty="0">
                <a:latin typeface="Open Sans" panose="020B0606030504020204" pitchFamily="34" charset="0"/>
                <a:ea typeface="Open Sans" panose="020B0606030504020204" pitchFamily="34" charset="0"/>
                <a:cs typeface="Open Sans" panose="020B0606030504020204" pitchFamily="34" charset="0"/>
              </a:rPr>
              <a:t>but it may be </a:t>
            </a:r>
            <a:r>
              <a:rPr lang="en-GB" sz="1200" b="1" i="1" dirty="0">
                <a:latin typeface="Open Sans" panose="020B0606030504020204" pitchFamily="34" charset="0"/>
                <a:ea typeface="Open Sans" panose="020B0606030504020204" pitchFamily="34" charset="0"/>
                <a:cs typeface="Open Sans" panose="020B0606030504020204" pitchFamily="34" charset="0"/>
              </a:rPr>
              <a:t>imprecise in terms of demand prediction effectiveness</a:t>
            </a:r>
            <a:r>
              <a:rPr lang="en-GB" sz="1200" i="1" dirty="0">
                <a:latin typeface="Open Sans" panose="020B0606030504020204" pitchFamily="34" charset="0"/>
                <a:ea typeface="Open Sans" panose="020B0606030504020204" pitchFamily="34" charset="0"/>
                <a:cs typeface="Open Sans" panose="020B0606030504020204" pitchFamily="34" charset="0"/>
              </a:rPr>
              <a:t>.</a:t>
            </a:r>
          </a:p>
        </p:txBody>
      </p:sp>
      <p:sp>
        <p:nvSpPr>
          <p:cNvPr id="11" name="Right Brace 10">
            <a:extLst>
              <a:ext uri="{FF2B5EF4-FFF2-40B4-BE49-F238E27FC236}">
                <a16:creationId xmlns:a16="http://schemas.microsoft.com/office/drawing/2014/main" id="{A4F658D1-2844-7584-9B59-02B03ED33B83}"/>
              </a:ext>
            </a:extLst>
          </p:cNvPr>
          <p:cNvSpPr/>
          <p:nvPr/>
        </p:nvSpPr>
        <p:spPr>
          <a:xfrm>
            <a:off x="6051733" y="2063331"/>
            <a:ext cx="401101" cy="4383033"/>
          </a:xfrm>
          <a:prstGeom prst="rightBrace">
            <a:avLst>
              <a:gd name="adj1" fmla="val 8333"/>
              <a:gd name="adj2" fmla="val 32105"/>
            </a:avLst>
          </a:prstGeom>
          <a:ln w="1905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2" name="Connettore diritto 96">
            <a:extLst>
              <a:ext uri="{FF2B5EF4-FFF2-40B4-BE49-F238E27FC236}">
                <a16:creationId xmlns:a16="http://schemas.microsoft.com/office/drawing/2014/main" id="{958592DA-B2A1-4C6E-D6DC-923C6D518067}"/>
              </a:ext>
            </a:extLst>
          </p:cNvPr>
          <p:cNvCxnSpPr>
            <a:cxnSpLocks/>
          </p:cNvCxnSpPr>
          <p:nvPr/>
        </p:nvCxnSpPr>
        <p:spPr>
          <a:xfrm flipH="1">
            <a:off x="1100967" y="3730833"/>
            <a:ext cx="4379939"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Arrow: Up-Down 12">
            <a:extLst>
              <a:ext uri="{FF2B5EF4-FFF2-40B4-BE49-F238E27FC236}">
                <a16:creationId xmlns:a16="http://schemas.microsoft.com/office/drawing/2014/main" id="{CB459517-6109-291A-B26F-9C1D0FAB1CAC}"/>
              </a:ext>
            </a:extLst>
          </p:cNvPr>
          <p:cNvSpPr/>
          <p:nvPr/>
        </p:nvSpPr>
        <p:spPr>
          <a:xfrm>
            <a:off x="6817663" y="2114999"/>
            <a:ext cx="430183" cy="1230086"/>
          </a:xfrm>
          <a:prstGeom prst="upDownArrow">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C99D109B-FCED-5BA6-A5AB-7235D1D057C5}"/>
              </a:ext>
            </a:extLst>
          </p:cNvPr>
          <p:cNvSpPr txBox="1"/>
          <p:nvPr/>
        </p:nvSpPr>
        <p:spPr>
          <a:xfrm>
            <a:off x="7359820" y="2125385"/>
            <a:ext cx="3966799" cy="1323439"/>
          </a:xfrm>
          <a:prstGeom prst="rect">
            <a:avLst/>
          </a:prstGeom>
          <a:noFill/>
        </p:spPr>
        <p:txBody>
          <a:bodyPr wrap="square" rtlCol="0">
            <a:spAutoFit/>
          </a:bodyPr>
          <a:lstStyle/>
          <a:p>
            <a:pPr algn="just"/>
            <a:r>
              <a:rPr lang="en-US"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Hybrid Approach</a:t>
            </a:r>
          </a:p>
          <a:p>
            <a:pPr algn="just"/>
            <a:endParaRPr lang="en-US" sz="600" b="1"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address the limitations of the first two by integrating </a:t>
            </a:r>
            <a:r>
              <a:rPr lang="en-GB" sz="1200" b="1" i="1" dirty="0">
                <a:latin typeface="Open Sans" panose="020B0606030504020204" pitchFamily="34" charset="0"/>
                <a:ea typeface="Open Sans" panose="020B0606030504020204" pitchFamily="34" charset="0"/>
                <a:cs typeface="Open Sans" panose="020B0606030504020204" pitchFamily="34" charset="0"/>
              </a:rPr>
              <a:t>survey data </a:t>
            </a:r>
            <a:r>
              <a:rPr lang="en-GB" sz="1200" i="1" dirty="0">
                <a:latin typeface="Open Sans" panose="020B0606030504020204" pitchFamily="34" charset="0"/>
                <a:ea typeface="Open Sans" panose="020B0606030504020204" pitchFamily="34" charset="0"/>
                <a:cs typeface="Open Sans" panose="020B0606030504020204" pitchFamily="34" charset="0"/>
              </a:rPr>
              <a:t>with broader methods to account for the </a:t>
            </a:r>
            <a:r>
              <a:rPr lang="en-GB" sz="1200" b="1" i="1" dirty="0">
                <a:latin typeface="Open Sans" panose="020B0606030504020204" pitchFamily="34" charset="0"/>
                <a:ea typeface="Open Sans" panose="020B0606030504020204" pitchFamily="34" charset="0"/>
                <a:cs typeface="Open Sans" panose="020B0606030504020204" pitchFamily="34" charset="0"/>
              </a:rPr>
              <a:t>dynamic nature of energy access </a:t>
            </a:r>
            <a:r>
              <a:rPr lang="en-GB" sz="1200" i="1" dirty="0">
                <a:latin typeface="Open Sans" panose="020B0606030504020204" pitchFamily="34" charset="0"/>
                <a:ea typeface="Open Sans" panose="020B0606030504020204" pitchFamily="34" charset="0"/>
                <a:cs typeface="Open Sans" panose="020B0606030504020204" pitchFamily="34" charset="0"/>
              </a:rPr>
              <a:t>and the potential for load profile changes due to project success or </a:t>
            </a:r>
            <a:r>
              <a:rPr lang="en-GB" sz="1200" b="1" i="1" dirty="0">
                <a:latin typeface="Open Sans" panose="020B0606030504020204" pitchFamily="34" charset="0"/>
                <a:ea typeface="Open Sans" panose="020B0606030504020204" pitchFamily="34" charset="0"/>
                <a:cs typeface="Open Sans" panose="020B0606030504020204" pitchFamily="34" charset="0"/>
              </a:rPr>
              <a:t>appliance acquisition trends</a:t>
            </a:r>
            <a:r>
              <a:rPr lang="en-GB" sz="1200" i="1" dirty="0">
                <a:latin typeface="Open Sans" panose="020B0606030504020204" pitchFamily="34" charset="0"/>
                <a:ea typeface="Open Sans" panose="020B0606030504020204" pitchFamily="34" charset="0"/>
                <a:cs typeface="Open Sans" panose="020B0606030504020204" pitchFamily="34" charset="0"/>
              </a:rPr>
              <a:t>.</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5" name="Picture 14">
            <a:extLst>
              <a:ext uri="{FF2B5EF4-FFF2-40B4-BE49-F238E27FC236}">
                <a16:creationId xmlns:a16="http://schemas.microsoft.com/office/drawing/2014/main" id="{EA6801C4-29C2-4ACB-71A9-EBAE3494AAC8}"/>
              </a:ext>
            </a:extLst>
          </p:cNvPr>
          <p:cNvPicPr>
            <a:picLocks noChangeAspect="1"/>
          </p:cNvPicPr>
          <p:nvPr/>
        </p:nvPicPr>
        <p:blipFill rotWithShape="1">
          <a:blip r:embed="rId3"/>
          <a:srcRect t="11885"/>
          <a:stretch/>
        </p:blipFill>
        <p:spPr>
          <a:xfrm>
            <a:off x="6653367" y="3572406"/>
            <a:ext cx="4835108" cy="2343236"/>
          </a:xfrm>
          <a:prstGeom prst="rect">
            <a:avLst/>
          </a:prstGeom>
        </p:spPr>
      </p:pic>
      <p:sp>
        <p:nvSpPr>
          <p:cNvPr id="16" name="Rectangle 15">
            <a:extLst>
              <a:ext uri="{FF2B5EF4-FFF2-40B4-BE49-F238E27FC236}">
                <a16:creationId xmlns:a16="http://schemas.microsoft.com/office/drawing/2014/main" id="{869E4464-734B-CD8D-C155-E182C95EB419}"/>
              </a:ext>
            </a:extLst>
          </p:cNvPr>
          <p:cNvSpPr/>
          <p:nvPr/>
        </p:nvSpPr>
        <p:spPr>
          <a:xfrm>
            <a:off x="614991" y="4081469"/>
            <a:ext cx="5436742" cy="1937116"/>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7FA95BBD-93A7-E16D-8E1A-7C4575965FF5}"/>
              </a:ext>
            </a:extLst>
          </p:cNvPr>
          <p:cNvSpPr txBox="1"/>
          <p:nvPr/>
        </p:nvSpPr>
        <p:spPr>
          <a:xfrm>
            <a:off x="6873251" y="5903169"/>
            <a:ext cx="4395339"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Relationship between drivers and energy functions [3] </a:t>
            </a: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On-field Survey Data Collection</a:t>
            </a:r>
          </a:p>
        </p:txBody>
      </p:sp>
      <p:sp>
        <p:nvSpPr>
          <p:cNvPr id="3" name="TextBox 2">
            <a:extLst>
              <a:ext uri="{FF2B5EF4-FFF2-40B4-BE49-F238E27FC236}">
                <a16:creationId xmlns:a16="http://schemas.microsoft.com/office/drawing/2014/main" id="{1B1359F7-961E-0F15-BC5F-4E2F3759BD2C}"/>
              </a:ext>
            </a:extLst>
          </p:cNvPr>
          <p:cNvSpPr txBox="1"/>
          <p:nvPr/>
        </p:nvSpPr>
        <p:spPr>
          <a:xfrm>
            <a:off x="386473" y="1031921"/>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 way of providing the demand input is on field visits to the </a:t>
            </a:r>
            <a:r>
              <a:rPr lang="en-GB" sz="1400" b="1" dirty="0">
                <a:latin typeface="Open Sans" panose="020B0606030504020204" pitchFamily="34" charset="0"/>
                <a:ea typeface="Open Sans" panose="020B0606030504020204" pitchFamily="34" charset="0"/>
                <a:cs typeface="Open Sans" panose="020B0606030504020204" pitchFamily="34" charset="0"/>
              </a:rPr>
              <a:t>beneficiary community</a:t>
            </a:r>
            <a:r>
              <a:rPr lang="en-GB" sz="1400" dirty="0">
                <a:latin typeface="Open Sans" panose="020B0606030504020204" pitchFamily="34" charset="0"/>
                <a:ea typeface="Open Sans" panose="020B0606030504020204" pitchFamily="34" charset="0"/>
                <a:cs typeface="Open Sans" panose="020B0606030504020204" pitchFamily="34" charset="0"/>
              </a:rPr>
              <a:t>. This is normally done through deployment of </a:t>
            </a:r>
            <a:r>
              <a:rPr lang="en-GB" sz="1400" b="1" dirty="0">
                <a:latin typeface="Open Sans" panose="020B0606030504020204" pitchFamily="34" charset="0"/>
                <a:ea typeface="Open Sans" panose="020B0606030504020204" pitchFamily="34" charset="0"/>
                <a:cs typeface="Open Sans" panose="020B0606030504020204" pitchFamily="34" charset="0"/>
              </a:rPr>
              <a:t>on-site data collection campaigns </a:t>
            </a:r>
            <a:r>
              <a:rPr lang="en-GB" sz="1400" dirty="0">
                <a:latin typeface="Open Sans" panose="020B0606030504020204" pitchFamily="34" charset="0"/>
                <a:ea typeface="Open Sans" panose="020B0606030504020204" pitchFamily="34" charset="0"/>
                <a:cs typeface="Open Sans" panose="020B0606030504020204" pitchFamily="34" charset="0"/>
              </a:rPr>
              <a:t>in the specific areas of interest, for then deriving potential loads, which can increase considerably the project’s investment costs.</a:t>
            </a:r>
          </a:p>
        </p:txBody>
      </p:sp>
      <p:sp>
        <p:nvSpPr>
          <p:cNvPr id="4" name="TextBox 3">
            <a:extLst>
              <a:ext uri="{FF2B5EF4-FFF2-40B4-BE49-F238E27FC236}">
                <a16:creationId xmlns:a16="http://schemas.microsoft.com/office/drawing/2014/main" id="{374F4FC3-55D2-9E91-B10A-D03ECA23B234}"/>
              </a:ext>
            </a:extLst>
          </p:cNvPr>
          <p:cNvSpPr txBox="1"/>
          <p:nvPr/>
        </p:nvSpPr>
        <p:spPr>
          <a:xfrm>
            <a:off x="509454" y="1825763"/>
            <a:ext cx="5888639" cy="2862322"/>
          </a:xfrm>
          <a:prstGeom prst="rect">
            <a:avLst/>
          </a:prstGeom>
          <a:noFill/>
        </p:spPr>
        <p:txBody>
          <a:bodyPr wrap="square" rtlCol="0">
            <a:spAutoFit/>
          </a:bodyPr>
          <a:lstStyle/>
          <a:p>
            <a:pPr algn="just"/>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Participatory Rural Appraisal (PRA)</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Engage with community members through interactive sessions</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Collect qualitative and quantitative information on energy usage</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Activities: Resource mapping, seasonality analysis, and daily routine charting</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Focused Group Discussions (FGDs)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Facilitate discussions with specific user groups (e.g., businesses, schools)</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Identify collective energy needs and peak demand times</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In-depth understanding of communal energy dynamics</a:t>
            </a:r>
          </a:p>
          <a:p>
            <a:pPr marL="171450" indent="-171450" algn="just">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Workshops with Local Authorities and Energy Providers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Collaborate to access existing energy consumption data</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Understand infrastructure capabilities and constraints.</a:t>
            </a:r>
          </a:p>
        </p:txBody>
      </p:sp>
      <p:cxnSp>
        <p:nvCxnSpPr>
          <p:cNvPr id="5" name="Connettore diritto 96">
            <a:extLst>
              <a:ext uri="{FF2B5EF4-FFF2-40B4-BE49-F238E27FC236}">
                <a16:creationId xmlns:a16="http://schemas.microsoft.com/office/drawing/2014/main" id="{C288D1F8-6F7D-2A62-2162-360172A1A41E}"/>
              </a:ext>
            </a:extLst>
          </p:cNvPr>
          <p:cNvCxnSpPr>
            <a:cxnSpLocks/>
          </p:cNvCxnSpPr>
          <p:nvPr/>
        </p:nvCxnSpPr>
        <p:spPr>
          <a:xfrm flipV="1">
            <a:off x="6284939" y="1850571"/>
            <a:ext cx="0" cy="266700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Rectangle: Rounded Corners 6">
            <a:extLst>
              <a:ext uri="{FF2B5EF4-FFF2-40B4-BE49-F238E27FC236}">
                <a16:creationId xmlns:a16="http://schemas.microsoft.com/office/drawing/2014/main" id="{DCF24D64-5BE0-F0D6-1E53-B0B1AF589B89}"/>
              </a:ext>
            </a:extLst>
          </p:cNvPr>
          <p:cNvSpPr/>
          <p:nvPr/>
        </p:nvSpPr>
        <p:spPr>
          <a:xfrm>
            <a:off x="1968296" y="4902690"/>
            <a:ext cx="8255407" cy="1151153"/>
          </a:xfrm>
          <a:prstGeom prst="roundRect">
            <a:avLst>
              <a:gd name="adj" fmla="val 3249"/>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asellaDiTesto 17">
            <a:extLst>
              <a:ext uri="{FF2B5EF4-FFF2-40B4-BE49-F238E27FC236}">
                <a16:creationId xmlns:a16="http://schemas.microsoft.com/office/drawing/2014/main" id="{3B5EA8EA-B25C-36EB-FFF7-6A68A38221BE}"/>
              </a:ext>
            </a:extLst>
          </p:cNvPr>
          <p:cNvSpPr txBox="1"/>
          <p:nvPr/>
        </p:nvSpPr>
        <p:spPr>
          <a:xfrm>
            <a:off x="3250133" y="4984786"/>
            <a:ext cx="6789012" cy="1200329"/>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Possible issues and challenges:</a:t>
            </a:r>
          </a:p>
          <a:p>
            <a:pPr marL="171450" indent="-171450" algn="just">
              <a:buFont typeface="Arial" panose="020B0604020202020204" pitchFamily="34" charset="0"/>
              <a:buChar char="•"/>
            </a:pPr>
            <a:r>
              <a:rPr lang="en-GB" sz="1200" b="1" dirty="0">
                <a:latin typeface="Open Sans" panose="020B0606030504020204" pitchFamily="34" charset="0"/>
                <a:ea typeface="Open Sans" panose="020B0606030504020204" pitchFamily="34" charset="0"/>
                <a:cs typeface="Open Sans" panose="020B0606030504020204" pitchFamily="34" charset="0"/>
              </a:rPr>
              <a:t>Cost</a:t>
            </a:r>
            <a:r>
              <a:rPr lang="en-GB" sz="1200" dirty="0">
                <a:latin typeface="Open Sans" panose="020B0606030504020204" pitchFamily="34" charset="0"/>
                <a:ea typeface="Open Sans" panose="020B0606030504020204" pitchFamily="34" charset="0"/>
                <a:cs typeface="Open Sans" panose="020B0606030504020204" pitchFamily="34" charset="0"/>
              </a:rPr>
              <a:t> and budget constraints</a:t>
            </a:r>
          </a:p>
          <a:p>
            <a:pPr marL="171450" indent="-171450" algn="just">
              <a:buFont typeface="Arial" panose="020B0604020202020204" pitchFamily="34" charset="0"/>
              <a:buChar char="•"/>
            </a:pPr>
            <a:r>
              <a:rPr lang="en-GB" sz="1200" b="1" dirty="0">
                <a:latin typeface="Open Sans" panose="020B0606030504020204" pitchFamily="34" charset="0"/>
                <a:ea typeface="Open Sans" panose="020B0606030504020204" pitchFamily="34" charset="0"/>
                <a:cs typeface="Open Sans" panose="020B0606030504020204" pitchFamily="34" charset="0"/>
              </a:rPr>
              <a:t>Language and Cultural Barriers </a:t>
            </a:r>
            <a:r>
              <a:rPr lang="en-GB" sz="1200" dirty="0">
                <a:latin typeface="Open Sans" panose="020B0606030504020204" pitchFamily="34" charset="0"/>
                <a:ea typeface="Open Sans" panose="020B0606030504020204" pitchFamily="34" charset="0"/>
                <a:cs typeface="Open Sans" panose="020B0606030504020204" pitchFamily="34" charset="0"/>
              </a:rPr>
              <a:t>can lead to misinterpretation of questions or responses</a:t>
            </a:r>
          </a:p>
          <a:p>
            <a:pPr marL="171450" indent="-171450" algn="just">
              <a:buFont typeface="Arial" panose="020B0604020202020204" pitchFamily="34" charset="0"/>
              <a:buChar char="•"/>
            </a:pPr>
            <a:r>
              <a:rPr lang="en-GB" sz="1200" b="1" dirty="0">
                <a:latin typeface="Open Sans" panose="020B0606030504020204" pitchFamily="34" charset="0"/>
                <a:ea typeface="Open Sans" panose="020B0606030504020204" pitchFamily="34" charset="0"/>
                <a:cs typeface="Open Sans" panose="020B0606030504020204" pitchFamily="34" charset="0"/>
              </a:rPr>
              <a:t>Reluctance to Participate </a:t>
            </a:r>
            <a:r>
              <a:rPr lang="en-GB" sz="1200" dirty="0">
                <a:latin typeface="Open Sans" panose="020B0606030504020204" pitchFamily="34" charset="0"/>
                <a:ea typeface="Open Sans" panose="020B0606030504020204" pitchFamily="34" charset="0"/>
                <a:cs typeface="Open Sans" panose="020B0606030504020204" pitchFamily="34" charset="0"/>
              </a:rPr>
              <a:t>due to privacy concerns or distrust towards outsiders  </a:t>
            </a:r>
          </a:p>
          <a:p>
            <a:pPr marL="171450" indent="-171450" algn="just">
              <a:buFont typeface="Arial" panose="020B0604020202020204" pitchFamily="34" charset="0"/>
              <a:buChar char="•"/>
            </a:pPr>
            <a:r>
              <a:rPr lang="en-GB" sz="1200" b="1" dirty="0">
                <a:latin typeface="Open Sans" panose="020B0606030504020204" pitchFamily="34" charset="0"/>
                <a:ea typeface="Open Sans" panose="020B0606030504020204" pitchFamily="34" charset="0"/>
                <a:cs typeface="Open Sans" panose="020B0606030504020204" pitchFamily="34" charset="0"/>
              </a:rPr>
              <a:t>Time Constraints</a:t>
            </a:r>
          </a:p>
          <a:p>
            <a:pPr marL="171450" indent="-171450" algn="just">
              <a:buFont typeface="Arial" panose="020B0604020202020204" pitchFamily="34" charset="0"/>
              <a:buChar char="•"/>
            </a:pPr>
            <a:endParaRPr lang="en-GB" sz="1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descr="Free Icon | Triangular warning sign">
            <a:extLst>
              <a:ext uri="{FF2B5EF4-FFF2-40B4-BE49-F238E27FC236}">
                <a16:creationId xmlns:a16="http://schemas.microsoft.com/office/drawing/2014/main" id="{E7AA54A1-31EA-9B6B-748F-CC921352DA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1065" y="5181118"/>
            <a:ext cx="676299" cy="67629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48E44A0-33A4-BF6E-C508-940382760F0D}"/>
              </a:ext>
            </a:extLst>
          </p:cNvPr>
          <p:cNvSpPr txBox="1"/>
          <p:nvPr/>
        </p:nvSpPr>
        <p:spPr>
          <a:xfrm>
            <a:off x="6838331" y="4402155"/>
            <a:ext cx="4395339"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On-field picture of workshops and data collection activities</a:t>
            </a:r>
          </a:p>
        </p:txBody>
      </p:sp>
      <p:pic>
        <p:nvPicPr>
          <p:cNvPr id="11" name="Picture 10">
            <a:extLst>
              <a:ext uri="{FF2B5EF4-FFF2-40B4-BE49-F238E27FC236}">
                <a16:creationId xmlns:a16="http://schemas.microsoft.com/office/drawing/2014/main" id="{39E68162-494B-7D95-7B6C-F279D1F65899}"/>
              </a:ext>
            </a:extLst>
          </p:cNvPr>
          <p:cNvPicPr>
            <a:picLocks noChangeAspect="1"/>
          </p:cNvPicPr>
          <p:nvPr/>
        </p:nvPicPr>
        <p:blipFill>
          <a:blip r:embed="rId4"/>
          <a:stretch>
            <a:fillRect/>
          </a:stretch>
        </p:blipFill>
        <p:spPr>
          <a:xfrm>
            <a:off x="7122225" y="1912407"/>
            <a:ext cx="3624942" cy="2366698"/>
          </a:xfrm>
          <a:prstGeom prst="rect">
            <a:avLst/>
          </a:prstGeom>
        </p:spPr>
      </p:pic>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Bottom-up Approach</a:t>
            </a:r>
          </a:p>
        </p:txBody>
      </p:sp>
      <p:sp>
        <p:nvSpPr>
          <p:cNvPr id="2" name="TextBox 1">
            <a:extLst>
              <a:ext uri="{FF2B5EF4-FFF2-40B4-BE49-F238E27FC236}">
                <a16:creationId xmlns:a16="http://schemas.microsoft.com/office/drawing/2014/main" id="{E118E570-9C1D-8EE9-9A8D-EE38B8E56206}"/>
              </a:ext>
            </a:extLst>
          </p:cNvPr>
          <p:cNvSpPr txBox="1"/>
          <p:nvPr/>
        </p:nvSpPr>
        <p:spPr>
          <a:xfrm>
            <a:off x="386473" y="1031921"/>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Off-grid load curves are significantly influenced by </a:t>
            </a:r>
            <a:r>
              <a:rPr lang="en-GB" sz="1400" b="1" dirty="0">
                <a:latin typeface="Open Sans" panose="020B0606030504020204" pitchFamily="34" charset="0"/>
                <a:ea typeface="Open Sans" panose="020B0606030504020204" pitchFamily="34" charset="0"/>
                <a:cs typeface="Open Sans" panose="020B0606030504020204" pitchFamily="34" charset="0"/>
              </a:rPr>
              <a:t>usage patterns </a:t>
            </a:r>
            <a:r>
              <a:rPr lang="en-GB" sz="1400" dirty="0">
                <a:latin typeface="Open Sans" panose="020B0606030504020204" pitchFamily="34" charset="0"/>
                <a:ea typeface="Open Sans" panose="020B0606030504020204" pitchFamily="34" charset="0"/>
                <a:cs typeface="Open Sans" panose="020B0606030504020204" pitchFamily="34" charset="0"/>
              </a:rPr>
              <a:t>that reflect the specific behaviours, needs, and resources of a community. In particular:</a:t>
            </a:r>
          </a:p>
        </p:txBody>
      </p:sp>
      <p:sp>
        <p:nvSpPr>
          <p:cNvPr id="3" name="TextBox 2">
            <a:extLst>
              <a:ext uri="{FF2B5EF4-FFF2-40B4-BE49-F238E27FC236}">
                <a16:creationId xmlns:a16="http://schemas.microsoft.com/office/drawing/2014/main" id="{C20DE5C1-9F1E-C4DC-698B-AE8AC396E716}"/>
              </a:ext>
            </a:extLst>
          </p:cNvPr>
          <p:cNvSpPr txBox="1"/>
          <p:nvPr/>
        </p:nvSpPr>
        <p:spPr>
          <a:xfrm>
            <a:off x="1269363" y="1768338"/>
            <a:ext cx="4038282" cy="3185487"/>
          </a:xfrm>
          <a:prstGeom prst="rect">
            <a:avLst/>
          </a:prstGeom>
          <a:noFill/>
        </p:spPr>
        <p:txBody>
          <a:bodyPr wrap="square" rtlCol="0">
            <a:spAutoFit/>
          </a:bodyPr>
          <a:lstStyle/>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Which appliances?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Number and types of appliances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Power ratings</a:t>
            </a:r>
          </a:p>
          <a:p>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When?</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Typical times when each appliance is used</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Specific peak usage times for heavy appliances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Frequency of use</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For how much time?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Average usage duration for each appliance per day</a:t>
            </a:r>
          </a:p>
          <a:p>
            <a:pPr marL="171450" indent="-171450">
              <a:buFont typeface="Arial" panose="020B0604020202020204" pitchFamily="34" charset="0"/>
              <a:buChar char="•"/>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Total operating hours for critical appliances that run continuously</a:t>
            </a:r>
          </a:p>
          <a:p>
            <a:pPr>
              <a:defRPr/>
            </a:pPr>
            <a:endParaRPr lang="en-US"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4" name="Connettore diritto 96">
            <a:extLst>
              <a:ext uri="{FF2B5EF4-FFF2-40B4-BE49-F238E27FC236}">
                <a16:creationId xmlns:a16="http://schemas.microsoft.com/office/drawing/2014/main" id="{49812715-871D-F129-A29C-331C09C9D63C}"/>
              </a:ext>
            </a:extLst>
          </p:cNvPr>
          <p:cNvCxnSpPr>
            <a:cxnSpLocks/>
          </p:cNvCxnSpPr>
          <p:nvPr/>
        </p:nvCxnSpPr>
        <p:spPr>
          <a:xfrm flipV="1">
            <a:off x="5695660" y="1728577"/>
            <a:ext cx="0" cy="333660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8FE3D5C4-D643-E903-900F-888D4A93AF55}"/>
              </a:ext>
            </a:extLst>
          </p:cNvPr>
          <p:cNvGrpSpPr/>
          <p:nvPr/>
        </p:nvGrpSpPr>
        <p:grpSpPr>
          <a:xfrm>
            <a:off x="5462152" y="2934393"/>
            <a:ext cx="467016" cy="399016"/>
            <a:chOff x="5680002" y="3139440"/>
            <a:chExt cx="619755" cy="503717"/>
          </a:xfrm>
        </p:grpSpPr>
        <p:sp>
          <p:nvSpPr>
            <p:cNvPr id="7" name="Arrow: Right 6">
              <a:extLst>
                <a:ext uri="{FF2B5EF4-FFF2-40B4-BE49-F238E27FC236}">
                  <a16:creationId xmlns:a16="http://schemas.microsoft.com/office/drawing/2014/main" id="{4BE3DFAB-C10F-6AB1-532F-DA269E6C9867}"/>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C76BF982-9BC1-ED39-C8FB-E54189A06568}"/>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2" descr=" ">
            <a:extLst>
              <a:ext uri="{FF2B5EF4-FFF2-40B4-BE49-F238E27FC236}">
                <a16:creationId xmlns:a16="http://schemas.microsoft.com/office/drawing/2014/main" id="{C7C6353F-9B3C-FB7D-22B2-AC09292B7A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24" y="1927077"/>
            <a:ext cx="419338" cy="41933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E5AC1F5-D8BD-5808-49DC-4BEE7CC94E45}"/>
              </a:ext>
            </a:extLst>
          </p:cNvPr>
          <p:cNvSpPr txBox="1"/>
          <p:nvPr/>
        </p:nvSpPr>
        <p:spPr>
          <a:xfrm>
            <a:off x="6206222" y="1574319"/>
            <a:ext cx="4895169" cy="3524042"/>
          </a:xfrm>
          <a:prstGeom prst="rect">
            <a:avLst/>
          </a:prstGeom>
          <a:noFill/>
        </p:spPr>
        <p:txBody>
          <a:bodyPr wrap="square" rtlCol="0">
            <a:spAutoFit/>
          </a:bodyPr>
          <a:lstStyle/>
          <a:p>
            <a:r>
              <a:rPr lang="en-US" sz="1600" dirty="0">
                <a:solidFill>
                  <a:srgbClr val="002060"/>
                </a:solidFill>
                <a:latin typeface="Open Sans" panose="020B0606030504020204" pitchFamily="34" charset="0"/>
                <a:ea typeface="Open Sans" panose="020B0606030504020204" pitchFamily="34" charset="0"/>
                <a:cs typeface="Open Sans" panose="020B0606030504020204" pitchFamily="34" charset="0"/>
              </a:rPr>
              <a:t>Seasonal variations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Changes in appliance usage with seasons (e.g., more use of fans in summer, heaters in winter)</a:t>
            </a:r>
          </a:p>
          <a:p>
            <a:pPr marL="171450" indent="-171450">
              <a:buFont typeface="Arial" panose="020B0604020202020204" pitchFamily="34" charset="0"/>
              <a:buChar char="•"/>
            </a:pPr>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rgbClr val="002060"/>
                </a:solidFill>
                <a:latin typeface="Open Sans" panose="020B0606030504020204" pitchFamily="34" charset="0"/>
                <a:ea typeface="Open Sans" panose="020B0606030504020204" pitchFamily="34" charset="0"/>
                <a:cs typeface="Open Sans" panose="020B0606030504020204" pitchFamily="34" charset="0"/>
              </a:rPr>
              <a:t>Cultural and community events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Special events that lead to atypical usage patterns (e.g., festivals, community gatherings)</a:t>
            </a:r>
          </a:p>
          <a:p>
            <a:pPr marL="171450" indent="-171450">
              <a:buFont typeface="Arial" panose="020B0604020202020204" pitchFamily="34" charset="0"/>
              <a:buChar char="•"/>
            </a:pPr>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2060"/>
                </a:solidFill>
                <a:latin typeface="Open Sans" panose="020B0606030504020204" pitchFamily="34" charset="0"/>
                <a:ea typeface="Open Sans" panose="020B0606030504020204" pitchFamily="34" charset="0"/>
                <a:cs typeface="Open Sans" panose="020B0606030504020204" pitchFamily="34" charset="0"/>
              </a:rPr>
              <a:t>Behavioral Patterns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600"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Daily routines that influence energy consumption (e.g., meal preparation times, school hours, business operating hours)</a:t>
            </a:r>
          </a:p>
          <a:p>
            <a:pPr marR="0" lvl="0" algn="l" defTabSz="914400" rtl="0" eaLnBrk="1" fontAlgn="auto" latinLnBrk="0" hangingPunct="1">
              <a:lnSpc>
                <a:spcPct val="100000"/>
              </a:lnSpc>
              <a:spcBef>
                <a:spcPts val="0"/>
              </a:spcBef>
              <a:spcAft>
                <a:spcPts val="0"/>
              </a:spcAft>
              <a:buClrTx/>
              <a:buSzTx/>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Energy Access Policies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Any rules or agreements within the community about energy rationing or prioritization of certain appliances</a:t>
            </a:r>
            <a:endParaRPr lang="en-US"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4" descr="Cerca nella barra laterale">
            <a:extLst>
              <a:ext uri="{FF2B5EF4-FFF2-40B4-BE49-F238E27FC236}">
                <a16:creationId xmlns:a16="http://schemas.microsoft.com/office/drawing/2014/main" id="{355F1C7D-3EF4-5EC7-BEC8-7A3AA596C4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950" y="2968746"/>
            <a:ext cx="523220" cy="52322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 ">
            <a:extLst>
              <a:ext uri="{FF2B5EF4-FFF2-40B4-BE49-F238E27FC236}">
                <a16:creationId xmlns:a16="http://schemas.microsoft.com/office/drawing/2014/main" id="{2E7A0506-376B-5F62-1BD7-EB41213B0D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3235" y="3903305"/>
            <a:ext cx="523220" cy="523220"/>
          </a:xfrm>
          <a:prstGeom prst="rect">
            <a:avLst/>
          </a:prstGeom>
          <a:noFill/>
          <a:extLst>
            <a:ext uri="{909E8E84-426E-40DD-AFC4-6F175D3DCCD1}">
              <a14:hiddenFill xmlns:a14="http://schemas.microsoft.com/office/drawing/2010/main">
                <a:solidFill>
                  <a:srgbClr val="FFFFFF"/>
                </a:solidFill>
              </a14:hiddenFill>
            </a:ext>
          </a:extLst>
        </p:spPr>
      </p:pic>
      <p:sp>
        <p:nvSpPr>
          <p:cNvPr id="13" name="Arrow: Right 12">
            <a:extLst>
              <a:ext uri="{FF2B5EF4-FFF2-40B4-BE49-F238E27FC236}">
                <a16:creationId xmlns:a16="http://schemas.microsoft.com/office/drawing/2014/main" id="{09818ABC-976E-FF46-6CAD-F308C8A1E358}"/>
              </a:ext>
            </a:extLst>
          </p:cNvPr>
          <p:cNvSpPr/>
          <p:nvPr/>
        </p:nvSpPr>
        <p:spPr>
          <a:xfrm>
            <a:off x="1349921" y="5480720"/>
            <a:ext cx="6407868" cy="650603"/>
          </a:xfrm>
          <a:prstGeom prst="rightArrow">
            <a:avLst>
              <a:gd name="adj1" fmla="val 58508"/>
              <a:gd name="adj2" fmla="val 79778"/>
            </a:avLst>
          </a:pr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From </a:t>
            </a:r>
            <a:r>
              <a:rPr lang="en-U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Appliances ownership </a:t>
            </a:r>
            <a:r>
              <a:rPr lang="en-US" sz="12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to Estimating load curves</a:t>
            </a:r>
          </a:p>
        </p:txBody>
      </p:sp>
      <p:cxnSp>
        <p:nvCxnSpPr>
          <p:cNvPr id="14" name="Connettore diritto 96">
            <a:extLst>
              <a:ext uri="{FF2B5EF4-FFF2-40B4-BE49-F238E27FC236}">
                <a16:creationId xmlns:a16="http://schemas.microsoft.com/office/drawing/2014/main" id="{BE189410-19DC-8092-F9AA-C1C85EB9DB2C}"/>
              </a:ext>
            </a:extLst>
          </p:cNvPr>
          <p:cNvCxnSpPr>
            <a:cxnSpLocks/>
          </p:cNvCxnSpPr>
          <p:nvPr/>
        </p:nvCxnSpPr>
        <p:spPr>
          <a:xfrm flipH="1" flipV="1">
            <a:off x="1349921" y="5247872"/>
            <a:ext cx="8971197"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660E535-A747-E1F9-2138-977E8F76B3DA}"/>
              </a:ext>
            </a:extLst>
          </p:cNvPr>
          <p:cNvSpPr txBox="1"/>
          <p:nvPr/>
        </p:nvSpPr>
        <p:spPr>
          <a:xfrm>
            <a:off x="7825632" y="5544411"/>
            <a:ext cx="2514600" cy="523220"/>
          </a:xfrm>
          <a:prstGeom prst="rect">
            <a:avLst/>
          </a:prstGeom>
          <a:noFill/>
        </p:spPr>
        <p:txBody>
          <a:bodyPr wrap="square" rtlCol="0">
            <a:spAutoFit/>
          </a:bodyPr>
          <a:lstStyle/>
          <a:p>
            <a:pPr marL="285750" indent="-285750">
              <a:buFont typeface="Arial" panose="020B0604020202020204" pitchFamily="34" charset="0"/>
              <a:buChar char="•"/>
            </a:pPr>
            <a:r>
              <a:rPr lang="en-US" sz="1400" b="1" dirty="0">
                <a:latin typeface="Open Sans" panose="020B0606030504020204" pitchFamily="34" charset="0"/>
                <a:ea typeface="Open Sans" panose="020B0606030504020204" pitchFamily="34" charset="0"/>
                <a:cs typeface="Open Sans" panose="020B0606030504020204" pitchFamily="34" charset="0"/>
              </a:rPr>
              <a:t>Basic</a:t>
            </a:r>
            <a:r>
              <a:rPr lang="en-US" sz="1400" dirty="0">
                <a:latin typeface="Open Sans" panose="020B0606030504020204" pitchFamily="34" charset="0"/>
                <a:ea typeface="Open Sans" panose="020B0606030504020204" pitchFamily="34" charset="0"/>
                <a:cs typeface="Open Sans" panose="020B0606030504020204" pitchFamily="34" charset="0"/>
              </a:rPr>
              <a:t> Approach</a:t>
            </a:r>
          </a:p>
          <a:p>
            <a:pPr marL="285750" indent="-285750">
              <a:buFont typeface="Arial" panose="020B0604020202020204" pitchFamily="34" charset="0"/>
              <a:buChar char="•"/>
            </a:pPr>
            <a:r>
              <a:rPr lang="en-US" sz="1400" b="1" dirty="0">
                <a:latin typeface="Open Sans" panose="020B0606030504020204" pitchFamily="34" charset="0"/>
                <a:ea typeface="Open Sans" panose="020B0606030504020204" pitchFamily="34" charset="0"/>
                <a:cs typeface="Open Sans" panose="020B0606030504020204" pitchFamily="34" charset="0"/>
              </a:rPr>
              <a:t>Advanced</a:t>
            </a:r>
            <a:r>
              <a:rPr lang="en-US" sz="1400" dirty="0">
                <a:latin typeface="Open Sans" panose="020B0606030504020204" pitchFamily="34" charset="0"/>
                <a:ea typeface="Open Sans" panose="020B0606030504020204" pitchFamily="34" charset="0"/>
                <a:cs typeface="Open Sans" panose="020B0606030504020204" pitchFamily="34" charset="0"/>
              </a:rPr>
              <a:t> Approach</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Basic Approach</a:t>
            </a:r>
          </a:p>
        </p:txBody>
      </p:sp>
      <p:sp>
        <p:nvSpPr>
          <p:cNvPr id="7" name="TextBox 6">
            <a:extLst>
              <a:ext uri="{FF2B5EF4-FFF2-40B4-BE49-F238E27FC236}">
                <a16:creationId xmlns:a16="http://schemas.microsoft.com/office/drawing/2014/main" id="{3D4460FF-9892-9891-263B-67F88619D458}"/>
              </a:ext>
            </a:extLst>
          </p:cNvPr>
          <p:cNvSpPr txBox="1"/>
          <p:nvPr/>
        </p:nvSpPr>
        <p:spPr>
          <a:xfrm>
            <a:off x="386473" y="1031921"/>
            <a:ext cx="11119810" cy="738664"/>
          </a:xfrm>
          <a:prstGeom prst="rect">
            <a:avLst/>
          </a:prstGeom>
          <a:noFill/>
        </p:spPr>
        <p:txBody>
          <a:bodyPr wrap="square" rtlCol="0">
            <a:spAutoFit/>
          </a:bodyPr>
          <a:lstStyle/>
          <a:p>
            <a:pPr algn="just"/>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Basic Approach</a:t>
            </a:r>
            <a:r>
              <a:rPr lang="en-GB" sz="1400" dirty="0">
                <a:latin typeface="Open Sans" panose="020B0606030504020204" pitchFamily="34" charset="0"/>
                <a:ea typeface="Open Sans" panose="020B0606030504020204" pitchFamily="34" charset="0"/>
                <a:cs typeface="Open Sans" panose="020B0606030504020204" pitchFamily="34" charset="0"/>
              </a:rPr>
              <a:t>: involves aggregating the energy consumption from various </a:t>
            </a:r>
            <a:r>
              <a:rPr lang="en-GB" sz="1400" b="1" dirty="0">
                <a:latin typeface="Open Sans" panose="020B0606030504020204" pitchFamily="34" charset="0"/>
                <a:ea typeface="Open Sans" panose="020B0606030504020204" pitchFamily="34" charset="0"/>
                <a:cs typeface="Open Sans" panose="020B0606030504020204" pitchFamily="34" charset="0"/>
              </a:rPr>
              <a:t>user classes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their respective appliances </a:t>
            </a:r>
            <a:r>
              <a:rPr lang="en-GB" sz="1400" dirty="0">
                <a:latin typeface="Open Sans" panose="020B0606030504020204" pitchFamily="34" charset="0"/>
                <a:ea typeface="Open Sans" panose="020B0606030504020204" pitchFamily="34" charset="0"/>
                <a:cs typeface="Open Sans" panose="020B0606030504020204" pitchFamily="34" charset="0"/>
              </a:rPr>
              <a:t>over specific </a:t>
            </a:r>
            <a:r>
              <a:rPr lang="en-GB" sz="1400" b="1" dirty="0">
                <a:latin typeface="Open Sans" panose="020B0606030504020204" pitchFamily="34" charset="0"/>
                <a:ea typeface="Open Sans" panose="020B0606030504020204" pitchFamily="34" charset="0"/>
                <a:cs typeface="Open Sans" panose="020B0606030504020204" pitchFamily="34" charset="0"/>
              </a:rPr>
              <a:t>usage time windows</a:t>
            </a:r>
            <a:r>
              <a:rPr lang="en-GB" sz="1400" dirty="0">
                <a:latin typeface="Open Sans" panose="020B0606030504020204" pitchFamily="34" charset="0"/>
                <a:ea typeface="Open Sans" panose="020B0606030504020204" pitchFamily="34" charset="0"/>
                <a:cs typeface="Open Sans" panose="020B0606030504020204" pitchFamily="34" charset="0"/>
              </a:rPr>
              <a:t>. The energy consumption is operated based on the </a:t>
            </a:r>
            <a:r>
              <a:rPr lang="en-GB" sz="1400" b="1" dirty="0">
                <a:latin typeface="Open Sans" panose="020B0606030504020204" pitchFamily="34" charset="0"/>
                <a:ea typeface="Open Sans" panose="020B0606030504020204" pitchFamily="34" charset="0"/>
                <a:cs typeface="Open Sans" panose="020B0606030504020204" pitchFamily="34" charset="0"/>
              </a:rPr>
              <a:t>average power </a:t>
            </a:r>
            <a:r>
              <a:rPr lang="en-GB" sz="1400" dirty="0">
                <a:latin typeface="Open Sans" panose="020B0606030504020204" pitchFamily="34" charset="0"/>
                <a:ea typeface="Open Sans" panose="020B0606030504020204" pitchFamily="34" charset="0"/>
                <a:cs typeface="Open Sans" panose="020B0606030504020204" pitchFamily="34" charset="0"/>
              </a:rPr>
              <a:t>used over the time the appliance is actually on within the functioning window</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717F7A76-81B9-3407-0475-8E637AB4E9E8}"/>
                  </a:ext>
                </a:extLst>
              </p:cNvPr>
              <p:cNvSpPr txBox="1"/>
              <p:nvPr/>
            </p:nvSpPr>
            <p:spPr>
              <a:xfrm>
                <a:off x="545305" y="1935274"/>
                <a:ext cx="3827396" cy="1635063"/>
              </a:xfrm>
              <a:prstGeom prst="rect">
                <a:avLst/>
              </a:prstGeom>
              <a:noFill/>
            </p:spPr>
            <p:txBody>
              <a:bodyPr wrap="square" rtlCol="0">
                <a:spAutoFit/>
              </a:bodyPr>
              <a:lstStyle/>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Classify the Users</a:t>
                </a: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Characterize the appliances per each user</a:t>
                </a: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Estimate usage duration  (</a:t>
                </a:r>
                <a14:m>
                  <m:oMath xmlns:m="http://schemas.openxmlformats.org/officeDocument/2006/math">
                    <m:sSub>
                      <m:sSubPr>
                        <m:ctrlPr>
                          <a:rPr lang="it-IT" sz="1400" i="1">
                            <a:latin typeface="Cambria Math" panose="02040503050406030204" pitchFamily="18" charset="0"/>
                            <a:ea typeface="Open Sans" panose="020B0606030504020204" pitchFamily="34" charset="0"/>
                            <a:cs typeface="Open Sans" panose="020B0606030504020204" pitchFamily="34" charset="0"/>
                          </a:rPr>
                        </m:ctrlPr>
                      </m:sSubPr>
                      <m:e>
                        <m:r>
                          <a:rPr lang="it-IT" sz="1400" i="1">
                            <a:latin typeface="Cambria Math" panose="02040503050406030204" pitchFamily="18" charset="0"/>
                            <a:ea typeface="Open Sans" panose="020B0606030504020204" pitchFamily="34" charset="0"/>
                            <a:cs typeface="Open Sans" panose="020B0606030504020204" pitchFamily="34" charset="0"/>
                          </a:rPr>
                          <m:t>h</m:t>
                        </m:r>
                      </m:e>
                      <m:sub>
                        <m:r>
                          <a:rPr lang="it-IT" sz="1400" i="1">
                            <a:latin typeface="Cambria Math" panose="02040503050406030204" pitchFamily="18" charset="0"/>
                            <a:ea typeface="Open Sans" panose="020B0606030504020204" pitchFamily="34" charset="0"/>
                            <a:cs typeface="Open Sans" panose="020B0606030504020204" pitchFamily="34" charset="0"/>
                          </a:rPr>
                          <m:t>𝑖𝑗</m:t>
                        </m:r>
                      </m:sub>
                    </m:sSub>
                    <m:r>
                      <a:rPr lang="it-IT" sz="1400" b="0" i="1" smtClean="0">
                        <a:latin typeface="Cambria Math" panose="02040503050406030204" pitchFamily="18" charset="0"/>
                        <a:ea typeface="Open Sans" panose="020B0606030504020204" pitchFamily="34" charset="0"/>
                        <a:cs typeface="Open Sans" panose="020B0606030504020204" pitchFamily="34" charset="0"/>
                      </a:rPr>
                      <m:t>)</m:t>
                    </m:r>
                  </m:oMath>
                </a14:m>
                <a:endParaRPr lang="en-US" sz="7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Incorporate load factors  (</a:t>
                </a:r>
                <a14:m>
                  <m:oMath xmlns:m="http://schemas.openxmlformats.org/officeDocument/2006/math">
                    <m:sSub>
                      <m:sSubPr>
                        <m:ctrlP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Open Sans" panose="020B0606030504020204" pitchFamily="34" charset="0"/>
                            <a:cs typeface="Open Sans" panose="020B0606030504020204" pitchFamily="34" charset="0"/>
                          </a:rPr>
                        </m:ctrlPr>
                      </m:sSubPr>
                      <m:e>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Open Sans" panose="020B0606030504020204" pitchFamily="34" charset="0"/>
                            <a:cs typeface="Open Sans" panose="020B0606030504020204" pitchFamily="34" charset="0"/>
                          </a:rPr>
                          <m:t>𝑓</m:t>
                        </m:r>
                      </m:e>
                      <m:sub>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Open Sans" panose="020B0606030504020204" pitchFamily="34" charset="0"/>
                            <a:cs typeface="Open Sans" panose="020B0606030504020204" pitchFamily="34" charset="0"/>
                          </a:rPr>
                          <m:t>𝑖𝑗</m:t>
                        </m:r>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Open Sans" panose="020B0606030504020204" pitchFamily="34" charset="0"/>
                            <a:cs typeface="Open Sans" panose="020B0606030504020204" pitchFamily="34" charset="0"/>
                          </a:rPr>
                          <m:t> </m:t>
                        </m:r>
                      </m:sub>
                    </m:sSub>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m:t>
                    </m:r>
                    <m:sSub>
                      <m:sSubPr>
                        <m:ctrlP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ctrlPr>
                      </m:sSubPr>
                      <m:e>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𝑃</m:t>
                        </m:r>
                      </m:e>
                      <m:sub>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𝐴𝑉</m:t>
                        </m:r>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m:t>
                        </m:r>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𝑖𝑗</m:t>
                        </m:r>
                        <m:r>
                          <a:rPr kumimoji="0" lang="it-IT" sz="14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Open Sans" panose="020B0606030504020204" pitchFamily="34" charset="0"/>
                          </a:rPr>
                          <m:t> </m:t>
                        </m:r>
                      </m:sub>
                    </m:sSub>
                  </m:oMath>
                </a14:m>
                <a:r>
                  <a:rPr lang="en-US" sz="1400" i="1" dirty="0">
                    <a:latin typeface="Open Sans" panose="020B0606030504020204" pitchFamily="34" charset="0"/>
                    <a:ea typeface="Open Sans" panose="020B0606030504020204" pitchFamily="34" charset="0"/>
                    <a:cs typeface="Open Sans" panose="020B0606030504020204" pitchFamily="34" charset="0"/>
                  </a:rPr>
                  <a:t>)</a:t>
                </a:r>
                <a:endParaRPr lang="en-US" sz="7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Compute </a:t>
                </a:r>
                <a:r>
                  <a:rPr lang="en-US" sz="14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single user consumption</a:t>
                </a: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Aggregate </a:t>
                </a:r>
                <a:r>
                  <a:rPr lang="en-US" sz="14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class consumption</a:t>
                </a:r>
              </a:p>
              <a:p>
                <a:pPr marL="342900" indent="-342900">
                  <a:buFont typeface="+mj-lt"/>
                  <a:buAutoNum type="arabicPeriod"/>
                </a:pPr>
                <a:r>
                  <a:rPr lang="en-US" sz="1400" i="1" dirty="0">
                    <a:latin typeface="Open Sans" panose="020B0606030504020204" pitchFamily="34" charset="0"/>
                    <a:ea typeface="Open Sans" panose="020B0606030504020204" pitchFamily="34" charset="0"/>
                    <a:cs typeface="Open Sans" panose="020B0606030504020204" pitchFamily="34" charset="0"/>
                  </a:rPr>
                  <a:t>Estimate total demand</a:t>
                </a:r>
              </a:p>
            </p:txBody>
          </p:sp>
        </mc:Choice>
        <mc:Fallback xmlns="">
          <p:sp>
            <p:nvSpPr>
              <p:cNvPr id="9" name="TextBox 8">
                <a:extLst>
                  <a:ext uri="{FF2B5EF4-FFF2-40B4-BE49-F238E27FC236}">
                    <a16:creationId xmlns:a16="http://schemas.microsoft.com/office/drawing/2014/main" id="{717F7A76-81B9-3407-0475-8E637AB4E9E8}"/>
                  </a:ext>
                </a:extLst>
              </p:cNvPr>
              <p:cNvSpPr txBox="1">
                <a:spLocks noRot="1" noChangeAspect="1" noMove="1" noResize="1" noEditPoints="1" noAdjustHandles="1" noChangeArrowheads="1" noChangeShapeType="1" noTextEdit="1"/>
              </p:cNvSpPr>
              <p:nvPr/>
            </p:nvSpPr>
            <p:spPr>
              <a:xfrm>
                <a:off x="545305" y="1935274"/>
                <a:ext cx="3827396" cy="1635063"/>
              </a:xfrm>
              <a:prstGeom prst="rect">
                <a:avLst/>
              </a:prstGeom>
              <a:blipFill>
                <a:blip r:embed="rId3"/>
                <a:stretch>
                  <a:fillRect l="-796" t="-2230" b="-3717"/>
                </a:stretch>
              </a:blipFill>
            </p:spPr>
            <p:txBody>
              <a:bodyPr/>
              <a:lstStyle/>
              <a:p>
                <a:r>
                  <a:rPr lang="en-GB">
                    <a:noFill/>
                  </a:rPr>
                  <a:t> </a:t>
                </a:r>
              </a:p>
            </p:txBody>
          </p:sp>
        </mc:Fallback>
      </mc:AlternateContent>
      <p:grpSp>
        <p:nvGrpSpPr>
          <p:cNvPr id="10" name="Group 9">
            <a:extLst>
              <a:ext uri="{FF2B5EF4-FFF2-40B4-BE49-F238E27FC236}">
                <a16:creationId xmlns:a16="http://schemas.microsoft.com/office/drawing/2014/main" id="{A195DC1C-D2D3-DA6D-9E15-28BEB5CD225B}"/>
              </a:ext>
            </a:extLst>
          </p:cNvPr>
          <p:cNvGrpSpPr/>
          <p:nvPr/>
        </p:nvGrpSpPr>
        <p:grpSpPr>
          <a:xfrm>
            <a:off x="1122930" y="4195921"/>
            <a:ext cx="3785533" cy="1915286"/>
            <a:chOff x="6589901" y="2091976"/>
            <a:chExt cx="3785533" cy="1915286"/>
          </a:xfrm>
        </p:grpSpPr>
        <p:grpSp>
          <p:nvGrpSpPr>
            <p:cNvPr id="11" name="Group 10">
              <a:extLst>
                <a:ext uri="{FF2B5EF4-FFF2-40B4-BE49-F238E27FC236}">
                  <a16:creationId xmlns:a16="http://schemas.microsoft.com/office/drawing/2014/main" id="{C6F68FB2-BF60-9B70-D243-F2001DEDE1AA}"/>
                </a:ext>
              </a:extLst>
            </p:cNvPr>
            <p:cNvGrpSpPr/>
            <p:nvPr/>
          </p:nvGrpSpPr>
          <p:grpSpPr>
            <a:xfrm>
              <a:off x="6589901" y="2091976"/>
              <a:ext cx="3785533" cy="1598567"/>
              <a:chOff x="6131312" y="4045174"/>
              <a:chExt cx="2842440" cy="1013240"/>
            </a:xfrm>
          </p:grpSpPr>
          <p:cxnSp>
            <p:nvCxnSpPr>
              <p:cNvPr id="14" name="Connettore 1 28">
                <a:extLst>
                  <a:ext uri="{FF2B5EF4-FFF2-40B4-BE49-F238E27FC236}">
                    <a16:creationId xmlns:a16="http://schemas.microsoft.com/office/drawing/2014/main" id="{5EC23529-13C1-6ED1-10E2-EC741DD36800}"/>
                  </a:ext>
                </a:extLst>
              </p:cNvPr>
              <p:cNvCxnSpPr/>
              <p:nvPr/>
            </p:nvCxnSpPr>
            <p:spPr>
              <a:xfrm>
                <a:off x="6140174" y="4845340"/>
                <a:ext cx="266215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Connettore 2 29">
                <a:extLst>
                  <a:ext uri="{FF2B5EF4-FFF2-40B4-BE49-F238E27FC236}">
                    <a16:creationId xmlns:a16="http://schemas.microsoft.com/office/drawing/2014/main" id="{8C60A539-7D72-ED7C-2ED7-635BA05AB1A3}"/>
                  </a:ext>
                </a:extLst>
              </p:cNvPr>
              <p:cNvCxnSpPr/>
              <p:nvPr/>
            </p:nvCxnSpPr>
            <p:spPr>
              <a:xfrm>
                <a:off x="6131312" y="4864672"/>
                <a:ext cx="2785834"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Connettore 2 30">
                <a:extLst>
                  <a:ext uri="{FF2B5EF4-FFF2-40B4-BE49-F238E27FC236}">
                    <a16:creationId xmlns:a16="http://schemas.microsoft.com/office/drawing/2014/main" id="{D18C7FFE-08DD-6886-2E5D-1CA8804358FF}"/>
                  </a:ext>
                </a:extLst>
              </p:cNvPr>
              <p:cNvCxnSpPr/>
              <p:nvPr/>
            </p:nvCxnSpPr>
            <p:spPr>
              <a:xfrm flipV="1">
                <a:off x="6137996" y="4045174"/>
                <a:ext cx="0" cy="82618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Connettore 1 31">
                <a:extLst>
                  <a:ext uri="{FF2B5EF4-FFF2-40B4-BE49-F238E27FC236}">
                    <a16:creationId xmlns:a16="http://schemas.microsoft.com/office/drawing/2014/main" id="{0BFB3C45-A4BB-C660-B95A-42A42AA37771}"/>
                  </a:ext>
                </a:extLst>
              </p:cNvPr>
              <p:cNvCxnSpPr/>
              <p:nvPr/>
            </p:nvCxnSpPr>
            <p:spPr>
              <a:xfrm>
                <a:off x="6407353"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18" name="Connettore 1 32">
                <a:extLst>
                  <a:ext uri="{FF2B5EF4-FFF2-40B4-BE49-F238E27FC236}">
                    <a16:creationId xmlns:a16="http://schemas.microsoft.com/office/drawing/2014/main" id="{C6FC31DE-F23C-F7D3-EA0B-F2EA4367530F}"/>
                  </a:ext>
                </a:extLst>
              </p:cNvPr>
              <p:cNvCxnSpPr/>
              <p:nvPr/>
            </p:nvCxnSpPr>
            <p:spPr>
              <a:xfrm>
                <a:off x="7336911"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19" name="Rettangolo 33">
                <a:extLst>
                  <a:ext uri="{FF2B5EF4-FFF2-40B4-BE49-F238E27FC236}">
                    <a16:creationId xmlns:a16="http://schemas.microsoft.com/office/drawing/2014/main" id="{948F7B29-DFC1-72B3-C043-40A0BB8EAB53}"/>
                  </a:ext>
                </a:extLst>
              </p:cNvPr>
              <p:cNvSpPr/>
              <p:nvPr/>
            </p:nvSpPr>
            <p:spPr>
              <a:xfrm>
                <a:off x="6436467" y="4212382"/>
                <a:ext cx="873213" cy="631505"/>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20" name="CasellaDiTesto 34">
                <a:extLst>
                  <a:ext uri="{FF2B5EF4-FFF2-40B4-BE49-F238E27FC236}">
                    <a16:creationId xmlns:a16="http://schemas.microsoft.com/office/drawing/2014/main" id="{63AF7E2A-1F05-F1A2-E223-4BEF247ADBE0}"/>
                  </a:ext>
                </a:extLst>
              </p:cNvPr>
              <p:cNvSpPr txBox="1"/>
              <p:nvPr/>
            </p:nvSpPr>
            <p:spPr>
              <a:xfrm>
                <a:off x="8558254" y="4831108"/>
                <a:ext cx="415498" cy="227306"/>
              </a:xfrm>
              <a:prstGeom prst="rect">
                <a:avLst/>
              </a:prstGeom>
              <a:noFill/>
            </p:spPr>
            <p:txBody>
              <a:bodyPr wrap="none" rtlCol="0">
                <a:spAutoFit/>
              </a:bodyPr>
              <a:lstStyle/>
              <a:p>
                <a:pPr algn="l"/>
                <a:r>
                  <a:rPr lang="it-IT" sz="877" dirty="0">
                    <a:latin typeface="Trebuchet MS" panose="020B0603020202020204" pitchFamily="34" charset="0"/>
                  </a:rPr>
                  <a:t>time</a:t>
                </a:r>
              </a:p>
            </p:txBody>
          </p:sp>
          <p:cxnSp>
            <p:nvCxnSpPr>
              <p:cNvPr id="21" name="Connettore 1 39">
                <a:extLst>
                  <a:ext uri="{FF2B5EF4-FFF2-40B4-BE49-F238E27FC236}">
                    <a16:creationId xmlns:a16="http://schemas.microsoft.com/office/drawing/2014/main" id="{42B66633-A21F-34BC-E0E1-A7640495DDC0}"/>
                  </a:ext>
                </a:extLst>
              </p:cNvPr>
              <p:cNvCxnSpPr/>
              <p:nvPr/>
            </p:nvCxnSpPr>
            <p:spPr>
              <a:xfrm>
                <a:off x="8056003"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22" name="Connettore 1 40">
                <a:extLst>
                  <a:ext uri="{FF2B5EF4-FFF2-40B4-BE49-F238E27FC236}">
                    <a16:creationId xmlns:a16="http://schemas.microsoft.com/office/drawing/2014/main" id="{25D05EF8-D417-4470-31F2-436C68CAE779}"/>
                  </a:ext>
                </a:extLst>
              </p:cNvPr>
              <p:cNvCxnSpPr/>
              <p:nvPr/>
            </p:nvCxnSpPr>
            <p:spPr>
              <a:xfrm>
                <a:off x="8285641"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23" name="Rettangolo 41">
                <a:extLst>
                  <a:ext uri="{FF2B5EF4-FFF2-40B4-BE49-F238E27FC236}">
                    <a16:creationId xmlns:a16="http://schemas.microsoft.com/office/drawing/2014/main" id="{A63B865A-DB46-9D5C-8750-3A5A5F4F4B5D}"/>
                  </a:ext>
                </a:extLst>
              </p:cNvPr>
              <p:cNvSpPr/>
              <p:nvPr/>
            </p:nvSpPr>
            <p:spPr>
              <a:xfrm>
                <a:off x="8080248" y="4208811"/>
                <a:ext cx="178773" cy="631505"/>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24" name="CasellaDiTesto 42">
                <a:extLst>
                  <a:ext uri="{FF2B5EF4-FFF2-40B4-BE49-F238E27FC236}">
                    <a16:creationId xmlns:a16="http://schemas.microsoft.com/office/drawing/2014/main" id="{6D5A53CC-0803-566B-FAA0-05AA8A67C6E3}"/>
                  </a:ext>
                </a:extLst>
              </p:cNvPr>
              <p:cNvSpPr txBox="1"/>
              <p:nvPr/>
            </p:nvSpPr>
            <p:spPr>
              <a:xfrm>
                <a:off x="7300648" y="4570656"/>
                <a:ext cx="386644" cy="227306"/>
              </a:xfrm>
              <a:prstGeom prst="rect">
                <a:avLst/>
              </a:prstGeom>
              <a:noFill/>
            </p:spPr>
            <p:txBody>
              <a:bodyPr wrap="none" rtlCol="0">
                <a:spAutoFit/>
              </a:bodyPr>
              <a:lstStyle/>
              <a:p>
                <a:pPr algn="l"/>
                <a:r>
                  <a:rPr lang="it-IT" sz="877">
                    <a:solidFill>
                      <a:schemeClr val="accent2"/>
                    </a:solidFill>
                    <a:latin typeface="Trebuchet MS" panose="020B0603020202020204" pitchFamily="34" charset="0"/>
                  </a:rPr>
                  <a:t>Fw1</a:t>
                </a:r>
                <a:endParaRPr lang="it-IT" sz="877" baseline="30000">
                  <a:solidFill>
                    <a:schemeClr val="accent2"/>
                  </a:solidFill>
                  <a:latin typeface="Trebuchet MS" panose="020B0603020202020204" pitchFamily="34" charset="0"/>
                </a:endParaRPr>
              </a:p>
            </p:txBody>
          </p:sp>
          <p:sp>
            <p:nvSpPr>
              <p:cNvPr id="25" name="CasellaDiTesto 43">
                <a:extLst>
                  <a:ext uri="{FF2B5EF4-FFF2-40B4-BE49-F238E27FC236}">
                    <a16:creationId xmlns:a16="http://schemas.microsoft.com/office/drawing/2014/main" id="{E5DC222F-3586-6F45-B345-123B00102427}"/>
                  </a:ext>
                </a:extLst>
              </p:cNvPr>
              <p:cNvSpPr txBox="1"/>
              <p:nvPr/>
            </p:nvSpPr>
            <p:spPr>
              <a:xfrm>
                <a:off x="8236020" y="4578445"/>
                <a:ext cx="386644" cy="227306"/>
              </a:xfrm>
              <a:prstGeom prst="rect">
                <a:avLst/>
              </a:prstGeom>
              <a:noFill/>
            </p:spPr>
            <p:txBody>
              <a:bodyPr wrap="none" rtlCol="0">
                <a:spAutoFit/>
              </a:bodyPr>
              <a:lstStyle/>
              <a:p>
                <a:pPr algn="l"/>
                <a:r>
                  <a:rPr lang="it-IT" sz="877">
                    <a:solidFill>
                      <a:schemeClr val="accent2"/>
                    </a:solidFill>
                    <a:latin typeface="Trebuchet MS" panose="020B0603020202020204" pitchFamily="34" charset="0"/>
                  </a:rPr>
                  <a:t>Fw2</a:t>
                </a:r>
                <a:endParaRPr lang="it-IT" sz="877" baseline="30000">
                  <a:solidFill>
                    <a:schemeClr val="accent2"/>
                  </a:solidFill>
                  <a:latin typeface="Trebuchet MS" panose="020B0603020202020204" pitchFamily="34" charset="0"/>
                </a:endParaRPr>
              </a:p>
            </p:txBody>
          </p:sp>
          <mc:AlternateContent xmlns:mc="http://schemas.openxmlformats.org/markup-compatibility/2006" xmlns:a14="http://schemas.microsoft.com/office/drawing/2010/main">
            <mc:Choice Requires="a14">
              <p:graphicFrame>
                <p:nvGraphicFramePr>
                  <p:cNvPr id="26" name="Oggetto 46">
                    <a:extLst>
                      <a:ext uri="{FF2B5EF4-FFF2-40B4-BE49-F238E27FC236}">
                        <a16:creationId xmlns:a16="http://schemas.microsoft.com/office/drawing/2014/main" id="{B934B3B2-BF43-210C-1149-C40B85DDD7B0}"/>
                      </a:ext>
                    </a:extLst>
                  </p:cNvPr>
                  <p:cNvGraphicFramePr>
                    <a:graphicFrameLocks noChangeAspect="1"/>
                  </p:cNvGraphicFramePr>
                  <p:nvPr/>
                </p:nvGraphicFramePr>
                <p:xfrm>
                  <a:off x="6196192" y="4085936"/>
                  <a:ext cx="171443" cy="216604"/>
                </p:xfrm>
                <a:graphic>
                  <a:graphicData uri="http://schemas.openxmlformats.org/presentationml/2006/ole">
                    <mc:AlternateContent>
                      <mc:Choice xmlns:v="urn:schemas-microsoft-com:vml" Requires="v">
                        <p:oleObj name="Equation" r:id="rId4" imgW="177800" imgH="228600" progId="Equation.3">
                          <p:embed/>
                        </p:oleObj>
                      </mc:Choice>
                      <mc:Fallback>
                        <p:oleObj name="Equation" r:id="rId4" imgW="177800" imgH="228600" progId="Equation.3">
                          <p:embed/>
                          <p:pic>
                            <p:nvPicPr>
                              <p:cNvPr id="23" name="Oggetto 46">
                                <a:extLst>
                                  <a:ext uri="{FF2B5EF4-FFF2-40B4-BE49-F238E27FC236}">
                                    <a16:creationId xmlns:a16="http://schemas.microsoft.com/office/drawing/2014/main" id="{DF6A9735-115F-EF73-F2F7-FE635E75A329}"/>
                                  </a:ext>
                                </a:extLst>
                              </p:cNvPr>
                              <p:cNvPicPr/>
                              <p:nvPr/>
                            </p:nvPicPr>
                            <p:blipFill>
                              <a:blip r:embed="rId5"/>
                              <a:stretch>
                                <a:fillRect/>
                              </a:stretch>
                            </p:blipFill>
                            <p:spPr>
                              <a:xfrm>
                                <a:off x="6196192" y="4085936"/>
                                <a:ext cx="171443" cy="216604"/>
                              </a:xfrm>
                              <a:prstGeom prst="rect">
                                <a:avLst/>
                              </a:prstGeom>
                            </p:spPr>
                          </p:pic>
                        </p:oleObj>
                      </mc:Fallback>
                    </mc:AlternateContent>
                  </a:graphicData>
                </a:graphic>
              </p:graphicFrame>
            </mc:Choice>
            <mc:Fallback xmlns="">
              <p:graphicFrame>
                <p:nvGraphicFramePr>
                  <p:cNvPr id="23" name="Oggetto 46">
                    <a:extLst>
                      <a:ext uri="{FF2B5EF4-FFF2-40B4-BE49-F238E27FC236}">
                        <a16:creationId xmlns:a16="http://schemas.microsoft.com/office/drawing/2014/main" id="{DF6A9735-115F-EF73-F2F7-FE635E75A329}"/>
                      </a:ext>
                    </a:extLst>
                  </p:cNvPr>
                  <p:cNvGraphicFramePr>
                    <a:graphicFrameLocks noChangeAspect="1"/>
                  </p:cNvGraphicFramePr>
                  <p:nvPr/>
                </p:nvGraphicFramePr>
                <p:xfrm>
                  <a:off x="6196192" y="4085936"/>
                  <a:ext cx="171443" cy="216604"/>
                </p:xfrm>
                <a:graphic>
                  <a:graphicData uri="http://schemas.openxmlformats.org/presentationml/2006/ole">
                    <mc:AlternateContent>
                      <mc:Choice xmlns:v="urn:schemas-microsoft-com:vml" Requires="v">
                        <p:oleObj name="Equation" r:id="rId7" imgW="177800" imgH="228600" progId="Equation.3">
                          <p:embed/>
                        </p:oleObj>
                      </mc:Choice>
                      <mc:Fallback>
                        <p:oleObj name="Equation" r:id="rId7" imgW="177800" imgH="228600" progId="Equation.3">
                          <p:embed/>
                          <p:pic>
                            <p:nvPicPr>
                              <p:cNvPr id="35" name="Oggetto 46">
                                <a:extLst>
                                  <a:ext uri="{FF2B5EF4-FFF2-40B4-BE49-F238E27FC236}">
                                    <a16:creationId xmlns:a16="http://schemas.microsoft.com/office/drawing/2014/main" id="{1A984283-EE07-6204-F480-9C101CDA653C}"/>
                                  </a:ext>
                                </a:extLst>
                              </p:cNvPr>
                              <p:cNvPicPr/>
                              <p:nvPr/>
                            </p:nvPicPr>
                            <p:blipFill>
                              <a:blip r:embed="rId8"/>
                              <a:stretch>
                                <a:fillRect/>
                              </a:stretch>
                            </p:blipFill>
                            <p:spPr>
                              <a:xfrm>
                                <a:off x="6196192" y="4085936"/>
                                <a:ext cx="171443" cy="216604"/>
                              </a:xfrm>
                              <a:prstGeom prst="rect">
                                <a:avLst/>
                              </a:prstGeom>
                            </p:spPr>
                          </p:pic>
                        </p:oleObj>
                      </mc:Fallback>
                    </mc:AlternateContent>
                  </a:graphicData>
                </a:graphic>
              </p:graphicFrame>
            </mc:Fallback>
          </mc:AlternateContent>
          <p:sp>
            <p:nvSpPr>
              <p:cNvPr id="27" name="Freccia bidirezionale orizzontale 50">
                <a:extLst>
                  <a:ext uri="{FF2B5EF4-FFF2-40B4-BE49-F238E27FC236}">
                    <a16:creationId xmlns:a16="http://schemas.microsoft.com/office/drawing/2014/main" id="{4E81C7C9-B136-E8F4-2BCD-943484C7325B}"/>
                  </a:ext>
                </a:extLst>
              </p:cNvPr>
              <p:cNvSpPr/>
              <p:nvPr/>
            </p:nvSpPr>
            <p:spPr>
              <a:xfrm>
                <a:off x="6449405" y="4681897"/>
                <a:ext cx="854026" cy="52191"/>
              </a:xfrm>
              <a:prstGeom prst="leftRightArrow">
                <a:avLst>
                  <a:gd name="adj1" fmla="val 0"/>
                  <a:gd name="adj2" fmla="val 50000"/>
                </a:avLst>
              </a:prstGeom>
              <a:solidFill>
                <a:schemeClr val="accent2"/>
              </a:solidFill>
              <a:ln w="127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28" name="Freccia bidirezionale orizzontale 51">
                <a:extLst>
                  <a:ext uri="{FF2B5EF4-FFF2-40B4-BE49-F238E27FC236}">
                    <a16:creationId xmlns:a16="http://schemas.microsoft.com/office/drawing/2014/main" id="{E015DCB3-AAB0-E211-51A0-C858396A3584}"/>
                  </a:ext>
                </a:extLst>
              </p:cNvPr>
              <p:cNvSpPr/>
              <p:nvPr/>
            </p:nvSpPr>
            <p:spPr>
              <a:xfrm>
                <a:off x="8067517" y="4681897"/>
                <a:ext cx="204447" cy="52191"/>
              </a:xfrm>
              <a:prstGeom prst="leftRightArrow">
                <a:avLst>
                  <a:gd name="adj1" fmla="val 0"/>
                  <a:gd name="adj2" fmla="val 50000"/>
                </a:avLst>
              </a:prstGeom>
              <a:solidFill>
                <a:schemeClr val="accent2"/>
              </a:solidFill>
              <a:ln w="127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it-IT" sz="1276">
                  <a:latin typeface="Trebuchet MS" panose="020B0603020202020204" pitchFamily="34" charset="0"/>
                </a:endParaRPr>
              </a:p>
            </p:txBody>
          </p:sp>
        </p:grpSp>
        <mc:AlternateContent xmlns:mc="http://schemas.openxmlformats.org/markup-compatibility/2006" xmlns:a14="http://schemas.microsoft.com/office/drawing/2010/main">
          <mc:Choice Requires="a14">
            <p:sp>
              <p:nvSpPr>
                <p:cNvPr id="12" name="Oggetto 1">
                  <a:extLst>
                    <a:ext uri="{FF2B5EF4-FFF2-40B4-BE49-F238E27FC236}">
                      <a16:creationId xmlns:a16="http://schemas.microsoft.com/office/drawing/2014/main" id="{1A76258B-CC13-1BCC-295F-4286BE910B7F}"/>
                    </a:ext>
                  </a:extLst>
                </p:cNvPr>
                <p:cNvSpPr txBox="1"/>
                <p:nvPr/>
              </p:nvSpPr>
              <p:spPr>
                <a:xfrm>
                  <a:off x="8868652" y="3544787"/>
                  <a:ext cx="1504986" cy="462475"/>
                </a:xfrm>
                <a:prstGeom prst="rect">
                  <a:avLst/>
                </a:prstGeom>
              </p:spPr>
              <p:txBody>
                <a:bodyPr>
                  <a:noAutofit/>
                </a:bodyPr>
                <a:lstStyle/>
                <a:p>
                  <a:pPr algn="l"/>
                  <a14:m>
                    <m:oMathPara xmlns:m="http://schemas.openxmlformats.org/officeDocument/2006/math">
                      <m:oMathParaPr>
                        <m:jc m:val="left"/>
                      </m:oMathParaPr>
                      <m:oMath xmlns:m="http://schemas.openxmlformats.org/officeDocument/2006/math">
                        <m:nary>
                          <m:naryPr>
                            <m:chr m:val="∑"/>
                            <m:limLoc m:val="subSup"/>
                            <m:supHide m:val="on"/>
                            <m:ctrlPr>
                              <a:rPr lang="en-US" sz="1400" i="1">
                                <a:solidFill>
                                  <a:srgbClr val="000000"/>
                                </a:solidFill>
                                <a:latin typeface="Cambria Math" panose="02040503050406030204" pitchFamily="18" charset="0"/>
                              </a:rPr>
                            </m:ctrlPr>
                          </m:naryPr>
                          <m:sub>
                            <m:r>
                              <a:rPr lang="en-US" sz="1400" i="1">
                                <a:solidFill>
                                  <a:srgbClr val="000000"/>
                                </a:solidFill>
                                <a:latin typeface="Cambria Math" panose="02040503050406030204" pitchFamily="18" charset="0"/>
                              </a:rPr>
                              <m:t>𝑘</m:t>
                            </m:r>
                          </m:sub>
                          <m:sup/>
                          <m:e>
                            <m:r>
                              <a:rPr lang="en-US" sz="1400" i="1">
                                <a:solidFill>
                                  <a:srgbClr val="000000"/>
                                </a:solidFill>
                                <a:latin typeface="Cambria Math" panose="02040503050406030204" pitchFamily="18" charset="0"/>
                              </a:rPr>
                              <m:t>𝐹</m:t>
                            </m:r>
                            <m:sSub>
                              <m:sSubPr>
                                <m:ctrlPr>
                                  <a:rPr lang="en-US" sz="1400" i="1">
                                    <a:solidFill>
                                      <a:srgbClr val="000000"/>
                                    </a:solidFill>
                                    <a:latin typeface="Cambria Math" panose="02040503050406030204" pitchFamily="18" charset="0"/>
                                  </a:rPr>
                                </m:ctrlPr>
                              </m:sSubPr>
                              <m:e>
                                <m:r>
                                  <a:rPr lang="en-US" sz="1400" i="1">
                                    <a:solidFill>
                                      <a:srgbClr val="000000"/>
                                    </a:solidFill>
                                    <a:latin typeface="Cambria Math" panose="02040503050406030204" pitchFamily="18" charset="0"/>
                                  </a:rPr>
                                  <m:t>𝑤</m:t>
                                </m:r>
                              </m:e>
                              <m:sub>
                                <m:r>
                                  <a:rPr lang="en-US" sz="1400" i="1">
                                    <a:solidFill>
                                      <a:srgbClr val="000000"/>
                                    </a:solidFill>
                                    <a:latin typeface="Cambria Math" panose="02040503050406030204" pitchFamily="18" charset="0"/>
                                  </a:rPr>
                                  <m:t>𝑖𝑗</m:t>
                                </m:r>
                              </m:sub>
                            </m:sSub>
                          </m:e>
                        </m:nary>
                        <m:r>
                          <a:rPr lang="en-US" sz="1400" i="1">
                            <a:solidFill>
                              <a:srgbClr val="000000"/>
                            </a:solidFill>
                            <a:latin typeface="Cambria Math" panose="02040503050406030204" pitchFamily="18" charset="0"/>
                          </a:rPr>
                          <m:t>=</m:t>
                        </m:r>
                        <m:sSub>
                          <m:sSubPr>
                            <m:ctrlPr>
                              <a:rPr lang="en-US" sz="1400" i="1">
                                <a:solidFill>
                                  <a:srgbClr val="000000"/>
                                </a:solidFill>
                                <a:latin typeface="Cambria Math" panose="02040503050406030204" pitchFamily="18" charset="0"/>
                              </a:rPr>
                            </m:ctrlPr>
                          </m:sSubPr>
                          <m:e>
                            <m:r>
                              <a:rPr lang="en-US" sz="1400" i="1">
                                <a:solidFill>
                                  <a:srgbClr val="000000"/>
                                </a:solidFill>
                                <a:latin typeface="Cambria Math" panose="02040503050406030204" pitchFamily="18" charset="0"/>
                              </a:rPr>
                              <m:t>h</m:t>
                            </m:r>
                          </m:e>
                          <m:sub>
                            <m:r>
                              <a:rPr lang="en-US" sz="1400" i="1">
                                <a:solidFill>
                                  <a:srgbClr val="000000"/>
                                </a:solidFill>
                                <a:latin typeface="Cambria Math" panose="02040503050406030204" pitchFamily="18" charset="0"/>
                              </a:rPr>
                              <m:t>𝑖𝑗</m:t>
                            </m:r>
                          </m:sub>
                        </m:sSub>
                      </m:oMath>
                    </m:oMathPara>
                  </a14:m>
                  <a:endParaRPr lang="en-US" sz="1400" dirty="0"/>
                </a:p>
              </p:txBody>
            </p:sp>
          </mc:Choice>
          <mc:Fallback xmlns="">
            <p:sp>
              <p:nvSpPr>
                <p:cNvPr id="26" name="Oggetto 1">
                  <a:extLst>
                    <a:ext uri="{FF2B5EF4-FFF2-40B4-BE49-F238E27FC236}">
                      <a16:creationId xmlns:a16="http://schemas.microsoft.com/office/drawing/2014/main" id="{4ABB9265-7D60-8F91-7447-64DB09B7E2E1}"/>
                    </a:ext>
                  </a:extLst>
                </p:cNvPr>
                <p:cNvSpPr txBox="1">
                  <a:spLocks noRot="1" noChangeAspect="1" noMove="1" noResize="1" noEditPoints="1" noAdjustHandles="1" noChangeArrowheads="1" noChangeShapeType="1" noTextEdit="1"/>
                </p:cNvSpPr>
                <p:nvPr/>
              </p:nvSpPr>
              <p:spPr>
                <a:xfrm>
                  <a:off x="8868652" y="3544787"/>
                  <a:ext cx="1504986" cy="462475"/>
                </a:xfrm>
                <a:prstGeom prst="rect">
                  <a:avLst/>
                </a:prstGeom>
                <a:blipFill>
                  <a:blip r:embed="rId9"/>
                  <a:stretch>
                    <a:fillRect l="-38866" t="-164474" r="-8907" b="-243421"/>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87E2529B-F031-A759-CB3C-4668550BC102}"/>
                </a:ext>
              </a:extLst>
            </p:cNvPr>
            <p:cNvSpPr txBox="1"/>
            <p:nvPr/>
          </p:nvSpPr>
          <p:spPr>
            <a:xfrm>
              <a:off x="6676308" y="3620375"/>
              <a:ext cx="2131305" cy="276999"/>
            </a:xfrm>
            <a:prstGeom prst="rect">
              <a:avLst/>
            </a:prstGeom>
            <a:noFill/>
          </p:spPr>
          <p:txBody>
            <a:bodyPr wrap="square" rtlCol="0">
              <a:spAutoFit/>
            </a:bodyPr>
            <a:lstStyle/>
            <a:p>
              <a:r>
                <a:rPr lang="en-US"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Functioning windows </a:t>
              </a:r>
              <a:r>
                <a:rPr lang="en-US" sz="1200" dirty="0">
                  <a:latin typeface="Open Sans" panose="020B0606030504020204" pitchFamily="34" charset="0"/>
                  <a:ea typeface="Open Sans" panose="020B0606030504020204" pitchFamily="34" charset="0"/>
                  <a:cs typeface="Open Sans" panose="020B0606030504020204" pitchFamily="34" charset="0"/>
                </a:rPr>
                <a:t>(</a:t>
              </a:r>
              <a:r>
                <a:rPr lang="en-US" sz="1200" dirty="0" err="1">
                  <a:latin typeface="Open Sans" panose="020B0606030504020204" pitchFamily="34" charset="0"/>
                  <a:ea typeface="Open Sans" panose="020B0606030504020204" pitchFamily="34" charset="0"/>
                  <a:cs typeface="Open Sans" panose="020B0606030504020204" pitchFamily="34" charset="0"/>
                </a:rPr>
                <a:t>Fw</a:t>
              </a:r>
              <a:r>
                <a:rPr lang="en-US" sz="1200" dirty="0">
                  <a:latin typeface="Open Sans" panose="020B0606030504020204" pitchFamily="34" charset="0"/>
                  <a:ea typeface="Open Sans" panose="020B0606030504020204" pitchFamily="34" charset="0"/>
                  <a:cs typeface="Open Sans" panose="020B0606030504020204" pitchFamily="34" charset="0"/>
                </a:rPr>
                <a:t>)</a:t>
              </a:r>
            </a:p>
          </p:txBody>
        </p:sp>
      </p:grpSp>
      <p:grpSp>
        <p:nvGrpSpPr>
          <p:cNvPr id="29" name="Gruppo 86">
            <a:extLst>
              <a:ext uri="{FF2B5EF4-FFF2-40B4-BE49-F238E27FC236}">
                <a16:creationId xmlns:a16="http://schemas.microsoft.com/office/drawing/2014/main" id="{631EF6F0-6817-DA03-3D02-A99BD6CD744F}"/>
              </a:ext>
            </a:extLst>
          </p:cNvPr>
          <p:cNvGrpSpPr/>
          <p:nvPr/>
        </p:nvGrpSpPr>
        <p:grpSpPr>
          <a:xfrm>
            <a:off x="6503451" y="4214400"/>
            <a:ext cx="3548024" cy="2252413"/>
            <a:chOff x="6352386" y="4797152"/>
            <a:chExt cx="2620596" cy="1317071"/>
          </a:xfrm>
        </p:grpSpPr>
        <p:cxnSp>
          <p:nvCxnSpPr>
            <p:cNvPr id="30" name="Connettore 1 65">
              <a:extLst>
                <a:ext uri="{FF2B5EF4-FFF2-40B4-BE49-F238E27FC236}">
                  <a16:creationId xmlns:a16="http://schemas.microsoft.com/office/drawing/2014/main" id="{C25201D1-198E-455F-2B9F-5EE6ECA4545B}"/>
                </a:ext>
              </a:extLst>
            </p:cNvPr>
            <p:cNvCxnSpPr/>
            <p:nvPr/>
          </p:nvCxnSpPr>
          <p:spPr>
            <a:xfrm>
              <a:off x="7553562" y="5772632"/>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Connettore 2 66">
              <a:extLst>
                <a:ext uri="{FF2B5EF4-FFF2-40B4-BE49-F238E27FC236}">
                  <a16:creationId xmlns:a16="http://schemas.microsoft.com/office/drawing/2014/main" id="{B9C99779-481A-D73E-DBDD-380D2F899CD5}"/>
                </a:ext>
              </a:extLst>
            </p:cNvPr>
            <p:cNvCxnSpPr/>
            <p:nvPr/>
          </p:nvCxnSpPr>
          <p:spPr>
            <a:xfrm>
              <a:off x="6694388" y="5796880"/>
              <a:ext cx="2088232"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2" name="Connettore 2 67">
              <a:extLst>
                <a:ext uri="{FF2B5EF4-FFF2-40B4-BE49-F238E27FC236}">
                  <a16:creationId xmlns:a16="http://schemas.microsoft.com/office/drawing/2014/main" id="{6849C0F6-F024-14D2-5A4C-3ED027EA5157}"/>
                </a:ext>
              </a:extLst>
            </p:cNvPr>
            <p:cNvCxnSpPr/>
            <p:nvPr/>
          </p:nvCxnSpPr>
          <p:spPr>
            <a:xfrm flipV="1">
              <a:off x="6702772" y="4797152"/>
              <a:ext cx="0" cy="100811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3" name="Connettore 1 68">
              <a:extLst>
                <a:ext uri="{FF2B5EF4-FFF2-40B4-BE49-F238E27FC236}">
                  <a16:creationId xmlns:a16="http://schemas.microsoft.com/office/drawing/2014/main" id="{497A10DA-9381-6AD2-4BE8-3C9B6AC30C29}"/>
                </a:ext>
              </a:extLst>
            </p:cNvPr>
            <p:cNvCxnSpPr/>
            <p:nvPr/>
          </p:nvCxnSpPr>
          <p:spPr>
            <a:xfrm>
              <a:off x="7054428" y="4869160"/>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34" name="Connettore 1 69">
              <a:extLst>
                <a:ext uri="{FF2B5EF4-FFF2-40B4-BE49-F238E27FC236}">
                  <a16:creationId xmlns:a16="http://schemas.microsoft.com/office/drawing/2014/main" id="{2F9947B0-5E46-FE1B-3B9D-A70483F83A4C}"/>
                </a:ext>
              </a:extLst>
            </p:cNvPr>
            <p:cNvCxnSpPr/>
            <p:nvPr/>
          </p:nvCxnSpPr>
          <p:spPr>
            <a:xfrm>
              <a:off x="8206556" y="4869160"/>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35" name="Rettangolo 70">
              <a:extLst>
                <a:ext uri="{FF2B5EF4-FFF2-40B4-BE49-F238E27FC236}">
                  <a16:creationId xmlns:a16="http://schemas.microsoft.com/office/drawing/2014/main" id="{83C47DEC-643B-7318-4AFF-212438CBE4BF}"/>
                </a:ext>
              </a:extLst>
            </p:cNvPr>
            <p:cNvSpPr/>
            <p:nvPr/>
          </p:nvSpPr>
          <p:spPr>
            <a:xfrm>
              <a:off x="7082840" y="5517233"/>
              <a:ext cx="1093803" cy="252152"/>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sp>
          <p:nvSpPr>
            <p:cNvPr id="36" name="CasellaDiTesto 71">
              <a:extLst>
                <a:ext uri="{FF2B5EF4-FFF2-40B4-BE49-F238E27FC236}">
                  <a16:creationId xmlns:a16="http://schemas.microsoft.com/office/drawing/2014/main" id="{7A43E244-6D75-9A4A-B207-C275B30DBD82}"/>
                </a:ext>
              </a:extLst>
            </p:cNvPr>
            <p:cNvSpPr txBox="1"/>
            <p:nvPr/>
          </p:nvSpPr>
          <p:spPr>
            <a:xfrm>
              <a:off x="8453838" y="5813675"/>
              <a:ext cx="519144" cy="300548"/>
            </a:xfrm>
            <a:prstGeom prst="rect">
              <a:avLst/>
            </a:prstGeom>
            <a:noFill/>
          </p:spPr>
          <p:txBody>
            <a:bodyPr wrap="none" rtlCol="0">
              <a:spAutoFit/>
            </a:bodyPr>
            <a:lstStyle/>
            <a:p>
              <a:r>
                <a:rPr lang="it-IT" sz="957" dirty="0"/>
                <a:t>time</a:t>
              </a:r>
            </a:p>
          </p:txBody>
        </p:sp>
        <p:cxnSp>
          <p:nvCxnSpPr>
            <p:cNvPr id="37" name="Connettore 1 73">
              <a:extLst>
                <a:ext uri="{FF2B5EF4-FFF2-40B4-BE49-F238E27FC236}">
                  <a16:creationId xmlns:a16="http://schemas.microsoft.com/office/drawing/2014/main" id="{32F4F1E6-A3C8-5972-CE63-9B8EB0704A7F}"/>
                </a:ext>
              </a:extLst>
            </p:cNvPr>
            <p:cNvCxnSpPr/>
            <p:nvPr/>
          </p:nvCxnSpPr>
          <p:spPr>
            <a:xfrm>
              <a:off x="6694388" y="5770810"/>
              <a:ext cx="1152128" cy="0"/>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38" name="Oggetto 74">
              <a:extLst>
                <a:ext uri="{FF2B5EF4-FFF2-40B4-BE49-F238E27FC236}">
                  <a16:creationId xmlns:a16="http://schemas.microsoft.com/office/drawing/2014/main" id="{65136955-C375-0D85-C414-9B6FB6772DB6}"/>
                </a:ext>
              </a:extLst>
            </p:cNvPr>
            <p:cNvGraphicFramePr>
              <a:graphicFrameLocks noChangeAspect="1"/>
            </p:cNvGraphicFramePr>
            <p:nvPr>
              <p:extLst>
                <p:ext uri="{D42A27DB-BD31-4B8C-83A1-F6EECF244321}">
                  <p14:modId xmlns:p14="http://schemas.microsoft.com/office/powerpoint/2010/main" val="2521611448"/>
                </p:ext>
              </p:extLst>
            </p:nvPr>
          </p:nvGraphicFramePr>
          <p:xfrm>
            <a:off x="6352386" y="5427731"/>
            <a:ext cx="260010" cy="186354"/>
          </p:xfrm>
          <a:graphic>
            <a:graphicData uri="http://schemas.openxmlformats.org/presentationml/2006/ole">
              <mc:AlternateContent xmlns:mc="http://schemas.openxmlformats.org/markup-compatibility/2006">
                <mc:Choice xmlns:v="urn:schemas-microsoft-com:vml" Requires="v">
                  <p:oleObj name="Equation" r:id="rId10" imgW="317500" imgH="228600" progId="Equation.3">
                    <p:embed/>
                  </p:oleObj>
                </mc:Choice>
                <mc:Fallback>
                  <p:oleObj name="Equation" r:id="rId10" imgW="317500" imgH="228600" progId="Equation.3">
                    <p:embed/>
                    <p:pic>
                      <p:nvPicPr>
                        <p:cNvPr id="69" name="Oggetto 74">
                          <a:extLst>
                            <a:ext uri="{FF2B5EF4-FFF2-40B4-BE49-F238E27FC236}">
                              <a16:creationId xmlns:a16="http://schemas.microsoft.com/office/drawing/2014/main" id="{4E312F1F-4550-DDDF-78E1-877659513ED4}"/>
                            </a:ext>
                          </a:extLst>
                        </p:cNvPr>
                        <p:cNvPicPr/>
                        <p:nvPr/>
                      </p:nvPicPr>
                      <p:blipFill>
                        <a:blip r:embed="rId11"/>
                        <a:stretch>
                          <a:fillRect/>
                        </a:stretch>
                      </p:blipFill>
                      <p:spPr>
                        <a:xfrm>
                          <a:off x="6352386" y="5427731"/>
                          <a:ext cx="260010" cy="186354"/>
                        </a:xfrm>
                        <a:prstGeom prst="rect">
                          <a:avLst/>
                        </a:prstGeom>
                      </p:spPr>
                    </p:pic>
                  </p:oleObj>
                </mc:Fallback>
              </mc:AlternateContent>
            </a:graphicData>
          </a:graphic>
        </p:graphicFrame>
        <p:graphicFrame>
          <p:nvGraphicFramePr>
            <p:cNvPr id="39" name="Oggetto 81">
              <a:extLst>
                <a:ext uri="{FF2B5EF4-FFF2-40B4-BE49-F238E27FC236}">
                  <a16:creationId xmlns:a16="http://schemas.microsoft.com/office/drawing/2014/main" id="{3F571E65-E664-6630-0218-4A00EF323860}"/>
                </a:ext>
              </a:extLst>
            </p:cNvPr>
            <p:cNvGraphicFramePr>
              <a:graphicFrameLocks noChangeAspect="1"/>
            </p:cNvGraphicFramePr>
            <p:nvPr>
              <p:extLst>
                <p:ext uri="{D42A27DB-BD31-4B8C-83A1-F6EECF244321}">
                  <p14:modId xmlns:p14="http://schemas.microsoft.com/office/powerpoint/2010/main" val="3150858104"/>
                </p:ext>
              </p:extLst>
            </p:nvPr>
          </p:nvGraphicFramePr>
          <p:xfrm>
            <a:off x="6478364" y="4832042"/>
            <a:ext cx="134647" cy="170116"/>
          </p:xfrm>
          <a:graphic>
            <a:graphicData uri="http://schemas.openxmlformats.org/presentationml/2006/ole">
              <mc:AlternateContent xmlns:mc="http://schemas.openxmlformats.org/markup-compatibility/2006">
                <mc:Choice xmlns:v="urn:schemas-microsoft-com:vml" Requires="v">
                  <p:oleObj name="Equation" r:id="rId12" imgW="177800" imgH="228600" progId="Equation.3">
                    <p:embed/>
                  </p:oleObj>
                </mc:Choice>
                <mc:Fallback>
                  <p:oleObj name="Equation" r:id="rId12" imgW="177800" imgH="228600" progId="Equation.3">
                    <p:embed/>
                    <p:pic>
                      <p:nvPicPr>
                        <p:cNvPr id="70" name="Oggetto 81">
                          <a:extLst>
                            <a:ext uri="{FF2B5EF4-FFF2-40B4-BE49-F238E27FC236}">
                              <a16:creationId xmlns:a16="http://schemas.microsoft.com/office/drawing/2014/main" id="{A42E5177-6FB2-1D55-8FE6-2810AB48E996}"/>
                            </a:ext>
                          </a:extLst>
                        </p:cNvPr>
                        <p:cNvPicPr/>
                        <p:nvPr/>
                      </p:nvPicPr>
                      <p:blipFill>
                        <a:blip r:embed="rId8"/>
                        <a:stretch>
                          <a:fillRect/>
                        </a:stretch>
                      </p:blipFill>
                      <p:spPr>
                        <a:xfrm>
                          <a:off x="6478364" y="4832042"/>
                          <a:ext cx="134647" cy="170116"/>
                        </a:xfrm>
                        <a:prstGeom prst="rect">
                          <a:avLst/>
                        </a:prstGeom>
                      </p:spPr>
                    </p:pic>
                  </p:oleObj>
                </mc:Fallback>
              </mc:AlternateContent>
            </a:graphicData>
          </a:graphic>
        </p:graphicFrame>
      </p:grpSp>
      <p:cxnSp>
        <p:nvCxnSpPr>
          <p:cNvPr id="40" name="Connettore diritto 96">
            <a:extLst>
              <a:ext uri="{FF2B5EF4-FFF2-40B4-BE49-F238E27FC236}">
                <a16:creationId xmlns:a16="http://schemas.microsoft.com/office/drawing/2014/main" id="{80B89A9B-661C-4BB4-3BBD-6A7052EAB693}"/>
              </a:ext>
            </a:extLst>
          </p:cNvPr>
          <p:cNvCxnSpPr>
            <a:cxnSpLocks/>
          </p:cNvCxnSpPr>
          <p:nvPr/>
        </p:nvCxnSpPr>
        <p:spPr>
          <a:xfrm flipH="1">
            <a:off x="1103121" y="3781077"/>
            <a:ext cx="984351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41" name="Gruppo 99">
            <a:extLst>
              <a:ext uri="{FF2B5EF4-FFF2-40B4-BE49-F238E27FC236}">
                <a16:creationId xmlns:a16="http://schemas.microsoft.com/office/drawing/2014/main" id="{904E7705-0EC1-1892-B1C4-8DDF0C0771F9}"/>
              </a:ext>
            </a:extLst>
          </p:cNvPr>
          <p:cNvGrpSpPr/>
          <p:nvPr/>
        </p:nvGrpSpPr>
        <p:grpSpPr>
          <a:xfrm>
            <a:off x="5525011" y="3926659"/>
            <a:ext cx="175275" cy="2252413"/>
            <a:chOff x="7901056" y="196794"/>
            <a:chExt cx="88215" cy="5796498"/>
          </a:xfrm>
        </p:grpSpPr>
        <p:cxnSp>
          <p:nvCxnSpPr>
            <p:cNvPr id="42" name="Connettore diritto 96">
              <a:extLst>
                <a:ext uri="{FF2B5EF4-FFF2-40B4-BE49-F238E27FC236}">
                  <a16:creationId xmlns:a16="http://schemas.microsoft.com/office/drawing/2014/main" id="{4B398FC4-99E2-04E9-BD48-A76AEBF3FCB1}"/>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3" name="Freccia a gallone 98">
              <a:extLst>
                <a:ext uri="{FF2B5EF4-FFF2-40B4-BE49-F238E27FC236}">
                  <a16:creationId xmlns:a16="http://schemas.microsoft.com/office/drawing/2014/main" id="{99E6458D-A163-FDD9-E934-C34C5C0BB795}"/>
                </a:ext>
              </a:extLst>
            </p:cNvPr>
            <p:cNvSpPr/>
            <p:nvPr/>
          </p:nvSpPr>
          <p:spPr>
            <a:xfrm>
              <a:off x="7901056"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4" name="TextBox 43">
            <a:extLst>
              <a:ext uri="{FF2B5EF4-FFF2-40B4-BE49-F238E27FC236}">
                <a16:creationId xmlns:a16="http://schemas.microsoft.com/office/drawing/2014/main" id="{1F735260-8B7D-352A-3CFB-1F8A5853858C}"/>
              </a:ext>
            </a:extLst>
          </p:cNvPr>
          <p:cNvSpPr txBox="1"/>
          <p:nvPr/>
        </p:nvSpPr>
        <p:spPr>
          <a:xfrm>
            <a:off x="9271850" y="4841919"/>
            <a:ext cx="1123982" cy="284610"/>
          </a:xfrm>
          <a:prstGeom prst="rect">
            <a:avLst/>
          </a:prstGeom>
          <a:noFill/>
        </p:spPr>
        <p:txBody>
          <a:bodyPr wrap="square" rtlCol="0">
            <a:spAutoFit/>
          </a:bodyPr>
          <a:lstStyle/>
          <a:p>
            <a:r>
              <a:rPr lang="en-US"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Load factor</a:t>
            </a:r>
            <a:endParaRPr lang="en-US" sz="1200" dirty="0">
              <a:latin typeface="Open Sans" panose="020B0606030504020204" pitchFamily="34" charset="0"/>
              <a:ea typeface="Open Sans" panose="020B0606030504020204" pitchFamily="34" charset="0"/>
              <a:cs typeface="Open Sans" panose="020B0606030504020204" pitchFamily="34" charset="0"/>
            </a:endParaRPr>
          </a:p>
        </p:txBody>
      </p:sp>
      <mc:AlternateContent xmlns:mc="http://schemas.openxmlformats.org/markup-compatibility/2006" xmlns:a14="http://schemas.microsoft.com/office/drawing/2010/main">
        <mc:Choice Requires="a14">
          <p:sp>
            <p:nvSpPr>
              <p:cNvPr id="45" name="Oggetto 1">
                <a:extLst>
                  <a:ext uri="{FF2B5EF4-FFF2-40B4-BE49-F238E27FC236}">
                    <a16:creationId xmlns:a16="http://schemas.microsoft.com/office/drawing/2014/main" id="{AFDB0EBE-41F4-1422-17AA-8B8AB143DCEA}"/>
                  </a:ext>
                </a:extLst>
              </p:cNvPr>
              <p:cNvSpPr txBox="1"/>
              <p:nvPr/>
            </p:nvSpPr>
            <p:spPr>
              <a:xfrm>
                <a:off x="10305711" y="4704579"/>
                <a:ext cx="1444551" cy="584848"/>
              </a:xfrm>
              <a:prstGeom prst="rect">
                <a:avLst/>
              </a:prstGeom>
            </p:spPr>
            <p:txBody>
              <a:bodyPr>
                <a:noAutofit/>
              </a:bodyPr>
              <a:lstStyle/>
              <a:p>
                <a:pPr algn="l"/>
                <a14:m>
                  <m:oMathPara xmlns:m="http://schemas.openxmlformats.org/officeDocument/2006/math">
                    <m:oMathParaPr>
                      <m:jc m:val="left"/>
                    </m:oMathParaPr>
                    <m:oMath xmlns:m="http://schemas.openxmlformats.org/officeDocument/2006/math">
                      <m:sSub>
                        <m:sSubPr>
                          <m:ctrlPr>
                            <a:rPr lang="it-IT" sz="1400" b="0" i="1" smtClean="0">
                              <a:solidFill>
                                <a:srgbClr val="000000"/>
                              </a:solidFill>
                              <a:latin typeface="Cambria Math" panose="02040503050406030204" pitchFamily="18" charset="0"/>
                            </a:rPr>
                          </m:ctrlPr>
                        </m:sSubPr>
                        <m:e>
                          <m:r>
                            <a:rPr lang="it-IT" sz="1400" b="0" i="1" smtClean="0">
                              <a:solidFill>
                                <a:srgbClr val="000000"/>
                              </a:solidFill>
                              <a:latin typeface="Cambria Math" panose="02040503050406030204" pitchFamily="18" charset="0"/>
                            </a:rPr>
                            <m:t>𝑓</m:t>
                          </m:r>
                        </m:e>
                        <m:sub>
                          <m:r>
                            <a:rPr lang="it-IT" sz="1400" b="0" i="1" smtClean="0">
                              <a:solidFill>
                                <a:srgbClr val="000000"/>
                              </a:solidFill>
                              <a:latin typeface="Cambria Math" panose="02040503050406030204" pitchFamily="18" charset="0"/>
                            </a:rPr>
                            <m:t>𝑖𝑗</m:t>
                          </m:r>
                        </m:sub>
                      </m:sSub>
                      <m:r>
                        <a:rPr lang="it-IT" sz="1400" b="0" i="1" smtClean="0">
                          <a:solidFill>
                            <a:srgbClr val="000000"/>
                          </a:solidFill>
                          <a:latin typeface="Cambria Math" panose="02040503050406030204" pitchFamily="18" charset="0"/>
                        </a:rPr>
                        <m:t>=</m:t>
                      </m:r>
                      <m:f>
                        <m:fPr>
                          <m:ctrlPr>
                            <a:rPr lang="it-IT" sz="1400" b="0" i="1" smtClean="0">
                              <a:solidFill>
                                <a:srgbClr val="000000"/>
                              </a:solidFill>
                              <a:latin typeface="Cambria Math" panose="02040503050406030204" pitchFamily="18" charset="0"/>
                            </a:rPr>
                          </m:ctrlPr>
                        </m:fPr>
                        <m:num>
                          <m:sSub>
                            <m:sSubPr>
                              <m:ctrlPr>
                                <a:rPr lang="it-IT" sz="1400" b="0" i="1" smtClean="0">
                                  <a:solidFill>
                                    <a:srgbClr val="000000"/>
                                  </a:solidFill>
                                  <a:latin typeface="Cambria Math" panose="02040503050406030204" pitchFamily="18" charset="0"/>
                                </a:rPr>
                              </m:ctrlPr>
                            </m:sSubPr>
                            <m:e>
                              <m:r>
                                <a:rPr lang="it-IT" sz="1400" b="0" i="1" smtClean="0">
                                  <a:solidFill>
                                    <a:srgbClr val="000000"/>
                                  </a:solidFill>
                                  <a:latin typeface="Cambria Math" panose="02040503050406030204" pitchFamily="18" charset="0"/>
                                </a:rPr>
                                <m:t>𝑃</m:t>
                              </m:r>
                            </m:e>
                            <m:sub>
                              <m:r>
                                <a:rPr lang="it-IT" sz="1400" b="0" i="1" smtClean="0">
                                  <a:solidFill>
                                    <a:srgbClr val="000000"/>
                                  </a:solidFill>
                                  <a:latin typeface="Cambria Math" panose="02040503050406030204" pitchFamily="18" charset="0"/>
                                </a:rPr>
                                <m:t>𝐴𝑉</m:t>
                              </m:r>
                              <m:r>
                                <a:rPr lang="it-IT" sz="1400" b="0" i="1" smtClean="0">
                                  <a:solidFill>
                                    <a:srgbClr val="000000"/>
                                  </a:solidFill>
                                  <a:latin typeface="Cambria Math" panose="02040503050406030204" pitchFamily="18" charset="0"/>
                                </a:rPr>
                                <m:t>,</m:t>
                              </m:r>
                              <m:r>
                                <a:rPr lang="it-IT" sz="1400" b="0" i="1" smtClean="0">
                                  <a:solidFill>
                                    <a:srgbClr val="000000"/>
                                  </a:solidFill>
                                  <a:latin typeface="Cambria Math" panose="02040503050406030204" pitchFamily="18" charset="0"/>
                                </a:rPr>
                                <m:t>𝑖𝑗</m:t>
                              </m:r>
                            </m:sub>
                          </m:sSub>
                        </m:num>
                        <m:den>
                          <m:sSub>
                            <m:sSubPr>
                              <m:ctrlPr>
                                <a:rPr lang="it-IT" sz="1400" b="0" i="1" smtClean="0">
                                  <a:solidFill>
                                    <a:srgbClr val="000000"/>
                                  </a:solidFill>
                                  <a:latin typeface="Cambria Math" panose="02040503050406030204" pitchFamily="18" charset="0"/>
                                </a:rPr>
                              </m:ctrlPr>
                            </m:sSubPr>
                            <m:e>
                              <m:r>
                                <a:rPr lang="it-IT" sz="1400" b="0" i="1" smtClean="0">
                                  <a:solidFill>
                                    <a:srgbClr val="000000"/>
                                  </a:solidFill>
                                  <a:latin typeface="Cambria Math" panose="02040503050406030204" pitchFamily="18" charset="0"/>
                                </a:rPr>
                                <m:t>𝑃</m:t>
                              </m:r>
                            </m:e>
                            <m:sub>
                              <m:r>
                                <a:rPr lang="it-IT" sz="1400" b="0" i="1" smtClean="0">
                                  <a:solidFill>
                                    <a:srgbClr val="000000"/>
                                  </a:solidFill>
                                  <a:latin typeface="Cambria Math" panose="02040503050406030204" pitchFamily="18" charset="0"/>
                                </a:rPr>
                                <m:t>𝑖𝑗</m:t>
                              </m:r>
                            </m:sub>
                          </m:sSub>
                        </m:den>
                      </m:f>
                    </m:oMath>
                  </m:oMathPara>
                </a14:m>
                <a:endParaRPr lang="en-US" sz="1400" dirty="0"/>
              </a:p>
            </p:txBody>
          </p:sp>
        </mc:Choice>
        <mc:Fallback xmlns="">
          <p:sp>
            <p:nvSpPr>
              <p:cNvPr id="45" name="Oggetto 1">
                <a:extLst>
                  <a:ext uri="{FF2B5EF4-FFF2-40B4-BE49-F238E27FC236}">
                    <a16:creationId xmlns:a16="http://schemas.microsoft.com/office/drawing/2014/main" id="{AFDB0EBE-41F4-1422-17AA-8B8AB143DCEA}"/>
                  </a:ext>
                </a:extLst>
              </p:cNvPr>
              <p:cNvSpPr txBox="1">
                <a:spLocks noRot="1" noChangeAspect="1" noMove="1" noResize="1" noEditPoints="1" noAdjustHandles="1" noChangeArrowheads="1" noChangeShapeType="1" noTextEdit="1"/>
              </p:cNvSpPr>
              <p:nvPr/>
            </p:nvSpPr>
            <p:spPr>
              <a:xfrm>
                <a:off x="10305711" y="4704579"/>
                <a:ext cx="1444551" cy="584848"/>
              </a:xfrm>
              <a:prstGeom prst="rect">
                <a:avLst/>
              </a:prstGeom>
              <a:blipFill>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151B14BB-7459-FC50-0EA1-7D08BF6F0F61}"/>
                  </a:ext>
                </a:extLst>
              </p:cNvPr>
              <p:cNvSpPr txBox="1"/>
              <p:nvPr/>
            </p:nvSpPr>
            <p:spPr>
              <a:xfrm>
                <a:off x="5290063" y="2252991"/>
                <a:ext cx="4970720" cy="891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𝑃</m:t>
                      </m:r>
                      <m:d>
                        <m:dPr>
                          <m:ctrlPr>
                            <a:rPr lang="it-IT" b="0" i="1" smtClean="0">
                              <a:latin typeface="Cambria Math" panose="02040503050406030204" pitchFamily="18" charset="0"/>
                            </a:rPr>
                          </m:ctrlPr>
                        </m:dPr>
                        <m:e>
                          <m:r>
                            <a:rPr lang="it-IT" b="0" i="1" smtClean="0">
                              <a:latin typeface="Cambria Math" panose="02040503050406030204" pitchFamily="18" charset="0"/>
                            </a:rPr>
                            <m:t>𝑡</m:t>
                          </m:r>
                        </m:e>
                      </m:d>
                      <m:r>
                        <a:rPr lang="it-IT" b="0" i="1" smtClean="0">
                          <a:latin typeface="Cambria Math" panose="02040503050406030204" pitchFamily="18" charset="0"/>
                        </a:rPr>
                        <m:t>=</m:t>
                      </m:r>
                      <m:nary>
                        <m:naryPr>
                          <m:chr m:val="∑"/>
                          <m:ctrlPr>
                            <a:rPr lang="it-IT" i="1">
                              <a:latin typeface="Cambria Math" panose="02040503050406030204" pitchFamily="18" charset="0"/>
                            </a:rPr>
                          </m:ctrlPr>
                        </m:naryPr>
                        <m:sub>
                          <m:r>
                            <m:rPr>
                              <m:brk m:alnAt="23"/>
                            </m:rPr>
                            <a:rPr lang="it-IT" i="1">
                              <a:latin typeface="Cambria Math" panose="02040503050406030204" pitchFamily="18" charset="0"/>
                            </a:rPr>
                            <m:t>𝑗</m:t>
                          </m:r>
                        </m:sub>
                        <m:sup>
                          <m:r>
                            <a:rPr lang="it-IT" i="1">
                              <a:latin typeface="Cambria Math" panose="02040503050406030204" pitchFamily="18" charset="0"/>
                            </a:rPr>
                            <m:t>𝑈𝑠𝑒𝑟</m:t>
                          </m:r>
                          <m:r>
                            <a:rPr lang="it-IT" i="1">
                              <a:latin typeface="Cambria Math" panose="02040503050406030204" pitchFamily="18" charset="0"/>
                            </a:rPr>
                            <m:t> </m:t>
                          </m:r>
                          <m:r>
                            <a:rPr lang="it-IT" i="1">
                              <a:latin typeface="Cambria Math" panose="02040503050406030204" pitchFamily="18" charset="0"/>
                            </a:rPr>
                            <m:t>𝑐𝑙𝑎𝑠𝑠</m:t>
                          </m:r>
                        </m:sup>
                        <m:e>
                          <m:sSub>
                            <m:sSubPr>
                              <m:ctrlPr>
                                <a:rPr lang="it-IT" i="1">
                                  <a:latin typeface="Cambria Math" panose="02040503050406030204" pitchFamily="18" charset="0"/>
                                </a:rPr>
                              </m:ctrlPr>
                            </m:sSubPr>
                            <m:e>
                              <m:r>
                                <a:rPr lang="it-IT" i="1">
                                  <a:latin typeface="Cambria Math" panose="02040503050406030204" pitchFamily="18" charset="0"/>
                                </a:rPr>
                                <m:t>𝑁</m:t>
                              </m:r>
                            </m:e>
                            <m:sub>
                              <m:r>
                                <a:rPr lang="it-IT" i="1">
                                  <a:latin typeface="Cambria Math" panose="02040503050406030204" pitchFamily="18" charset="0"/>
                                </a:rPr>
                                <m:t>𝑗</m:t>
                              </m:r>
                            </m:sub>
                          </m:sSub>
                          <m:r>
                            <a:rPr lang="it-IT" i="1">
                              <a:latin typeface="Cambria Math" panose="02040503050406030204" pitchFamily="18" charset="0"/>
                              <a:ea typeface="Cambria Math" panose="02040503050406030204" pitchFamily="18" charset="0"/>
                            </a:rPr>
                            <m:t>∙</m:t>
                          </m:r>
                          <m:d>
                            <m:dPr>
                              <m:ctrlPr>
                                <a:rPr lang="it-IT" i="1">
                                  <a:latin typeface="Cambria Math" panose="02040503050406030204" pitchFamily="18" charset="0"/>
                                  <a:ea typeface="Cambria Math" panose="02040503050406030204" pitchFamily="18" charset="0"/>
                                </a:rPr>
                              </m:ctrlPr>
                            </m:dPr>
                            <m:e>
                              <m:nary>
                                <m:naryPr>
                                  <m:chr m:val="∑"/>
                                  <m:ctrlPr>
                                    <a:rPr lang="it-IT" i="1">
                                      <a:latin typeface="Cambria Math" panose="02040503050406030204" pitchFamily="18" charset="0"/>
                                      <a:ea typeface="Cambria Math" panose="02040503050406030204" pitchFamily="18" charset="0"/>
                                    </a:rPr>
                                  </m:ctrlPr>
                                </m:naryPr>
                                <m:sub>
                                  <m:r>
                                    <m:rPr>
                                      <m:brk m:alnAt="23"/>
                                    </m:rPr>
                                    <a:rPr lang="it-IT" i="1">
                                      <a:latin typeface="Cambria Math" panose="02040503050406030204" pitchFamily="18" charset="0"/>
                                      <a:ea typeface="Cambria Math" panose="02040503050406030204" pitchFamily="18" charset="0"/>
                                    </a:rPr>
                                    <m:t>𝑖</m:t>
                                  </m:r>
                                </m:sub>
                                <m:sup>
                                  <m:r>
                                    <a:rPr lang="it-IT" i="1">
                                      <a:latin typeface="Cambria Math" panose="02040503050406030204" pitchFamily="18" charset="0"/>
                                      <a:ea typeface="Cambria Math" panose="02040503050406030204" pitchFamily="18" charset="0"/>
                                    </a:rPr>
                                    <m:t>𝐴𝑝𝑝𝑙𝑖𝑎𝑛𝑐𝑒𝑠</m:t>
                                  </m:r>
                                </m:sup>
                                <m:e>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𝑛</m:t>
                                      </m:r>
                                    </m:e>
                                    <m:sub>
                                      <m:r>
                                        <a:rPr lang="it-IT" i="1">
                                          <a:latin typeface="Cambria Math" panose="02040503050406030204" pitchFamily="18" charset="0"/>
                                          <a:ea typeface="Cambria Math" panose="02040503050406030204" pitchFamily="18" charset="0"/>
                                        </a:rPr>
                                        <m:t>𝑖𝑗</m:t>
                                      </m:r>
                                    </m:sub>
                                  </m:sSub>
                                  <m:r>
                                    <a:rPr lang="it-IT" i="1">
                                      <a:latin typeface="Cambria Math" panose="02040503050406030204" pitchFamily="18" charset="0"/>
                                      <a:ea typeface="Cambria Math" panose="02040503050406030204" pitchFamily="18" charset="0"/>
                                    </a:rPr>
                                    <m:t>∙</m:t>
                                  </m:r>
                                  <m:d>
                                    <m:dPr>
                                      <m:ctrlPr>
                                        <a:rPr lang="it-IT" i="1">
                                          <a:latin typeface="Cambria Math" panose="02040503050406030204" pitchFamily="18" charset="0"/>
                                          <a:ea typeface="Cambria Math" panose="02040503050406030204" pitchFamily="18" charset="0"/>
                                        </a:rPr>
                                      </m:ctrlPr>
                                    </m:dPr>
                                    <m:e>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𝑃</m:t>
                                          </m:r>
                                        </m:e>
                                        <m:sub>
                                          <m:r>
                                            <a:rPr lang="it-IT" i="1">
                                              <a:latin typeface="Cambria Math" panose="02040503050406030204" pitchFamily="18" charset="0"/>
                                              <a:ea typeface="Cambria Math" panose="02040503050406030204" pitchFamily="18" charset="0"/>
                                            </a:rPr>
                                            <m:t>𝐴𝑉</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𝑖𝑗</m:t>
                                          </m:r>
                                        </m:sub>
                                      </m:sSub>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h</m:t>
                                          </m:r>
                                        </m:e>
                                        <m:sub>
                                          <m:r>
                                            <a:rPr lang="it-IT" i="1">
                                              <a:latin typeface="Cambria Math" panose="02040503050406030204" pitchFamily="18" charset="0"/>
                                              <a:ea typeface="Cambria Math" panose="02040503050406030204" pitchFamily="18" charset="0"/>
                                            </a:rPr>
                                            <m:t>𝑖𝑗</m:t>
                                          </m:r>
                                        </m:sub>
                                      </m:sSub>
                                    </m:e>
                                  </m:d>
                                </m:e>
                              </m:nary>
                            </m:e>
                          </m:d>
                        </m:e>
                      </m:nary>
                    </m:oMath>
                  </m:oMathPara>
                </a14:m>
                <a:endParaRPr lang="en-US" dirty="0"/>
              </a:p>
            </p:txBody>
          </p:sp>
        </mc:Choice>
        <mc:Fallback xmlns="">
          <p:sp>
            <p:nvSpPr>
              <p:cNvPr id="46" name="TextBox 45">
                <a:extLst>
                  <a:ext uri="{FF2B5EF4-FFF2-40B4-BE49-F238E27FC236}">
                    <a16:creationId xmlns:a16="http://schemas.microsoft.com/office/drawing/2014/main" id="{151B14BB-7459-FC50-0EA1-7D08BF6F0F61}"/>
                  </a:ext>
                </a:extLst>
              </p:cNvPr>
              <p:cNvSpPr txBox="1">
                <a:spLocks noRot="1" noChangeAspect="1" noMove="1" noResize="1" noEditPoints="1" noAdjustHandles="1" noChangeArrowheads="1" noChangeShapeType="1" noTextEdit="1"/>
              </p:cNvSpPr>
              <p:nvPr/>
            </p:nvSpPr>
            <p:spPr>
              <a:xfrm>
                <a:off x="5290063" y="2252991"/>
                <a:ext cx="4970720" cy="891719"/>
              </a:xfrm>
              <a:prstGeom prst="rect">
                <a:avLst/>
              </a:prstGeom>
              <a:blipFill>
                <a:blip r:embed="rId14"/>
                <a:stretch>
                  <a:fillRect/>
                </a:stretch>
              </a:blipFill>
            </p:spPr>
            <p:txBody>
              <a:bodyPr/>
              <a:lstStyle/>
              <a:p>
                <a:r>
                  <a:rPr lang="en-GB">
                    <a:noFill/>
                  </a:rPr>
                  <a:t> </a:t>
                </a:r>
              </a:p>
            </p:txBody>
          </p:sp>
        </mc:Fallback>
      </mc:AlternateContent>
      <p:sp>
        <p:nvSpPr>
          <p:cNvPr id="47" name="Parentesi graffa aperta 2">
            <a:extLst>
              <a:ext uri="{FF2B5EF4-FFF2-40B4-BE49-F238E27FC236}">
                <a16:creationId xmlns:a16="http://schemas.microsoft.com/office/drawing/2014/main" id="{AE80D4A0-B626-9D15-E2D7-FAEC6722C25E}"/>
              </a:ext>
            </a:extLst>
          </p:cNvPr>
          <p:cNvSpPr/>
          <p:nvPr/>
        </p:nvSpPr>
        <p:spPr>
          <a:xfrm rot="16200000">
            <a:off x="8699945" y="1827786"/>
            <a:ext cx="126114" cy="2811080"/>
          </a:xfrm>
          <a:prstGeom prst="leftBrac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a:solidFill>
                <a:schemeClr val="accent2">
                  <a:lumMod val="75000"/>
                </a:schemeClr>
              </a:solidFill>
            </a:endParaRPr>
          </a:p>
        </p:txBody>
      </p:sp>
      <p:sp>
        <p:nvSpPr>
          <p:cNvPr id="48" name="CasellaDiTesto 3">
            <a:extLst>
              <a:ext uri="{FF2B5EF4-FFF2-40B4-BE49-F238E27FC236}">
                <a16:creationId xmlns:a16="http://schemas.microsoft.com/office/drawing/2014/main" id="{3AAA7AE5-38CE-8090-FDA1-5112742C20EB}"/>
              </a:ext>
            </a:extLst>
          </p:cNvPr>
          <p:cNvSpPr txBox="1"/>
          <p:nvPr/>
        </p:nvSpPr>
        <p:spPr>
          <a:xfrm>
            <a:off x="7259019" y="3341684"/>
            <a:ext cx="3101471" cy="264047"/>
          </a:xfrm>
          <a:prstGeom prst="rect">
            <a:avLst/>
          </a:prstGeom>
          <a:noFill/>
        </p:spPr>
        <p:txBody>
          <a:bodyPr wrap="square" rtlCol="0">
            <a:spAutoFit/>
          </a:bodyPr>
          <a:lstStyle/>
          <a:p>
            <a:pPr algn="ctr"/>
            <a: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Energy </a:t>
            </a:r>
            <a:r>
              <a:rPr lang="it-IT" sz="1116"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consumed</a:t>
            </a:r>
            <a: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by a single user</a:t>
            </a:r>
          </a:p>
        </p:txBody>
      </p:sp>
      <p:sp>
        <p:nvSpPr>
          <p:cNvPr id="49" name="Parentesi graffa aperta 11">
            <a:extLst>
              <a:ext uri="{FF2B5EF4-FFF2-40B4-BE49-F238E27FC236}">
                <a16:creationId xmlns:a16="http://schemas.microsoft.com/office/drawing/2014/main" id="{78E9E335-B55B-F39E-1685-3238BDD8B1CB}"/>
              </a:ext>
            </a:extLst>
          </p:cNvPr>
          <p:cNvSpPr/>
          <p:nvPr/>
        </p:nvSpPr>
        <p:spPr>
          <a:xfrm rot="5400000" flipV="1">
            <a:off x="7998346" y="53326"/>
            <a:ext cx="170569" cy="4117501"/>
          </a:xfrm>
          <a:prstGeom prst="leftBrace">
            <a:avLst/>
          </a:prstGeom>
          <a:ln>
            <a:solidFill>
              <a:srgbClr val="00206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dirty="0">
              <a:solidFill>
                <a:srgbClr val="002060"/>
              </a:solidFill>
            </a:endParaRPr>
          </a:p>
        </p:txBody>
      </p:sp>
      <p:sp>
        <p:nvSpPr>
          <p:cNvPr id="50" name="CasellaDiTesto 12">
            <a:extLst>
              <a:ext uri="{FF2B5EF4-FFF2-40B4-BE49-F238E27FC236}">
                <a16:creationId xmlns:a16="http://schemas.microsoft.com/office/drawing/2014/main" id="{C8C78D15-78C0-F5CB-56D0-ABC9F7F0CD11}"/>
              </a:ext>
            </a:extLst>
          </p:cNvPr>
          <p:cNvSpPr txBox="1"/>
          <p:nvPr/>
        </p:nvSpPr>
        <p:spPr>
          <a:xfrm>
            <a:off x="6502256" y="1674378"/>
            <a:ext cx="3075043" cy="264047"/>
          </a:xfrm>
          <a:prstGeom prst="rect">
            <a:avLst/>
          </a:prstGeom>
          <a:noFill/>
        </p:spPr>
        <p:txBody>
          <a:bodyPr wrap="square" rtlCol="0">
            <a:spAutoFit/>
          </a:bodyPr>
          <a:lstStyle/>
          <a:p>
            <a:pPr algn="ct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Energy </a:t>
            </a: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consumed</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by a single class</a:t>
            </a:r>
          </a:p>
        </p:txBody>
      </p:sp>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pPr algn="l"/>
            <a:r>
              <a:rPr lang="en-GB" sz="4000" dirty="0">
                <a:latin typeface="Open Sans"/>
                <a:ea typeface="Open Sans" panose="020B0606030504020204" pitchFamily="34" charset="0"/>
                <a:cs typeface="Open Sans" panose="020B0606030504020204" pitchFamily="34" charset="0"/>
                <a:sym typeface="Bodoni SvtyTwo ITC TT-Book"/>
              </a:rPr>
              <a:t>Basic Approach</a:t>
            </a:r>
          </a:p>
        </p:txBody>
      </p:sp>
      <p:pic>
        <p:nvPicPr>
          <p:cNvPr id="10" name="Picture 9">
            <a:extLst>
              <a:ext uri="{FF2B5EF4-FFF2-40B4-BE49-F238E27FC236}">
                <a16:creationId xmlns:a16="http://schemas.microsoft.com/office/drawing/2014/main" id="{11231E72-36CD-692A-BADA-9CB2E5598405}"/>
              </a:ext>
            </a:extLst>
          </p:cNvPr>
          <p:cNvPicPr>
            <a:picLocks noChangeAspect="1"/>
          </p:cNvPicPr>
          <p:nvPr/>
        </p:nvPicPr>
        <p:blipFill>
          <a:blip r:embed="rId3"/>
          <a:stretch>
            <a:fillRect/>
          </a:stretch>
        </p:blipFill>
        <p:spPr>
          <a:xfrm>
            <a:off x="1204302" y="3969851"/>
            <a:ext cx="9178433" cy="1142801"/>
          </a:xfrm>
          <a:prstGeom prst="rect">
            <a:avLst/>
          </a:prstGeom>
        </p:spPr>
      </p:pic>
      <p:sp>
        <p:nvSpPr>
          <p:cNvPr id="11" name="TextBox 10">
            <a:extLst>
              <a:ext uri="{FF2B5EF4-FFF2-40B4-BE49-F238E27FC236}">
                <a16:creationId xmlns:a16="http://schemas.microsoft.com/office/drawing/2014/main" id="{4486FB7E-6995-21FB-2091-87CF6C9FFA63}"/>
              </a:ext>
            </a:extLst>
          </p:cNvPr>
          <p:cNvSpPr txBox="1"/>
          <p:nvPr/>
        </p:nvSpPr>
        <p:spPr>
          <a:xfrm>
            <a:off x="478950" y="1192342"/>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One basic approach for estimating a load curve involves using </a:t>
            </a:r>
            <a:r>
              <a:rPr lang="en-GB" sz="1400" b="1" dirty="0">
                <a:latin typeface="Open Sans" panose="020B0606030504020204" pitchFamily="34" charset="0"/>
                <a:ea typeface="Open Sans" panose="020B0606030504020204" pitchFamily="34" charset="0"/>
                <a:cs typeface="Open Sans" panose="020B0606030504020204" pitchFamily="34" charset="0"/>
              </a:rPr>
              <a:t>Excel</a:t>
            </a:r>
            <a:r>
              <a:rPr lang="en-GB" sz="1400" dirty="0">
                <a:latin typeface="Open Sans" panose="020B0606030504020204" pitchFamily="34" charset="0"/>
                <a:ea typeface="Open Sans" panose="020B0606030504020204" pitchFamily="34" charset="0"/>
                <a:cs typeface="Open Sans" panose="020B0606030504020204" pitchFamily="34" charset="0"/>
              </a:rPr>
              <a:t> to characterize users and appliances, define functioning windows, apply load factors, and calculate total energy consumption on an hourly basis, resulting in a detailed energy usage profile.</a:t>
            </a:r>
          </a:p>
        </p:txBody>
      </p:sp>
      <p:sp>
        <p:nvSpPr>
          <p:cNvPr id="12" name="TextBox 11">
            <a:extLst>
              <a:ext uri="{FF2B5EF4-FFF2-40B4-BE49-F238E27FC236}">
                <a16:creationId xmlns:a16="http://schemas.microsoft.com/office/drawing/2014/main" id="{ADC09B27-EDA5-A85E-7749-3E7C85708AFA}"/>
              </a:ext>
            </a:extLst>
          </p:cNvPr>
          <p:cNvSpPr txBox="1"/>
          <p:nvPr/>
        </p:nvSpPr>
        <p:spPr>
          <a:xfrm>
            <a:off x="600203" y="1930498"/>
            <a:ext cx="5270860" cy="1908215"/>
          </a:xfrm>
          <a:prstGeom prst="rect">
            <a:avLst/>
          </a:prstGeom>
          <a:noFill/>
        </p:spPr>
        <p:txBody>
          <a:bodyPr wrap="square" rtlCol="0">
            <a:spAutoFit/>
          </a:bodyPr>
          <a:lstStyle/>
          <a:p>
            <a:pPr algn="just"/>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Characterize the rural village</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b="1" dirty="0">
                <a:latin typeface="Open Sans" panose="020B0606030504020204" pitchFamily="34" charset="0"/>
                <a:ea typeface="Open Sans" panose="020B0606030504020204" pitchFamily="34" charset="0"/>
                <a:cs typeface="Open Sans" panose="020B0606030504020204" pitchFamily="34" charset="0"/>
              </a:rPr>
              <a:t>Example</a:t>
            </a:r>
            <a:r>
              <a:rPr lang="en-GB" sz="1200" i="1" dirty="0">
                <a:latin typeface="Open Sans" panose="020B0606030504020204" pitchFamily="34" charset="0"/>
                <a:ea typeface="Open Sans" panose="020B0606030504020204" pitchFamily="34" charset="0"/>
                <a:cs typeface="Open Sans" panose="020B0606030504020204" pitchFamily="34" charset="0"/>
              </a:rPr>
              <a:t>: 1500 households: 350 high income, 400 middle-high income, 500 middle-low income, 250 low income</a:t>
            </a:r>
          </a:p>
          <a:p>
            <a:pPr marL="171450" indent="-171450" algn="just">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Characterize the users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Estimate the number of appliances, their ratings and usage</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Operate the energy consumption related to each user class </a:t>
            </a:r>
          </a:p>
          <a:p>
            <a:pPr marL="171450" indent="-171450" algn="just">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3" name="Picture 12">
            <a:extLst>
              <a:ext uri="{FF2B5EF4-FFF2-40B4-BE49-F238E27FC236}">
                <a16:creationId xmlns:a16="http://schemas.microsoft.com/office/drawing/2014/main" id="{7471D515-9FE2-5A57-1A91-286677871413}"/>
              </a:ext>
            </a:extLst>
          </p:cNvPr>
          <p:cNvPicPr>
            <a:picLocks noChangeAspect="1"/>
          </p:cNvPicPr>
          <p:nvPr/>
        </p:nvPicPr>
        <p:blipFill>
          <a:blip r:embed="rId4"/>
          <a:stretch>
            <a:fillRect/>
          </a:stretch>
        </p:blipFill>
        <p:spPr>
          <a:xfrm>
            <a:off x="1219053" y="5112652"/>
            <a:ext cx="9156791" cy="1018911"/>
          </a:xfrm>
          <a:prstGeom prst="rect">
            <a:avLst/>
          </a:prstGeom>
        </p:spPr>
      </p:pic>
      <p:cxnSp>
        <p:nvCxnSpPr>
          <p:cNvPr id="14" name="Connettore diritto 96">
            <a:extLst>
              <a:ext uri="{FF2B5EF4-FFF2-40B4-BE49-F238E27FC236}">
                <a16:creationId xmlns:a16="http://schemas.microsoft.com/office/drawing/2014/main" id="{9566FAAF-6C81-2F1A-2205-DC90CFFD2022}"/>
              </a:ext>
            </a:extLst>
          </p:cNvPr>
          <p:cNvCxnSpPr>
            <a:cxnSpLocks/>
          </p:cNvCxnSpPr>
          <p:nvPr/>
        </p:nvCxnSpPr>
        <p:spPr>
          <a:xfrm flipV="1">
            <a:off x="6377416" y="2010992"/>
            <a:ext cx="0" cy="1578429"/>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6" descr="2,979 Excel download icon Images, Stock Photos &amp; Vectors | Shutterstock">
            <a:extLst>
              <a:ext uri="{FF2B5EF4-FFF2-40B4-BE49-F238E27FC236}">
                <a16:creationId xmlns:a16="http://schemas.microsoft.com/office/drawing/2014/main" id="{272A3D40-8462-DE29-776C-8D5702DCC51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7551"/>
          <a:stretch/>
        </p:blipFill>
        <p:spPr bwMode="auto">
          <a:xfrm>
            <a:off x="10111562" y="3768793"/>
            <a:ext cx="758882" cy="75554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Chart 15">
            <a:extLst>
              <a:ext uri="{FF2B5EF4-FFF2-40B4-BE49-F238E27FC236}">
                <a16:creationId xmlns:a16="http://schemas.microsoft.com/office/drawing/2014/main" id="{064E3A90-A59D-0171-4F9A-15C8FF46CB1F}"/>
              </a:ext>
            </a:extLst>
          </p:cNvPr>
          <p:cNvGraphicFramePr/>
          <p:nvPr>
            <p:extLst>
              <p:ext uri="{D42A27DB-BD31-4B8C-83A1-F6EECF244321}">
                <p14:modId xmlns:p14="http://schemas.microsoft.com/office/powerpoint/2010/main" val="3523911495"/>
              </p:ext>
            </p:extLst>
          </p:nvPr>
        </p:nvGraphicFramePr>
        <p:xfrm>
          <a:off x="6571645" y="1805395"/>
          <a:ext cx="4222333" cy="1887229"/>
        </p:xfrm>
        <a:graphic>
          <a:graphicData uri="http://schemas.openxmlformats.org/drawingml/2006/chart">
            <c:chart xmlns:c="http://schemas.openxmlformats.org/drawingml/2006/chart" xmlns:r="http://schemas.openxmlformats.org/officeDocument/2006/relationships" r:id="rId6"/>
          </a:graphicData>
        </a:graphic>
      </p:graphicFrame>
      <p:pic>
        <p:nvPicPr>
          <p:cNvPr id="17" name="Picture 8" descr=" ">
            <a:extLst>
              <a:ext uri="{FF2B5EF4-FFF2-40B4-BE49-F238E27FC236}">
                <a16:creationId xmlns:a16="http://schemas.microsoft.com/office/drawing/2014/main" id="{DD6303E4-2355-37D3-2409-EE713D2D87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915053">
            <a:off x="10264098" y="1756872"/>
            <a:ext cx="808116" cy="808116"/>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45DED038-86B0-062C-1567-90922FA0AF3F}"/>
              </a:ext>
            </a:extLst>
          </p:cNvPr>
          <p:cNvSpPr txBox="1"/>
          <p:nvPr/>
        </p:nvSpPr>
        <p:spPr>
          <a:xfrm>
            <a:off x="3500423" y="6191622"/>
            <a:ext cx="507686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Example of a Basic Approach Excel implementation for load curve estimation using load factors </a:t>
            </a:r>
          </a:p>
        </p:txBody>
      </p:sp>
    </p:spTree>
    <p:extLst>
      <p:ext uri="{BB962C8B-B14F-4D97-AF65-F5344CB8AC3E}">
        <p14:creationId xmlns:p14="http://schemas.microsoft.com/office/powerpoint/2010/main" val="1474277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Advanced Approach</a:t>
            </a:r>
          </a:p>
        </p:txBody>
      </p:sp>
      <p:sp>
        <p:nvSpPr>
          <p:cNvPr id="2" name="TextBox 1">
            <a:extLst>
              <a:ext uri="{FF2B5EF4-FFF2-40B4-BE49-F238E27FC236}">
                <a16:creationId xmlns:a16="http://schemas.microsoft.com/office/drawing/2014/main" id="{90D0B694-D093-D455-56D7-631ECC250993}"/>
              </a:ext>
            </a:extLst>
          </p:cNvPr>
          <p:cNvSpPr txBox="1"/>
          <p:nvPr/>
        </p:nvSpPr>
        <p:spPr>
          <a:xfrm>
            <a:off x="478950" y="1256510"/>
            <a:ext cx="11119810" cy="738664"/>
          </a:xfrm>
          <a:prstGeom prst="rect">
            <a:avLst/>
          </a:prstGeom>
          <a:noFill/>
        </p:spPr>
        <p:txBody>
          <a:bodyPr wrap="square" rtlCol="0">
            <a:spAutoFit/>
          </a:bodyPr>
          <a:lstStyle/>
          <a:p>
            <a:pPr algn="just"/>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Advanced approach </a:t>
            </a:r>
            <a:r>
              <a:rPr lang="en-GB" sz="1400" dirty="0">
                <a:latin typeface="Open Sans" panose="020B0606030504020204" pitchFamily="34" charset="0"/>
                <a:ea typeface="Open Sans" panose="020B0606030504020204" pitchFamily="34" charset="0"/>
                <a:cs typeface="Open Sans" panose="020B0606030504020204" pitchFamily="34" charset="0"/>
              </a:rPr>
              <a:t>creating load curves employs RAMP, an </a:t>
            </a:r>
            <a:r>
              <a:rPr lang="en-GB" sz="1400" b="1" dirty="0">
                <a:latin typeface="Open Sans" panose="020B0606030504020204" pitchFamily="34" charset="0"/>
                <a:ea typeface="Open Sans" panose="020B0606030504020204" pitchFamily="34" charset="0"/>
                <a:cs typeface="Open Sans" panose="020B0606030504020204" pitchFamily="34" charset="0"/>
              </a:rPr>
              <a:t>open-source software </a:t>
            </a:r>
            <a:r>
              <a:rPr lang="en-GB" sz="1400" dirty="0">
                <a:latin typeface="Open Sans" panose="020B0606030504020204" pitchFamily="34" charset="0"/>
                <a:ea typeface="Open Sans" panose="020B0606030504020204" pitchFamily="34" charset="0"/>
                <a:cs typeface="Open Sans" panose="020B0606030504020204" pitchFamily="34" charset="0"/>
              </a:rPr>
              <a:t>designed for scenarios where only rudimentary information on user behaviour is available, allowing for the </a:t>
            </a:r>
            <a:r>
              <a:rPr lang="en-GB" sz="1400" b="1" dirty="0">
                <a:latin typeface="Open Sans" panose="020B0606030504020204" pitchFamily="34" charset="0"/>
                <a:ea typeface="Open Sans" panose="020B0606030504020204" pitchFamily="34" charset="0"/>
                <a:cs typeface="Open Sans" panose="020B0606030504020204" pitchFamily="34" charset="0"/>
              </a:rPr>
              <a:t>characterization of users and appliances</a:t>
            </a:r>
            <a:r>
              <a:rPr lang="en-GB" sz="1400" dirty="0">
                <a:latin typeface="Open Sans" panose="020B0606030504020204" pitchFamily="34" charset="0"/>
                <a:ea typeface="Open Sans" panose="020B0606030504020204" pitchFamily="34" charset="0"/>
                <a:cs typeface="Open Sans" panose="020B0606030504020204" pitchFamily="34" charset="0"/>
              </a:rPr>
              <a:t>, the definition of operating windows, and the application of load factors to yield a finely </a:t>
            </a:r>
            <a:r>
              <a:rPr lang="en-GB" sz="1400" b="1" dirty="0">
                <a:latin typeface="Open Sans" panose="020B0606030504020204" pitchFamily="34" charset="0"/>
                <a:ea typeface="Open Sans" panose="020B0606030504020204" pitchFamily="34" charset="0"/>
                <a:cs typeface="Open Sans" panose="020B0606030504020204" pitchFamily="34" charset="0"/>
              </a:rPr>
              <a:t>detailed energy usage profile on a minute basis</a:t>
            </a:r>
            <a:r>
              <a:rPr lang="en-GB" sz="1400" dirty="0">
                <a:latin typeface="Open Sans" panose="020B0606030504020204" pitchFamily="34" charset="0"/>
                <a:ea typeface="Open Sans" panose="020B0606030504020204" pitchFamily="34" charset="0"/>
                <a:cs typeface="Open Sans" panose="020B0606030504020204" pitchFamily="34" charset="0"/>
              </a:rPr>
              <a:t>.</a:t>
            </a:r>
          </a:p>
        </p:txBody>
      </p:sp>
      <p:pic>
        <p:nvPicPr>
          <p:cNvPr id="10" name="Immagine 35">
            <a:extLst>
              <a:ext uri="{FF2B5EF4-FFF2-40B4-BE49-F238E27FC236}">
                <a16:creationId xmlns:a16="http://schemas.microsoft.com/office/drawing/2014/main" id="{5FFDADCA-E4B5-B4C6-CD7A-038B6142A0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2168" y="1953023"/>
            <a:ext cx="1761200" cy="855755"/>
          </a:xfrm>
          <a:prstGeom prst="rect">
            <a:avLst/>
          </a:prstGeom>
        </p:spPr>
      </p:pic>
      <p:pic>
        <p:nvPicPr>
          <p:cNvPr id="11" name="Picture 10">
            <a:extLst>
              <a:ext uri="{FF2B5EF4-FFF2-40B4-BE49-F238E27FC236}">
                <a16:creationId xmlns:a16="http://schemas.microsoft.com/office/drawing/2014/main" id="{0507350A-847C-373C-1C18-A044CD963898}"/>
              </a:ext>
            </a:extLst>
          </p:cNvPr>
          <p:cNvPicPr>
            <a:picLocks noChangeAspect="1"/>
          </p:cNvPicPr>
          <p:nvPr/>
        </p:nvPicPr>
        <p:blipFill rotWithShape="1">
          <a:blip r:embed="rId4"/>
          <a:srcRect t="9798"/>
          <a:stretch/>
        </p:blipFill>
        <p:spPr>
          <a:xfrm>
            <a:off x="1048917" y="3025721"/>
            <a:ext cx="3573200" cy="2742364"/>
          </a:xfrm>
          <a:prstGeom prst="rect">
            <a:avLst/>
          </a:prstGeom>
        </p:spPr>
      </p:pic>
      <p:sp>
        <p:nvSpPr>
          <p:cNvPr id="12" name="TextBox 11">
            <a:extLst>
              <a:ext uri="{FF2B5EF4-FFF2-40B4-BE49-F238E27FC236}">
                <a16:creationId xmlns:a16="http://schemas.microsoft.com/office/drawing/2014/main" id="{0C3A0378-2580-48CA-FEBD-DA92133BD343}"/>
              </a:ext>
            </a:extLst>
          </p:cNvPr>
          <p:cNvSpPr txBox="1"/>
          <p:nvPr/>
        </p:nvSpPr>
        <p:spPr>
          <a:xfrm>
            <a:off x="3164021" y="2307993"/>
            <a:ext cx="7759742" cy="307777"/>
          </a:xfrm>
          <a:prstGeom prst="rect">
            <a:avLst/>
          </a:prstGeom>
          <a:noFill/>
        </p:spPr>
        <p:txBody>
          <a:bodyPr wrap="square" rtlCol="0">
            <a:spAutoFit/>
          </a:bodyPr>
          <a:lstStyle/>
          <a:p>
            <a:pPr algn="just"/>
            <a:r>
              <a:rPr lang="en-GB" sz="1400" i="1" dirty="0">
                <a:latin typeface="Open Sans" panose="020B0606030504020204" pitchFamily="34" charset="0"/>
                <a:ea typeface="Open Sans" panose="020B0606030504020204" pitchFamily="34" charset="0"/>
                <a:cs typeface="Open Sans" panose="020B0606030504020204" pitchFamily="34" charset="0"/>
              </a:rPr>
              <a:t>A </a:t>
            </a:r>
            <a:r>
              <a:rPr lang="en-GB" sz="1400" b="1" i="1" dirty="0">
                <a:latin typeface="Open Sans" panose="020B0606030504020204" pitchFamily="34" charset="0"/>
                <a:ea typeface="Open Sans" panose="020B0606030504020204" pitchFamily="34" charset="0"/>
                <a:cs typeface="Open Sans" panose="020B0606030504020204" pitchFamily="34" charset="0"/>
              </a:rPr>
              <a:t>bottom-up stochastic model </a:t>
            </a:r>
            <a:r>
              <a:rPr lang="en-GB" sz="1400" i="1" dirty="0">
                <a:latin typeface="Open Sans" panose="020B0606030504020204" pitchFamily="34" charset="0"/>
                <a:ea typeface="Open Sans" panose="020B0606030504020204" pitchFamily="34" charset="0"/>
                <a:cs typeface="Open Sans" panose="020B0606030504020204" pitchFamily="34" charset="0"/>
              </a:rPr>
              <a:t>for the generation of </a:t>
            </a:r>
            <a:r>
              <a:rPr lang="en-GB" sz="1400" b="1" i="1" dirty="0">
                <a:latin typeface="Open Sans" panose="020B0606030504020204" pitchFamily="34" charset="0"/>
                <a:ea typeface="Open Sans" panose="020B0606030504020204" pitchFamily="34" charset="0"/>
                <a:cs typeface="Open Sans" panose="020B0606030504020204" pitchFamily="34" charset="0"/>
              </a:rPr>
              <a:t>high-resolution multi-energy profiles </a:t>
            </a:r>
            <a:r>
              <a:rPr lang="en-GB" sz="1400" dirty="0">
                <a:latin typeface="Open Sans" panose="020B0606030504020204" pitchFamily="34" charset="0"/>
                <a:ea typeface="Open Sans" panose="020B0606030504020204" pitchFamily="34" charset="0"/>
                <a:cs typeface="Open Sans" panose="020B0606030504020204" pitchFamily="34" charset="0"/>
              </a:rPr>
              <a:t> </a:t>
            </a:r>
          </a:p>
        </p:txBody>
      </p:sp>
      <p:grpSp>
        <p:nvGrpSpPr>
          <p:cNvPr id="13" name="Gruppo 99">
            <a:extLst>
              <a:ext uri="{FF2B5EF4-FFF2-40B4-BE49-F238E27FC236}">
                <a16:creationId xmlns:a16="http://schemas.microsoft.com/office/drawing/2014/main" id="{79F59E07-974F-CB4C-ED1F-42D2E743369B}"/>
              </a:ext>
            </a:extLst>
          </p:cNvPr>
          <p:cNvGrpSpPr/>
          <p:nvPr/>
        </p:nvGrpSpPr>
        <p:grpSpPr>
          <a:xfrm>
            <a:off x="5379987" y="3460321"/>
            <a:ext cx="175275" cy="2252413"/>
            <a:chOff x="7890023" y="196794"/>
            <a:chExt cx="88215" cy="5796498"/>
          </a:xfrm>
        </p:grpSpPr>
        <p:cxnSp>
          <p:nvCxnSpPr>
            <p:cNvPr id="14" name="Connettore diritto 96">
              <a:extLst>
                <a:ext uri="{FF2B5EF4-FFF2-40B4-BE49-F238E27FC236}">
                  <a16:creationId xmlns:a16="http://schemas.microsoft.com/office/drawing/2014/main" id="{814058B3-C132-5BDB-88A4-D9EA03D87D1E}"/>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 name="Freccia a gallone 98">
              <a:extLst>
                <a:ext uri="{FF2B5EF4-FFF2-40B4-BE49-F238E27FC236}">
                  <a16:creationId xmlns:a16="http://schemas.microsoft.com/office/drawing/2014/main" id="{4CE379EE-FC05-554D-A23C-82E6EA4063AC}"/>
                </a:ext>
              </a:extLst>
            </p:cNvPr>
            <p:cNvSpPr/>
            <p:nvPr/>
          </p:nvSpPr>
          <p:spPr>
            <a:xfrm>
              <a:off x="7890023"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16" name="Group 15">
            <a:extLst>
              <a:ext uri="{FF2B5EF4-FFF2-40B4-BE49-F238E27FC236}">
                <a16:creationId xmlns:a16="http://schemas.microsoft.com/office/drawing/2014/main" id="{4E3EAF7D-ECA4-7C44-B3EC-5B4D56359804}"/>
              </a:ext>
            </a:extLst>
          </p:cNvPr>
          <p:cNvGrpSpPr/>
          <p:nvPr/>
        </p:nvGrpSpPr>
        <p:grpSpPr>
          <a:xfrm>
            <a:off x="6210766" y="3006962"/>
            <a:ext cx="4683291" cy="2793096"/>
            <a:chOff x="5896627" y="2782373"/>
            <a:chExt cx="4683291" cy="2793096"/>
          </a:xfrm>
        </p:grpSpPr>
        <p:pic>
          <p:nvPicPr>
            <p:cNvPr id="17" name="Picture 16">
              <a:extLst>
                <a:ext uri="{FF2B5EF4-FFF2-40B4-BE49-F238E27FC236}">
                  <a16:creationId xmlns:a16="http://schemas.microsoft.com/office/drawing/2014/main" id="{571B4840-CAE5-C905-EBE0-AE00222C91DD}"/>
                </a:ext>
              </a:extLst>
            </p:cNvPr>
            <p:cNvPicPr>
              <a:picLocks noChangeAspect="1"/>
            </p:cNvPicPr>
            <p:nvPr/>
          </p:nvPicPr>
          <p:blipFill>
            <a:blip r:embed="rId5"/>
            <a:stretch>
              <a:fillRect/>
            </a:stretch>
          </p:blipFill>
          <p:spPr>
            <a:xfrm>
              <a:off x="6698544" y="3726323"/>
              <a:ext cx="3881374" cy="1849146"/>
            </a:xfrm>
            <a:prstGeom prst="rect">
              <a:avLst/>
            </a:prstGeom>
          </p:spPr>
        </p:pic>
        <p:pic>
          <p:nvPicPr>
            <p:cNvPr id="18" name="Picture 17">
              <a:extLst>
                <a:ext uri="{FF2B5EF4-FFF2-40B4-BE49-F238E27FC236}">
                  <a16:creationId xmlns:a16="http://schemas.microsoft.com/office/drawing/2014/main" id="{CC2960D0-57A0-C157-ABD9-58216A252F32}"/>
                </a:ext>
              </a:extLst>
            </p:cNvPr>
            <p:cNvPicPr>
              <a:picLocks noChangeAspect="1"/>
            </p:cNvPicPr>
            <p:nvPr/>
          </p:nvPicPr>
          <p:blipFill>
            <a:blip r:embed="rId6"/>
            <a:stretch>
              <a:fillRect/>
            </a:stretch>
          </p:blipFill>
          <p:spPr>
            <a:xfrm>
              <a:off x="5896627" y="2782373"/>
              <a:ext cx="3488005" cy="1752294"/>
            </a:xfrm>
            <a:prstGeom prst="rect">
              <a:avLst/>
            </a:prstGeom>
          </p:spPr>
        </p:pic>
      </p:grpSp>
      <p:sp>
        <p:nvSpPr>
          <p:cNvPr id="19" name="TextBox 18">
            <a:extLst>
              <a:ext uri="{FF2B5EF4-FFF2-40B4-BE49-F238E27FC236}">
                <a16:creationId xmlns:a16="http://schemas.microsoft.com/office/drawing/2014/main" id="{8C904533-A316-DFF5-05BF-8C0128160DDA}"/>
              </a:ext>
            </a:extLst>
          </p:cNvPr>
          <p:cNvSpPr txBox="1"/>
          <p:nvPr/>
        </p:nvSpPr>
        <p:spPr>
          <a:xfrm>
            <a:off x="6013979" y="5911438"/>
            <a:ext cx="507686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Examples of load curve demands estimated using RAMP software</a:t>
            </a:r>
          </a:p>
        </p:txBody>
      </p:sp>
      <p:sp>
        <p:nvSpPr>
          <p:cNvPr id="20" name="TextBox 19">
            <a:extLst>
              <a:ext uri="{FF2B5EF4-FFF2-40B4-BE49-F238E27FC236}">
                <a16:creationId xmlns:a16="http://schemas.microsoft.com/office/drawing/2014/main" id="{6CFF0D2E-F244-D2F3-1E89-02DC03F679E5}"/>
              </a:ext>
            </a:extLst>
          </p:cNvPr>
          <p:cNvSpPr txBox="1"/>
          <p:nvPr/>
        </p:nvSpPr>
        <p:spPr>
          <a:xfrm>
            <a:off x="790852" y="5915944"/>
            <a:ext cx="4325032" cy="3693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Graphical sketch of the modelling layers constituting the simulation process. Source of Image: [4]</a:t>
            </a:r>
          </a:p>
        </p:txBody>
      </p:sp>
    </p:spTree>
    <p:extLst>
      <p:ext uri="{BB962C8B-B14F-4D97-AF65-F5344CB8AC3E}">
        <p14:creationId xmlns:p14="http://schemas.microsoft.com/office/powerpoint/2010/main" val="372581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Load demand Archetypes</a:t>
            </a:r>
          </a:p>
        </p:txBody>
      </p:sp>
      <p:sp>
        <p:nvSpPr>
          <p:cNvPr id="17" name="TextBox 16">
            <a:extLst>
              <a:ext uri="{FF2B5EF4-FFF2-40B4-BE49-F238E27FC236}">
                <a16:creationId xmlns:a16="http://schemas.microsoft.com/office/drawing/2014/main" id="{74BC3978-4EFA-FE2E-7051-ECF56F38F643}"/>
              </a:ext>
            </a:extLst>
          </p:cNvPr>
          <p:cNvSpPr txBox="1"/>
          <p:nvPr/>
        </p:nvSpPr>
        <p:spPr>
          <a:xfrm>
            <a:off x="430824" y="1240469"/>
            <a:ext cx="11119810" cy="954107"/>
          </a:xfrm>
          <a:prstGeom prst="rect">
            <a:avLst/>
          </a:prstGeom>
          <a:noFill/>
        </p:spPr>
        <p:txBody>
          <a:bodyPr wrap="square" rtlCol="0">
            <a:spAutoFit/>
          </a:bodyPr>
          <a:lstStyle/>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Load curve archetypes </a:t>
            </a:r>
            <a:r>
              <a:rPr lang="en-GB" sz="1400" dirty="0">
                <a:latin typeface="Open Sans" panose="020B0606030504020204" pitchFamily="34" charset="0"/>
                <a:ea typeface="Open Sans" panose="020B0606030504020204" pitchFamily="34" charset="0"/>
                <a:cs typeface="Open Sans" panose="020B0606030504020204" pitchFamily="34" charset="0"/>
              </a:rPr>
              <a:t>in off-grid rural areas are </a:t>
            </a:r>
            <a:r>
              <a:rPr lang="en-GB" sz="1400" b="1" dirty="0">
                <a:latin typeface="Open Sans" panose="020B0606030504020204" pitchFamily="34" charset="0"/>
                <a:ea typeface="Open Sans" panose="020B0606030504020204" pitchFamily="34" charset="0"/>
                <a:cs typeface="Open Sans" panose="020B0606030504020204" pitchFamily="34" charset="0"/>
              </a:rPr>
              <a:t>typical patterns of electricity usage </a:t>
            </a:r>
            <a:r>
              <a:rPr lang="en-GB" sz="1400" dirty="0">
                <a:latin typeface="Open Sans" panose="020B0606030504020204" pitchFamily="34" charset="0"/>
                <a:ea typeface="Open Sans" panose="020B0606030504020204" pitchFamily="34" charset="0"/>
                <a:cs typeface="Open Sans" panose="020B0606030504020204" pitchFamily="34" charset="0"/>
              </a:rPr>
              <a:t>that represent the collective energy consumption behaviours of the community. The proposed approach in [5] it has been developed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100 archetypes </a:t>
            </a:r>
            <a:r>
              <a:rPr lang="en-GB" sz="1400" dirty="0">
                <a:latin typeface="Open Sans" panose="020B0606030504020204" pitchFamily="34" charset="0"/>
                <a:ea typeface="Open Sans" panose="020B0606030504020204" pitchFamily="34" charset="0"/>
                <a:cs typeface="Open Sans" panose="020B0606030504020204" pitchFamily="34" charset="0"/>
              </a:rPr>
              <a:t>of household users in </a:t>
            </a:r>
            <a:r>
              <a:rPr lang="en-GB" sz="1400" b="1" dirty="0">
                <a:latin typeface="Open Sans" panose="020B0606030504020204" pitchFamily="34" charset="0"/>
                <a:ea typeface="Open Sans" panose="020B0606030504020204" pitchFamily="34" charset="0"/>
                <a:cs typeface="Open Sans" panose="020B0606030504020204" pitchFamily="34" charset="0"/>
              </a:rPr>
              <a:t>Sub-Sahara Africa (SSA)</a:t>
            </a:r>
            <a:r>
              <a:rPr lang="en-GB" sz="1400" dirty="0">
                <a:latin typeface="Open Sans" panose="020B0606030504020204" pitchFamily="34" charset="0"/>
                <a:ea typeface="Open Sans" panose="020B0606030504020204" pitchFamily="34" charset="0"/>
                <a:cs typeface="Open Sans" panose="020B0606030504020204" pitchFamily="34" charset="0"/>
              </a:rPr>
              <a:t>, characterized by different set of appliances (wealth parameter), seasonal variations in the time of use of the appliances (latitude parameter) and different seasonal use of ambient cooling devices (climate zone parameter).</a:t>
            </a:r>
          </a:p>
        </p:txBody>
      </p:sp>
      <p:pic>
        <p:nvPicPr>
          <p:cNvPr id="18" name="Picture 2" descr="Feature Generic Outline Color icon">
            <a:extLst>
              <a:ext uri="{FF2B5EF4-FFF2-40B4-BE49-F238E27FC236}">
                <a16:creationId xmlns:a16="http://schemas.microsoft.com/office/drawing/2014/main" id="{332A5892-DDDE-7C18-6C0D-68BA32D66F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836" y="5266966"/>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88F365D6-9C8E-FB12-FCBD-D251D1F316A6}"/>
              </a:ext>
            </a:extLst>
          </p:cNvPr>
          <p:cNvSpPr txBox="1"/>
          <p:nvPr/>
        </p:nvSpPr>
        <p:spPr>
          <a:xfrm>
            <a:off x="1834421" y="5416389"/>
            <a:ext cx="6895586" cy="615553"/>
          </a:xfrm>
          <a:prstGeom prst="rect">
            <a:avLst/>
          </a:prstGeom>
          <a:noFill/>
        </p:spPr>
        <p:txBody>
          <a:bodyPr wrap="square" rtlCol="0">
            <a:spAutoFit/>
          </a:bodyPr>
          <a:lstStyle/>
          <a:p>
            <a:pPr algn="just"/>
            <a:r>
              <a:rPr lang="en-GB" b="1" dirty="0">
                <a:solidFill>
                  <a:srgbClr val="FFC000"/>
                </a:solidFill>
                <a:latin typeface="Open Sans" panose="020B0606030504020204" pitchFamily="34" charset="0"/>
                <a:ea typeface="Open Sans" panose="020B0606030504020204" pitchFamily="34" charset="0"/>
                <a:cs typeface="Open Sans" panose="020B0606030504020204" pitchFamily="34" charset="0"/>
              </a:rPr>
              <a:t>Built-In Feature in MicroGridsPy:</a:t>
            </a:r>
          </a:p>
          <a:p>
            <a:pPr algn="just"/>
            <a:r>
              <a:rPr lang="en-GB" sz="1600" dirty="0">
                <a:latin typeface="Open Sans" panose="020B0606030504020204" pitchFamily="34" charset="0"/>
                <a:ea typeface="Open Sans" panose="020B0606030504020204" pitchFamily="34" charset="0"/>
                <a:cs typeface="Open Sans" panose="020B0606030504020204" pitchFamily="34" charset="0"/>
              </a:rPr>
              <a:t>Load demand estimation with archetypes of Sub-Saharan rural villages</a:t>
            </a:r>
            <a:endParaRPr lang="en-GB"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0" name="Connettore diritto 96">
            <a:extLst>
              <a:ext uri="{FF2B5EF4-FFF2-40B4-BE49-F238E27FC236}">
                <a16:creationId xmlns:a16="http://schemas.microsoft.com/office/drawing/2014/main" id="{51AFE9C5-B41F-1780-9D5B-28ED3A48D401}"/>
              </a:ext>
            </a:extLst>
          </p:cNvPr>
          <p:cNvCxnSpPr>
            <a:cxnSpLocks/>
          </p:cNvCxnSpPr>
          <p:nvPr/>
        </p:nvCxnSpPr>
        <p:spPr>
          <a:xfrm flipH="1">
            <a:off x="1074139" y="5110144"/>
            <a:ext cx="984351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16C5D96-1757-A722-9C1F-34D41DABE9F9}"/>
              </a:ext>
            </a:extLst>
          </p:cNvPr>
          <p:cNvSpPr txBox="1"/>
          <p:nvPr/>
        </p:nvSpPr>
        <p:spPr>
          <a:xfrm>
            <a:off x="1403361" y="2382396"/>
            <a:ext cx="5910944" cy="815608"/>
          </a:xfrm>
          <a:prstGeom prst="rect">
            <a:avLst/>
          </a:prstGeom>
          <a:noFill/>
        </p:spPr>
        <p:txBody>
          <a:bodyPr wrap="square" rtlCol="0">
            <a:spAutoFit/>
          </a:bodyPr>
          <a:lstStyle/>
          <a:p>
            <a:r>
              <a:rPr lang="en-U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5 Wealth (Tiers)</a:t>
            </a:r>
          </a:p>
          <a:p>
            <a:endParaRPr lang="en-US" sz="5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Each level is considered to own a </a:t>
            </a:r>
            <a:r>
              <a:rPr lang="en-GB" sz="1200" b="1" i="1" dirty="0">
                <a:latin typeface="Open Sans" panose="020B0606030504020204" pitchFamily="34" charset="0"/>
                <a:ea typeface="Open Sans" panose="020B0606030504020204" pitchFamily="34" charset="0"/>
                <a:cs typeface="Open Sans" panose="020B0606030504020204" pitchFamily="34" charset="0"/>
              </a:rPr>
              <a:t>different basket of appliances</a:t>
            </a:r>
            <a:r>
              <a:rPr lang="en-GB" sz="1200" i="1" dirty="0">
                <a:latin typeface="Open Sans" panose="020B0606030504020204" pitchFamily="34" charset="0"/>
                <a:ea typeface="Open Sans" panose="020B0606030504020204" pitchFamily="34" charset="0"/>
                <a:cs typeface="Open Sans" panose="020B0606030504020204" pitchFamily="34" charset="0"/>
              </a:rPr>
              <a:t>, created starting from a </a:t>
            </a:r>
            <a:r>
              <a:rPr lang="en-GB" sz="1200" b="1" i="1" dirty="0">
                <a:latin typeface="Open Sans" panose="020B0606030504020204" pitchFamily="34" charset="0"/>
                <a:ea typeface="Open Sans" panose="020B0606030504020204" pitchFamily="34" charset="0"/>
                <a:cs typeface="Open Sans" panose="020B0606030504020204" pitchFamily="34" charset="0"/>
              </a:rPr>
              <a:t>systematic review of the literature </a:t>
            </a:r>
            <a:r>
              <a:rPr lang="en-GB" sz="1200" i="1" dirty="0">
                <a:latin typeface="Open Sans" panose="020B0606030504020204" pitchFamily="34" charset="0"/>
                <a:ea typeface="Open Sans" panose="020B0606030504020204" pitchFamily="34" charset="0"/>
                <a:cs typeface="Open Sans" panose="020B0606030504020204" pitchFamily="34" charset="0"/>
              </a:rPr>
              <a:t>on electricity use in rural SSA</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21">
            <a:extLst>
              <a:ext uri="{FF2B5EF4-FFF2-40B4-BE49-F238E27FC236}">
                <a16:creationId xmlns:a16="http://schemas.microsoft.com/office/drawing/2014/main" id="{112808C1-AB90-93D9-0BFF-986277ABCE3C}"/>
              </a:ext>
            </a:extLst>
          </p:cNvPr>
          <p:cNvSpPr txBox="1"/>
          <p:nvPr/>
        </p:nvSpPr>
        <p:spPr>
          <a:xfrm>
            <a:off x="1403361" y="3286208"/>
            <a:ext cx="5910944" cy="815608"/>
          </a:xfrm>
          <a:prstGeom prst="rect">
            <a:avLst/>
          </a:prstGeom>
          <a:noFill/>
        </p:spPr>
        <p:txBody>
          <a:bodyPr wrap="square" rtlCol="0">
            <a:spAutoFit/>
          </a:bodyPr>
          <a:lstStyle/>
          <a:p>
            <a:r>
              <a:rPr lang="en-US"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5 Latitude zones</a:t>
            </a:r>
          </a:p>
          <a:p>
            <a:endParaRPr lang="en-US" sz="5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Latitude will determine different sunrise and sunset hours so that this parameter determines a seasonal change in appliances times of use</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22">
            <a:extLst>
              <a:ext uri="{FF2B5EF4-FFF2-40B4-BE49-F238E27FC236}">
                <a16:creationId xmlns:a16="http://schemas.microsoft.com/office/drawing/2014/main" id="{49B8A3F5-9DC5-2C22-54CA-C16E61B8E22F}"/>
              </a:ext>
            </a:extLst>
          </p:cNvPr>
          <p:cNvSpPr txBox="1"/>
          <p:nvPr/>
        </p:nvSpPr>
        <p:spPr>
          <a:xfrm>
            <a:off x="1403360" y="4187382"/>
            <a:ext cx="5910944" cy="815608"/>
          </a:xfrm>
          <a:prstGeom prst="rect">
            <a:avLst/>
          </a:prstGeom>
          <a:noFill/>
        </p:spPr>
        <p:txBody>
          <a:bodyPr wrap="square" rtlCol="0">
            <a:spAutoFit/>
          </a:bodyPr>
          <a:lstStyle/>
          <a:p>
            <a:r>
              <a:rPr lang="en-US" b="1" dirty="0">
                <a:solidFill>
                  <a:srgbClr val="002060"/>
                </a:solidFill>
                <a:latin typeface="Open Sans" panose="020B0606030504020204" pitchFamily="34" charset="0"/>
                <a:ea typeface="Open Sans" panose="020B0606030504020204" pitchFamily="34" charset="0"/>
                <a:cs typeface="Open Sans" panose="020B0606030504020204" pitchFamily="34" charset="0"/>
              </a:rPr>
              <a:t>4 Climate zones</a:t>
            </a:r>
          </a:p>
          <a:p>
            <a:endParaRPr lang="en-US" sz="5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Different climates can be found in different areas of SSA, and the need for cooling in the households will happen in different moments of the years</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4" descr=" ">
            <a:extLst>
              <a:ext uri="{FF2B5EF4-FFF2-40B4-BE49-F238E27FC236}">
                <a16:creationId xmlns:a16="http://schemas.microsoft.com/office/drawing/2014/main" id="{C0297ECC-3DBD-B8AD-6B48-07BB1ADA8C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143" y="2477300"/>
            <a:ext cx="562645" cy="56264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 ">
            <a:extLst>
              <a:ext uri="{FF2B5EF4-FFF2-40B4-BE49-F238E27FC236}">
                <a16:creationId xmlns:a16="http://schemas.microsoft.com/office/drawing/2014/main" id="{FF6A9B9B-16DF-FA8B-825C-475997B600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143" y="3423818"/>
            <a:ext cx="562645" cy="562645"/>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Sobreexplotación forestal - Mind Map">
            <a:extLst>
              <a:ext uri="{FF2B5EF4-FFF2-40B4-BE49-F238E27FC236}">
                <a16:creationId xmlns:a16="http://schemas.microsoft.com/office/drawing/2014/main" id="{A99AE25F-7FE2-8BB9-3297-DCB782177C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143" y="4273283"/>
            <a:ext cx="562645" cy="562645"/>
          </a:xfrm>
          <a:prstGeom prst="rect">
            <a:avLst/>
          </a:prstGeom>
          <a:noFill/>
          <a:extLst>
            <a:ext uri="{909E8E84-426E-40DD-AFC4-6F175D3DCCD1}">
              <a14:hiddenFill xmlns:a14="http://schemas.microsoft.com/office/drawing/2010/main">
                <a:solidFill>
                  <a:srgbClr val="FFFFFF"/>
                </a:solidFill>
              </a14:hiddenFill>
            </a:ext>
          </a:extLst>
        </p:spPr>
      </p:pic>
      <p:grpSp>
        <p:nvGrpSpPr>
          <p:cNvPr id="27" name="Gruppo 99">
            <a:extLst>
              <a:ext uri="{FF2B5EF4-FFF2-40B4-BE49-F238E27FC236}">
                <a16:creationId xmlns:a16="http://schemas.microsoft.com/office/drawing/2014/main" id="{F28D67AF-F1BB-9E4D-F66A-B1AE40BFD3EB}"/>
              </a:ext>
            </a:extLst>
          </p:cNvPr>
          <p:cNvGrpSpPr/>
          <p:nvPr/>
        </p:nvGrpSpPr>
        <p:grpSpPr>
          <a:xfrm>
            <a:off x="7533302" y="2477300"/>
            <a:ext cx="175275" cy="2461377"/>
            <a:chOff x="7901057" y="-480368"/>
            <a:chExt cx="88215" cy="6334258"/>
          </a:xfrm>
        </p:grpSpPr>
        <p:cxnSp>
          <p:nvCxnSpPr>
            <p:cNvPr id="28" name="Connettore diritto 96">
              <a:extLst>
                <a:ext uri="{FF2B5EF4-FFF2-40B4-BE49-F238E27FC236}">
                  <a16:creationId xmlns:a16="http://schemas.microsoft.com/office/drawing/2014/main" id="{6B620AE5-B1F5-AAD4-A8C6-0F90831958BF}"/>
                </a:ext>
              </a:extLst>
            </p:cNvPr>
            <p:cNvCxnSpPr>
              <a:cxnSpLocks/>
            </p:cNvCxnSpPr>
            <p:nvPr/>
          </p:nvCxnSpPr>
          <p:spPr>
            <a:xfrm>
              <a:off x="7923293" y="-480368"/>
              <a:ext cx="0" cy="633425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Freccia a gallone 98">
              <a:extLst>
                <a:ext uri="{FF2B5EF4-FFF2-40B4-BE49-F238E27FC236}">
                  <a16:creationId xmlns:a16="http://schemas.microsoft.com/office/drawing/2014/main" id="{D96DBD9E-34EE-E4DB-2F26-C30C995AF72F}"/>
                </a:ext>
              </a:extLst>
            </p:cNvPr>
            <p:cNvSpPr/>
            <p:nvPr/>
          </p:nvSpPr>
          <p:spPr>
            <a:xfrm>
              <a:off x="7901057" y="2130148"/>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0" name="TextBox 29">
            <a:extLst>
              <a:ext uri="{FF2B5EF4-FFF2-40B4-BE49-F238E27FC236}">
                <a16:creationId xmlns:a16="http://schemas.microsoft.com/office/drawing/2014/main" id="{3A21ADC3-A933-757D-C8EB-01DF27C54802}"/>
              </a:ext>
            </a:extLst>
          </p:cNvPr>
          <p:cNvSpPr txBox="1"/>
          <p:nvPr/>
        </p:nvSpPr>
        <p:spPr>
          <a:xfrm>
            <a:off x="7971755" y="2704520"/>
            <a:ext cx="3558582" cy="461665"/>
          </a:xfrm>
          <a:prstGeom prst="rect">
            <a:avLst/>
          </a:prstGeom>
          <a:noFill/>
        </p:spPr>
        <p:txBody>
          <a:bodyPr wrap="square" rtlCol="0">
            <a:spAutoFit/>
          </a:bodyPr>
          <a:lstStyle/>
          <a:p>
            <a:r>
              <a:rPr lang="en-US" sz="2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5 </a:t>
            </a:r>
            <a:r>
              <a:rPr lang="en-US" sz="2000" dirty="0">
                <a:latin typeface="Open Sans" panose="020B0606030504020204" pitchFamily="34" charset="0"/>
                <a:ea typeface="Open Sans" panose="020B0606030504020204" pitchFamily="34" charset="0"/>
                <a:cs typeface="Open Sans" panose="020B0606030504020204" pitchFamily="34" charset="0"/>
              </a:rPr>
              <a:t>x</a:t>
            </a:r>
            <a:r>
              <a:rPr lang="en-US" sz="2400" dirty="0">
                <a:latin typeface="Open Sans" panose="020B0606030504020204" pitchFamily="34" charset="0"/>
                <a:ea typeface="Open Sans" panose="020B0606030504020204" pitchFamily="34" charset="0"/>
                <a:cs typeface="Open Sans" panose="020B0606030504020204" pitchFamily="34" charset="0"/>
              </a:rPr>
              <a:t> </a:t>
            </a:r>
            <a:r>
              <a:rPr lang="en-US" sz="2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5 </a:t>
            </a:r>
            <a:r>
              <a:rPr lang="en-US" sz="2000" dirty="0">
                <a:latin typeface="Open Sans" panose="020B0606030504020204" pitchFamily="34" charset="0"/>
                <a:ea typeface="Open Sans" panose="020B0606030504020204" pitchFamily="34" charset="0"/>
                <a:cs typeface="Open Sans" panose="020B0606030504020204" pitchFamily="34" charset="0"/>
              </a:rPr>
              <a:t>x </a:t>
            </a:r>
            <a:r>
              <a:rPr lang="en-US" sz="20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4 </a:t>
            </a:r>
            <a:r>
              <a:rPr lang="en-US" sz="2000" dirty="0">
                <a:latin typeface="Open Sans" panose="020B0606030504020204" pitchFamily="34" charset="0"/>
                <a:ea typeface="Open Sans" panose="020B0606030504020204" pitchFamily="34" charset="0"/>
                <a:cs typeface="Open Sans" panose="020B0606030504020204" pitchFamily="34" charset="0"/>
              </a:rPr>
              <a:t>= </a:t>
            </a:r>
            <a:r>
              <a:rPr lang="en-US" sz="2000" b="1" dirty="0">
                <a:latin typeface="Open Sans" panose="020B0606030504020204" pitchFamily="34" charset="0"/>
                <a:ea typeface="Open Sans" panose="020B0606030504020204" pitchFamily="34" charset="0"/>
                <a:cs typeface="Open Sans" panose="020B0606030504020204" pitchFamily="34" charset="0"/>
              </a:rPr>
              <a:t>100 </a:t>
            </a:r>
            <a:r>
              <a:rPr lang="en-US" sz="1100" dirty="0">
                <a:latin typeface="Open Sans" panose="020B0606030504020204" pitchFamily="34" charset="0"/>
                <a:ea typeface="Open Sans" panose="020B0606030504020204" pitchFamily="34" charset="0"/>
                <a:cs typeface="Open Sans" panose="020B0606030504020204" pitchFamily="34" charset="0"/>
              </a:rPr>
              <a:t>households archetypes</a:t>
            </a:r>
            <a:r>
              <a:rPr lang="en-US" sz="1200" dirty="0">
                <a:latin typeface="Open Sans" panose="020B0606030504020204" pitchFamily="34" charset="0"/>
                <a:ea typeface="Open Sans" panose="020B0606030504020204" pitchFamily="34" charset="0"/>
                <a:cs typeface="Open Sans" panose="020B0606030504020204" pitchFamily="34" charset="0"/>
              </a:rPr>
              <a:t>  </a:t>
            </a: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31" name="TextBox 30">
            <a:extLst>
              <a:ext uri="{FF2B5EF4-FFF2-40B4-BE49-F238E27FC236}">
                <a16:creationId xmlns:a16="http://schemas.microsoft.com/office/drawing/2014/main" id="{D990B85E-A9AD-3766-290E-88374C4CB058}"/>
              </a:ext>
            </a:extLst>
          </p:cNvPr>
          <p:cNvSpPr txBox="1"/>
          <p:nvPr/>
        </p:nvSpPr>
        <p:spPr>
          <a:xfrm>
            <a:off x="8730009" y="3496317"/>
            <a:ext cx="2042074" cy="400110"/>
          </a:xfrm>
          <a:prstGeom prst="rect">
            <a:avLst/>
          </a:prstGeom>
          <a:noFill/>
        </p:spPr>
        <p:txBody>
          <a:bodyPr wrap="square" rtlCol="0">
            <a:spAutoFit/>
          </a:bodyPr>
          <a:lstStyle/>
          <a:p>
            <a:r>
              <a:rPr lang="en-US" sz="2000" b="1" dirty="0">
                <a:latin typeface="Open Sans" panose="020B0606030504020204" pitchFamily="34" charset="0"/>
                <a:ea typeface="Open Sans" panose="020B0606030504020204" pitchFamily="34" charset="0"/>
                <a:cs typeface="Open Sans" panose="020B0606030504020204" pitchFamily="34" charset="0"/>
              </a:rPr>
              <a:t>5 </a:t>
            </a:r>
            <a:r>
              <a:rPr lang="en-US" sz="1100" dirty="0">
                <a:latin typeface="Open Sans" panose="020B0606030504020204" pitchFamily="34" charset="0"/>
                <a:ea typeface="Open Sans" panose="020B0606030504020204" pitchFamily="34" charset="0"/>
                <a:cs typeface="Open Sans" panose="020B0606030504020204" pitchFamily="34" charset="0"/>
              </a:rPr>
              <a:t>health center archetypes</a:t>
            </a:r>
            <a:r>
              <a:rPr lang="en-US" sz="1200" dirty="0">
                <a:latin typeface="Open Sans" panose="020B0606030504020204" pitchFamily="34" charset="0"/>
                <a:ea typeface="Open Sans" panose="020B0606030504020204" pitchFamily="34" charset="0"/>
                <a:cs typeface="Open Sans" panose="020B0606030504020204" pitchFamily="34" charset="0"/>
              </a:rPr>
              <a:t>  </a:t>
            </a: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32" name="TextBox 31">
            <a:extLst>
              <a:ext uri="{FF2B5EF4-FFF2-40B4-BE49-F238E27FC236}">
                <a16:creationId xmlns:a16="http://schemas.microsoft.com/office/drawing/2014/main" id="{67A8E690-533E-62BD-9BAB-48430438D475}"/>
              </a:ext>
            </a:extLst>
          </p:cNvPr>
          <p:cNvSpPr txBox="1"/>
          <p:nvPr/>
        </p:nvSpPr>
        <p:spPr>
          <a:xfrm>
            <a:off x="8940746" y="4224451"/>
            <a:ext cx="1620601" cy="400110"/>
          </a:xfrm>
          <a:prstGeom prst="rect">
            <a:avLst/>
          </a:prstGeom>
          <a:noFill/>
        </p:spPr>
        <p:txBody>
          <a:bodyPr wrap="square" rtlCol="0">
            <a:spAutoFit/>
          </a:bodyPr>
          <a:lstStyle/>
          <a:p>
            <a:r>
              <a:rPr lang="en-US" sz="2000" b="1" dirty="0">
                <a:latin typeface="Open Sans" panose="020B0606030504020204" pitchFamily="34" charset="0"/>
                <a:ea typeface="Open Sans" panose="020B0606030504020204" pitchFamily="34" charset="0"/>
                <a:cs typeface="Open Sans" panose="020B0606030504020204" pitchFamily="34" charset="0"/>
              </a:rPr>
              <a:t>1 </a:t>
            </a:r>
            <a:r>
              <a:rPr lang="en-US" sz="1100" dirty="0">
                <a:latin typeface="Open Sans" panose="020B0606030504020204" pitchFamily="34" charset="0"/>
                <a:ea typeface="Open Sans" panose="020B0606030504020204" pitchFamily="34" charset="0"/>
                <a:cs typeface="Open Sans" panose="020B0606030504020204" pitchFamily="34" charset="0"/>
              </a:rPr>
              <a:t>school archetype</a:t>
            </a:r>
            <a:r>
              <a:rPr lang="en-US" sz="1200" dirty="0">
                <a:latin typeface="Open Sans" panose="020B0606030504020204" pitchFamily="34" charset="0"/>
                <a:ea typeface="Open Sans" panose="020B0606030504020204" pitchFamily="34" charset="0"/>
                <a:cs typeface="Open Sans" panose="020B0606030504020204" pitchFamily="34" charset="0"/>
              </a:rPr>
              <a:t>  </a:t>
            </a: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33" name="TextBox 32">
            <a:extLst>
              <a:ext uri="{FF2B5EF4-FFF2-40B4-BE49-F238E27FC236}">
                <a16:creationId xmlns:a16="http://schemas.microsoft.com/office/drawing/2014/main" id="{DF9CD3DC-CCBE-1D2D-3733-7366C94E140E}"/>
              </a:ext>
            </a:extLst>
          </p:cNvPr>
          <p:cNvSpPr txBox="1"/>
          <p:nvPr/>
        </p:nvSpPr>
        <p:spPr>
          <a:xfrm>
            <a:off x="9630410" y="3186713"/>
            <a:ext cx="241273" cy="369332"/>
          </a:xfrm>
          <a:prstGeom prst="rect">
            <a:avLst/>
          </a:prstGeom>
          <a:noFill/>
        </p:spPr>
        <p:txBody>
          <a:bodyPr wrap="square">
            <a:spAutoFit/>
          </a:bodyPr>
          <a:lstStyle/>
          <a:p>
            <a:r>
              <a:rPr lang="en-US" sz="1800" dirty="0">
                <a:latin typeface="Open Sans" panose="020B0606030504020204" pitchFamily="34" charset="0"/>
                <a:ea typeface="Open Sans" panose="020B0606030504020204" pitchFamily="34" charset="0"/>
                <a:cs typeface="Open Sans" panose="020B0606030504020204" pitchFamily="34" charset="0"/>
              </a:rPr>
              <a:t>+</a:t>
            </a:r>
            <a:endParaRPr lang="en-US" dirty="0"/>
          </a:p>
        </p:txBody>
      </p:sp>
      <p:sp>
        <p:nvSpPr>
          <p:cNvPr id="34" name="TextBox 33">
            <a:extLst>
              <a:ext uri="{FF2B5EF4-FFF2-40B4-BE49-F238E27FC236}">
                <a16:creationId xmlns:a16="http://schemas.microsoft.com/office/drawing/2014/main" id="{438DBF77-7DD8-7F79-3F35-67B756180E06}"/>
              </a:ext>
            </a:extLst>
          </p:cNvPr>
          <p:cNvSpPr txBox="1"/>
          <p:nvPr/>
        </p:nvSpPr>
        <p:spPr>
          <a:xfrm>
            <a:off x="9630410" y="3902299"/>
            <a:ext cx="241273" cy="369332"/>
          </a:xfrm>
          <a:prstGeom prst="rect">
            <a:avLst/>
          </a:prstGeom>
          <a:noFill/>
        </p:spPr>
        <p:txBody>
          <a:bodyPr wrap="square">
            <a:spAutoFit/>
          </a:bodyPr>
          <a:lstStyle/>
          <a:p>
            <a:r>
              <a:rPr lang="en-US" sz="1800" dirty="0">
                <a:latin typeface="Open Sans" panose="020B0606030504020204" pitchFamily="34" charset="0"/>
                <a:ea typeface="Open Sans" panose="020B0606030504020204" pitchFamily="34" charset="0"/>
                <a:cs typeface="Open Sans" panose="020B0606030504020204" pitchFamily="34" charset="0"/>
              </a:rPr>
              <a:t>+</a:t>
            </a:r>
            <a:endParaRPr lang="en-US" dirty="0"/>
          </a:p>
        </p:txBody>
      </p:sp>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ED938835-8B9D-13C9-7D34-84FC68AE133F}"/>
                  </a:ext>
                </a:extLst>
              </p:cNvPr>
              <p:cNvSpPr txBox="1"/>
              <p:nvPr/>
            </p:nvSpPr>
            <p:spPr>
              <a:xfrm>
                <a:off x="9003139" y="5640880"/>
                <a:ext cx="20682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𝑙𝑎𝑡</m:t>
                      </m:r>
                      <m:r>
                        <a:rPr lang="it-IT" b="0" i="1" smtClean="0">
                          <a:latin typeface="Cambria Math" panose="02040503050406030204" pitchFamily="18" charset="0"/>
                          <a:ea typeface="Cambria Math" panose="02040503050406030204" pitchFamily="18" charset="0"/>
                        </a:rPr>
                        <m:t>≤20°</m:t>
                      </m:r>
                    </m:oMath>
                  </m:oMathPara>
                </a14:m>
                <a:endParaRPr lang="en-US" dirty="0"/>
              </a:p>
            </p:txBody>
          </p:sp>
        </mc:Choice>
        <mc:Fallback xmlns="">
          <p:sp>
            <p:nvSpPr>
              <p:cNvPr id="35" name="TextBox 34">
                <a:extLst>
                  <a:ext uri="{FF2B5EF4-FFF2-40B4-BE49-F238E27FC236}">
                    <a16:creationId xmlns:a16="http://schemas.microsoft.com/office/drawing/2014/main" id="{ED938835-8B9D-13C9-7D34-84FC68AE133F}"/>
                  </a:ext>
                </a:extLst>
              </p:cNvPr>
              <p:cNvSpPr txBox="1">
                <a:spLocks noRot="1" noChangeAspect="1" noMove="1" noResize="1" noEditPoints="1" noAdjustHandles="1" noChangeArrowheads="1" noChangeShapeType="1" noTextEdit="1"/>
              </p:cNvSpPr>
              <p:nvPr/>
            </p:nvSpPr>
            <p:spPr>
              <a:xfrm>
                <a:off x="9003139" y="5640880"/>
                <a:ext cx="2068286" cy="369332"/>
              </a:xfrm>
              <a:prstGeom prst="rect">
                <a:avLst/>
              </a:prstGeom>
              <a:blipFill>
                <a:blip r:embed="rId7"/>
                <a:stretch>
                  <a:fillRect/>
                </a:stretch>
              </a:blipFill>
            </p:spPr>
            <p:txBody>
              <a:bodyPr/>
              <a:lstStyle/>
              <a:p>
                <a:r>
                  <a:rPr lang="en-GB">
                    <a:noFill/>
                  </a:rPr>
                  <a:t> </a:t>
                </a:r>
              </a:p>
            </p:txBody>
          </p:sp>
        </mc:Fallback>
      </mc:AlternateContent>
      <p:sp>
        <p:nvSpPr>
          <p:cNvPr id="36" name="Rectangle 35">
            <a:extLst>
              <a:ext uri="{FF2B5EF4-FFF2-40B4-BE49-F238E27FC236}">
                <a16:creationId xmlns:a16="http://schemas.microsoft.com/office/drawing/2014/main" id="{DC3ABA95-3AE7-E3E2-A13E-322D44FA4012}"/>
              </a:ext>
            </a:extLst>
          </p:cNvPr>
          <p:cNvSpPr/>
          <p:nvPr/>
        </p:nvSpPr>
        <p:spPr>
          <a:xfrm>
            <a:off x="9351637" y="5531662"/>
            <a:ext cx="1420446" cy="550089"/>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5980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D091F86-4457-02ED-9F24-5F3452640E2B}"/>
              </a:ext>
            </a:extLst>
          </p:cNvPr>
          <p:cNvSpPr>
            <a:spLocks noGrp="1"/>
          </p:cNvSpPr>
          <p:nvPr>
            <p:ph type="title"/>
          </p:nvPr>
        </p:nvSpPr>
        <p:spPr/>
        <p:txBody>
          <a:bodyPr>
            <a:normAutofit fontScale="90000"/>
          </a:bodyPr>
          <a:lstStyle/>
          <a:p>
            <a:r>
              <a:rPr lang="en-GB" dirty="0"/>
              <a:t>Endogenous Load Demand Estimation</a:t>
            </a:r>
          </a:p>
        </p:txBody>
      </p:sp>
      <p:pic>
        <p:nvPicPr>
          <p:cNvPr id="4" name="Picture 3">
            <a:extLst>
              <a:ext uri="{FF2B5EF4-FFF2-40B4-BE49-F238E27FC236}">
                <a16:creationId xmlns:a16="http://schemas.microsoft.com/office/drawing/2014/main" id="{78C4E4BB-AA0C-D4ED-90D3-1FBA5D89E3F5}"/>
              </a:ext>
            </a:extLst>
          </p:cNvPr>
          <p:cNvPicPr>
            <a:picLocks noChangeAspect="1"/>
          </p:cNvPicPr>
          <p:nvPr/>
        </p:nvPicPr>
        <p:blipFill rotWithShape="1">
          <a:blip r:embed="rId3"/>
          <a:srcRect l="1" r="480"/>
          <a:stretch/>
        </p:blipFill>
        <p:spPr>
          <a:xfrm>
            <a:off x="4880694" y="1061816"/>
            <a:ext cx="6683827" cy="5181841"/>
          </a:xfrm>
          <a:prstGeom prst="roundRect">
            <a:avLst>
              <a:gd name="adj" fmla="val 4277"/>
            </a:avLst>
          </a:prstGeom>
        </p:spPr>
      </p:pic>
      <p:pic>
        <p:nvPicPr>
          <p:cNvPr id="5" name="Picture 2" descr=" ">
            <a:extLst>
              <a:ext uri="{FF2B5EF4-FFF2-40B4-BE49-F238E27FC236}">
                <a16:creationId xmlns:a16="http://schemas.microsoft.com/office/drawing/2014/main" id="{56601031-1E10-CE58-96D1-0F968FE335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6825163" y="2155010"/>
            <a:ext cx="501106" cy="501106"/>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A566E671-D1E9-ED85-DBF1-E45D7C503EFB}"/>
              </a:ext>
            </a:extLst>
          </p:cNvPr>
          <p:cNvGrpSpPr/>
          <p:nvPr/>
        </p:nvGrpSpPr>
        <p:grpSpPr>
          <a:xfrm>
            <a:off x="1114695" y="5766695"/>
            <a:ext cx="2720521" cy="478971"/>
            <a:chOff x="754199" y="5830745"/>
            <a:chExt cx="2720521" cy="478971"/>
          </a:xfrm>
        </p:grpSpPr>
        <p:sp>
          <p:nvSpPr>
            <p:cNvPr id="8" name="TextBox 7">
              <a:extLst>
                <a:ext uri="{FF2B5EF4-FFF2-40B4-BE49-F238E27FC236}">
                  <a16:creationId xmlns:a16="http://schemas.microsoft.com/office/drawing/2014/main" id="{57C6AF78-BEC4-BB94-4638-22D58D28BDF2}"/>
                </a:ext>
              </a:extLst>
            </p:cNvPr>
            <p:cNvSpPr txBox="1"/>
            <p:nvPr/>
          </p:nvSpPr>
          <p:spPr>
            <a:xfrm>
              <a:off x="1165574" y="5877338"/>
              <a:ext cx="2309146"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a:t>
              </a:r>
              <a:r>
                <a:rPr lang="en-US" sz="1400" i="1" dirty="0" err="1">
                  <a:latin typeface="Open Sans" panose="020B0606030504020204" pitchFamily="34" charset="0"/>
                  <a:ea typeface="Open Sans" panose="020B0606030504020204" pitchFamily="34" charset="0"/>
                  <a:cs typeface="Open Sans" panose="020B0606030504020204" pitchFamily="34" charset="0"/>
                </a:rPr>
                <a:t>Demand_archetypes</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6" descr=" ">
              <a:extLst>
                <a:ext uri="{FF2B5EF4-FFF2-40B4-BE49-F238E27FC236}">
                  <a16:creationId xmlns:a16="http://schemas.microsoft.com/office/drawing/2014/main" id="{F368EFC2-2943-E03C-D47F-FA816EDF04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199" y="5830745"/>
              <a:ext cx="478971" cy="478971"/>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TextBox 9">
            <a:extLst>
              <a:ext uri="{FF2B5EF4-FFF2-40B4-BE49-F238E27FC236}">
                <a16:creationId xmlns:a16="http://schemas.microsoft.com/office/drawing/2014/main" id="{0A53F323-1E6F-6BF8-6EF6-E1D3B694E68D}"/>
              </a:ext>
            </a:extLst>
          </p:cNvPr>
          <p:cNvSpPr txBox="1"/>
          <p:nvPr/>
        </p:nvSpPr>
        <p:spPr>
          <a:xfrm>
            <a:off x="583271" y="1113272"/>
            <a:ext cx="3767879" cy="1692771"/>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Demand drivers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Estimate the demand growth as a percentage change expected annually and select the cooling period to consider seasonal variations in energy usage:</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NC</a:t>
            </a:r>
            <a:r>
              <a:rPr lang="en-GB" sz="1200" i="1" dirty="0">
                <a:latin typeface="Open Sans" panose="020B0606030504020204" pitchFamily="34" charset="0"/>
                <a:ea typeface="Open Sans" panose="020B0606030504020204" pitchFamily="34" charset="0"/>
                <a:cs typeface="Open Sans" panose="020B0606030504020204" pitchFamily="34" charset="0"/>
              </a:rPr>
              <a:t> = No Cooling is required</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AY</a:t>
            </a:r>
            <a:r>
              <a:rPr lang="en-GB" sz="1200" i="1" dirty="0">
                <a:latin typeface="Open Sans" panose="020B0606030504020204" pitchFamily="34" charset="0"/>
                <a:ea typeface="Open Sans" panose="020B0606030504020204" pitchFamily="34" charset="0"/>
                <a:cs typeface="Open Sans" panose="020B0606030504020204" pitchFamily="34" charset="0"/>
              </a:rPr>
              <a:t> = Cooling is required All Year</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OM</a:t>
            </a:r>
            <a:r>
              <a:rPr lang="en-GB" sz="1200" i="1" dirty="0">
                <a:latin typeface="Open Sans" panose="020B0606030504020204" pitchFamily="34" charset="0"/>
                <a:ea typeface="Open Sans" panose="020B0606030504020204" pitchFamily="34" charset="0"/>
                <a:cs typeface="Open Sans" panose="020B0606030504020204" pitchFamily="34" charset="0"/>
              </a:rPr>
              <a:t> = Cooling is required from October to March</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AS</a:t>
            </a:r>
            <a:r>
              <a:rPr lang="en-GB" sz="1200" i="1" dirty="0">
                <a:latin typeface="Open Sans" panose="020B0606030504020204" pitchFamily="34" charset="0"/>
                <a:ea typeface="Open Sans" panose="020B0606030504020204" pitchFamily="34" charset="0"/>
                <a:cs typeface="Open Sans" panose="020B0606030504020204" pitchFamily="34" charset="0"/>
              </a:rPr>
              <a:t> = Cooling is required from April to September</a:t>
            </a:r>
          </a:p>
        </p:txBody>
      </p:sp>
      <p:sp>
        <p:nvSpPr>
          <p:cNvPr id="11" name="TextBox 10">
            <a:extLst>
              <a:ext uri="{FF2B5EF4-FFF2-40B4-BE49-F238E27FC236}">
                <a16:creationId xmlns:a16="http://schemas.microsoft.com/office/drawing/2014/main" id="{21A17F37-7240-FDC1-CE8C-BD89F717D435}"/>
              </a:ext>
            </a:extLst>
          </p:cNvPr>
          <p:cNvSpPr txBox="1"/>
          <p:nvPr/>
        </p:nvSpPr>
        <p:spPr>
          <a:xfrm>
            <a:off x="583271" y="2883814"/>
            <a:ext cx="3767879" cy="1138773"/>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Households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Number of households across various wealth tiers, reflecting the socioeconomic diversity of the village. The wealthier classes own more energy intensive appliances and in larger number.</a:t>
            </a:r>
          </a:p>
        </p:txBody>
      </p:sp>
      <p:sp>
        <p:nvSpPr>
          <p:cNvPr id="12" name="TextBox 11">
            <a:extLst>
              <a:ext uri="{FF2B5EF4-FFF2-40B4-BE49-F238E27FC236}">
                <a16:creationId xmlns:a16="http://schemas.microsoft.com/office/drawing/2014/main" id="{FD98D843-73ED-D7C3-C73C-D50D1720AACB}"/>
              </a:ext>
            </a:extLst>
          </p:cNvPr>
          <p:cNvSpPr txBox="1"/>
          <p:nvPr/>
        </p:nvSpPr>
        <p:spPr>
          <a:xfrm>
            <a:off x="583271" y="4211703"/>
            <a:ext cx="3767876" cy="1323439"/>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Public Services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 Number of educational and healthcare facilities in the village. It includes 5 tiers of health facilities, ranging from rural dispensaries (Tier 1) to sub-county hospitals (Tier 5). Similarly, it adopts an archetypical load for a rural primary school.</a:t>
            </a:r>
          </a:p>
        </p:txBody>
      </p:sp>
      <p:sp>
        <p:nvSpPr>
          <p:cNvPr id="13" name="Rectangle 12">
            <a:extLst>
              <a:ext uri="{FF2B5EF4-FFF2-40B4-BE49-F238E27FC236}">
                <a16:creationId xmlns:a16="http://schemas.microsoft.com/office/drawing/2014/main" id="{258AD802-0A42-366E-22E6-ED95ACDDE773}"/>
              </a:ext>
            </a:extLst>
          </p:cNvPr>
          <p:cNvSpPr/>
          <p:nvPr/>
        </p:nvSpPr>
        <p:spPr>
          <a:xfrm>
            <a:off x="4880694" y="2329997"/>
            <a:ext cx="2579286" cy="316083"/>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35CB27B-06D4-2E7E-4876-661EB2A510CD}"/>
              </a:ext>
            </a:extLst>
          </p:cNvPr>
          <p:cNvCxnSpPr>
            <a:cxnSpLocks/>
          </p:cNvCxnSpPr>
          <p:nvPr/>
        </p:nvCxnSpPr>
        <p:spPr>
          <a:xfrm>
            <a:off x="4608901" y="1278886"/>
            <a:ext cx="0" cy="143563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216DEF5-172E-B976-34F9-35A8B6430BE7}"/>
              </a:ext>
            </a:extLst>
          </p:cNvPr>
          <p:cNvCxnSpPr>
            <a:cxnSpLocks/>
          </p:cNvCxnSpPr>
          <p:nvPr/>
        </p:nvCxnSpPr>
        <p:spPr>
          <a:xfrm>
            <a:off x="4608901" y="2139493"/>
            <a:ext cx="271791" cy="307777"/>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788A6AEF-B92B-9914-D3E3-2BA5208824DD}"/>
              </a:ext>
            </a:extLst>
          </p:cNvPr>
          <p:cNvSpPr/>
          <p:nvPr/>
        </p:nvSpPr>
        <p:spPr>
          <a:xfrm>
            <a:off x="4880694" y="2664783"/>
            <a:ext cx="2579286" cy="860164"/>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Connector 32">
            <a:extLst>
              <a:ext uri="{FF2B5EF4-FFF2-40B4-BE49-F238E27FC236}">
                <a16:creationId xmlns:a16="http://schemas.microsoft.com/office/drawing/2014/main" id="{5B2E45A2-59D7-DD05-03D0-A5CCB30E8531}"/>
              </a:ext>
            </a:extLst>
          </p:cNvPr>
          <p:cNvCxnSpPr>
            <a:cxnSpLocks/>
          </p:cNvCxnSpPr>
          <p:nvPr/>
        </p:nvCxnSpPr>
        <p:spPr>
          <a:xfrm>
            <a:off x="4622942" y="2948940"/>
            <a:ext cx="0" cy="1073647"/>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B1A7DCF-04EA-6B8A-0A27-247293E65184}"/>
              </a:ext>
            </a:extLst>
          </p:cNvPr>
          <p:cNvCxnSpPr>
            <a:cxnSpLocks/>
          </p:cNvCxnSpPr>
          <p:nvPr/>
        </p:nvCxnSpPr>
        <p:spPr>
          <a:xfrm flipV="1">
            <a:off x="4622942" y="3091499"/>
            <a:ext cx="257750" cy="483628"/>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435E1AB0-21CE-9F77-40C9-DA2CBF0AEF2B}"/>
              </a:ext>
            </a:extLst>
          </p:cNvPr>
          <p:cNvSpPr/>
          <p:nvPr/>
        </p:nvSpPr>
        <p:spPr>
          <a:xfrm>
            <a:off x="4880694" y="3564361"/>
            <a:ext cx="2579286" cy="1073646"/>
          </a:xfrm>
          <a:prstGeom prst="rect">
            <a:avLst/>
          </a:prstGeom>
          <a:noFill/>
          <a:ln w="1905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a:extLst>
              <a:ext uri="{FF2B5EF4-FFF2-40B4-BE49-F238E27FC236}">
                <a16:creationId xmlns:a16="http://schemas.microsoft.com/office/drawing/2014/main" id="{D179B5CC-235B-5AC9-AB78-4673E58B7737}"/>
              </a:ext>
            </a:extLst>
          </p:cNvPr>
          <p:cNvCxnSpPr>
            <a:cxnSpLocks/>
          </p:cNvCxnSpPr>
          <p:nvPr/>
        </p:nvCxnSpPr>
        <p:spPr>
          <a:xfrm flipH="1">
            <a:off x="4622942" y="4253634"/>
            <a:ext cx="1" cy="1141326"/>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2951671-44F2-94CA-028F-4CFE7B8281A6}"/>
              </a:ext>
            </a:extLst>
          </p:cNvPr>
          <p:cNvCxnSpPr>
            <a:cxnSpLocks/>
            <a:endCxn id="35" idx="1"/>
          </p:cNvCxnSpPr>
          <p:nvPr/>
        </p:nvCxnSpPr>
        <p:spPr>
          <a:xfrm flipV="1">
            <a:off x="4622943" y="4101184"/>
            <a:ext cx="257751" cy="778637"/>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16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Exogenous Load Demand</a:t>
            </a:r>
          </a:p>
        </p:txBody>
      </p:sp>
      <p:pic>
        <p:nvPicPr>
          <p:cNvPr id="2" name="Picture 1">
            <a:extLst>
              <a:ext uri="{FF2B5EF4-FFF2-40B4-BE49-F238E27FC236}">
                <a16:creationId xmlns:a16="http://schemas.microsoft.com/office/drawing/2014/main" id="{AE16E8FF-8CE0-0F9C-BAAD-396152453F09}"/>
              </a:ext>
            </a:extLst>
          </p:cNvPr>
          <p:cNvPicPr>
            <a:picLocks noChangeAspect="1"/>
          </p:cNvPicPr>
          <p:nvPr/>
        </p:nvPicPr>
        <p:blipFill rotWithShape="1">
          <a:blip r:embed="rId3">
            <a:alphaModFix amt="50000"/>
          </a:blip>
          <a:srcRect r="7390"/>
          <a:stretch/>
        </p:blipFill>
        <p:spPr>
          <a:xfrm>
            <a:off x="882018" y="2532594"/>
            <a:ext cx="2285849" cy="2998903"/>
          </a:xfrm>
          <a:prstGeom prst="rect">
            <a:avLst/>
          </a:prstGeom>
        </p:spPr>
      </p:pic>
      <p:grpSp>
        <p:nvGrpSpPr>
          <p:cNvPr id="14" name="Group 13">
            <a:extLst>
              <a:ext uri="{FF2B5EF4-FFF2-40B4-BE49-F238E27FC236}">
                <a16:creationId xmlns:a16="http://schemas.microsoft.com/office/drawing/2014/main" id="{2ED7C79B-EBCF-1C42-9848-E9C89B71CD9C}"/>
              </a:ext>
            </a:extLst>
          </p:cNvPr>
          <p:cNvGrpSpPr/>
          <p:nvPr/>
        </p:nvGrpSpPr>
        <p:grpSpPr>
          <a:xfrm>
            <a:off x="790385" y="5736307"/>
            <a:ext cx="2789846" cy="478971"/>
            <a:chOff x="378021" y="5805695"/>
            <a:chExt cx="2789846" cy="478971"/>
          </a:xfrm>
        </p:grpSpPr>
        <p:sp>
          <p:nvSpPr>
            <p:cNvPr id="15" name="TextBox 14">
              <a:extLst>
                <a:ext uri="{FF2B5EF4-FFF2-40B4-BE49-F238E27FC236}">
                  <a16:creationId xmlns:a16="http://schemas.microsoft.com/office/drawing/2014/main" id="{850A93A1-F787-F0C6-6BC0-7F003DD1BBB9}"/>
                </a:ext>
              </a:extLst>
            </p:cNvPr>
            <p:cNvSpPr txBox="1"/>
            <p:nvPr/>
          </p:nvSpPr>
          <p:spPr>
            <a:xfrm>
              <a:off x="789396" y="5852288"/>
              <a:ext cx="2378471"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Code/Inputs/Demand.csv</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6" name="Picture 6" descr=" ">
              <a:extLst>
                <a:ext uri="{FF2B5EF4-FFF2-40B4-BE49-F238E27FC236}">
                  <a16:creationId xmlns:a16="http://schemas.microsoft.com/office/drawing/2014/main" id="{1533CFE9-199E-2338-B0DA-D088FDD625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021" y="5805695"/>
              <a:ext cx="478971" cy="478971"/>
            </a:xfrm>
            <a:prstGeom prst="rect">
              <a:avLst/>
            </a:prstGeom>
            <a:noFill/>
            <a:extLst>
              <a:ext uri="{909E8E84-426E-40DD-AFC4-6F175D3DCCD1}">
                <a14:hiddenFill xmlns:a14="http://schemas.microsoft.com/office/drawing/2010/main">
                  <a:solidFill>
                    <a:srgbClr val="FFFFFF"/>
                  </a:solidFill>
                </a14:hiddenFill>
              </a:ext>
            </a:extLst>
          </p:spPr>
        </p:pic>
      </p:grpSp>
      <p:pic>
        <p:nvPicPr>
          <p:cNvPr id="17" name="Picture 2" descr=" ">
            <a:extLst>
              <a:ext uri="{FF2B5EF4-FFF2-40B4-BE49-F238E27FC236}">
                <a16:creationId xmlns:a16="http://schemas.microsoft.com/office/drawing/2014/main" id="{22BDC019-B2D9-B563-09E0-1128AEBCA6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658953">
            <a:off x="1963369" y="2868384"/>
            <a:ext cx="501106" cy="501106"/>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uppo 99">
            <a:extLst>
              <a:ext uri="{FF2B5EF4-FFF2-40B4-BE49-F238E27FC236}">
                <a16:creationId xmlns:a16="http://schemas.microsoft.com/office/drawing/2014/main" id="{8E874961-3D3F-1A96-B9A2-0B4FD72E1ED7}"/>
              </a:ext>
            </a:extLst>
          </p:cNvPr>
          <p:cNvGrpSpPr/>
          <p:nvPr/>
        </p:nvGrpSpPr>
        <p:grpSpPr>
          <a:xfrm>
            <a:off x="3866301" y="1455809"/>
            <a:ext cx="293185" cy="3989531"/>
            <a:chOff x="7896699" y="141940"/>
            <a:chExt cx="67361" cy="5796498"/>
          </a:xfrm>
        </p:grpSpPr>
        <p:cxnSp>
          <p:nvCxnSpPr>
            <p:cNvPr id="19" name="Connettore diritto 96">
              <a:extLst>
                <a:ext uri="{FF2B5EF4-FFF2-40B4-BE49-F238E27FC236}">
                  <a16:creationId xmlns:a16="http://schemas.microsoft.com/office/drawing/2014/main" id="{1E3BF8DF-86E4-BB8E-D1FD-E9E6CF97F9F5}"/>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0" name="Freccia a gallone 98">
              <a:extLst>
                <a:ext uri="{FF2B5EF4-FFF2-40B4-BE49-F238E27FC236}">
                  <a16:creationId xmlns:a16="http://schemas.microsoft.com/office/drawing/2014/main" id="{93EFF9D0-DA4C-4C97-8DE3-739AD072341A}"/>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1" name="Rectangle 20">
            <a:extLst>
              <a:ext uri="{FF2B5EF4-FFF2-40B4-BE49-F238E27FC236}">
                <a16:creationId xmlns:a16="http://schemas.microsoft.com/office/drawing/2014/main" id="{B9DF0C5D-13CA-9DAE-D4DC-19FA6C4DB7D7}"/>
              </a:ext>
            </a:extLst>
          </p:cNvPr>
          <p:cNvSpPr/>
          <p:nvPr/>
        </p:nvSpPr>
        <p:spPr>
          <a:xfrm>
            <a:off x="4781741" y="1672104"/>
            <a:ext cx="729205"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a:p>
            <a:pPr algn="ctr"/>
            <a:r>
              <a:rPr lang="en-US" dirty="0">
                <a:solidFill>
                  <a:schemeClr val="tx1"/>
                </a:solidFill>
              </a:rPr>
              <a:t>2</a:t>
            </a:r>
          </a:p>
          <a:p>
            <a:pPr algn="ctr"/>
            <a:r>
              <a:rPr lang="en-US" dirty="0">
                <a:solidFill>
                  <a:schemeClr val="tx1"/>
                </a:solidFill>
              </a:rPr>
              <a:t>3</a:t>
            </a:r>
          </a:p>
          <a:p>
            <a:pPr algn="ctr"/>
            <a:r>
              <a:rPr lang="en-US" dirty="0">
                <a:solidFill>
                  <a:schemeClr val="tx1"/>
                </a:solidFill>
              </a:rPr>
              <a:t>4</a:t>
            </a:r>
          </a:p>
          <a:p>
            <a:pPr algn="ctr"/>
            <a:r>
              <a:rPr lang="en-US" dirty="0">
                <a:solidFill>
                  <a:schemeClr val="tx1"/>
                </a:solidFill>
              </a:rPr>
              <a:t>5</a:t>
            </a:r>
          </a:p>
          <a:p>
            <a:pPr algn="ctr"/>
            <a:r>
              <a:rPr lang="en-US" dirty="0">
                <a:solidFill>
                  <a:schemeClr val="tx1"/>
                </a:solidFill>
              </a:rPr>
              <a:t>6</a:t>
            </a:r>
          </a:p>
          <a:p>
            <a:pPr algn="ctr"/>
            <a:r>
              <a:rPr lang="en-US" dirty="0">
                <a:solidFill>
                  <a:schemeClr val="tx1"/>
                </a:solidFill>
              </a:rPr>
              <a:t>7</a:t>
            </a:r>
          </a:p>
          <a:p>
            <a:pPr algn="ctr"/>
            <a:r>
              <a:rPr lang="en-US" dirty="0">
                <a:solidFill>
                  <a:schemeClr val="tx1"/>
                </a:solidFill>
              </a:rPr>
              <a:t>8</a:t>
            </a:r>
          </a:p>
          <a:p>
            <a:pPr algn="ctr"/>
            <a:r>
              <a:rPr lang="en-US" dirty="0">
                <a:solidFill>
                  <a:schemeClr val="tx1"/>
                </a:solidFill>
              </a:rPr>
              <a:t>9</a:t>
            </a:r>
          </a:p>
          <a:p>
            <a:pPr algn="ctr"/>
            <a:r>
              <a:rPr lang="en-US" dirty="0">
                <a:solidFill>
                  <a:schemeClr val="tx1"/>
                </a:solidFill>
              </a:rPr>
              <a:t>10</a:t>
            </a:r>
          </a:p>
          <a:p>
            <a:pPr algn="ctr"/>
            <a:r>
              <a:rPr lang="en-US" dirty="0">
                <a:solidFill>
                  <a:schemeClr val="tx1"/>
                </a:solidFill>
              </a:rPr>
              <a:t>11</a:t>
            </a:r>
          </a:p>
          <a:p>
            <a:pPr algn="ctr"/>
            <a:r>
              <a:rPr lang="en-US" dirty="0">
                <a:solidFill>
                  <a:schemeClr val="tx1"/>
                </a:solidFill>
              </a:rPr>
              <a:t>12</a:t>
            </a:r>
          </a:p>
          <a:p>
            <a:pPr algn="ctr"/>
            <a:r>
              <a:rPr lang="en-US" dirty="0">
                <a:solidFill>
                  <a:schemeClr val="tx1"/>
                </a:solidFill>
              </a:rPr>
              <a:t>13</a:t>
            </a:r>
          </a:p>
          <a:p>
            <a:pPr algn="ctr"/>
            <a:r>
              <a:rPr lang="en-US" dirty="0">
                <a:solidFill>
                  <a:schemeClr val="tx1"/>
                </a:solidFill>
              </a:rPr>
              <a:t>….</a:t>
            </a:r>
          </a:p>
        </p:txBody>
      </p:sp>
      <p:sp>
        <p:nvSpPr>
          <p:cNvPr id="22" name="Rectangle 21">
            <a:extLst>
              <a:ext uri="{FF2B5EF4-FFF2-40B4-BE49-F238E27FC236}">
                <a16:creationId xmlns:a16="http://schemas.microsoft.com/office/drawing/2014/main" id="{72767142-97FA-9DD3-38D2-587059B2AADD}"/>
              </a:ext>
            </a:extLst>
          </p:cNvPr>
          <p:cNvSpPr/>
          <p:nvPr/>
        </p:nvSpPr>
        <p:spPr>
          <a:xfrm>
            <a:off x="5544868" y="1672104"/>
            <a:ext cx="1947854"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F690CB7-DEC8-395C-121B-A8ED9D5AABDF}"/>
              </a:ext>
            </a:extLst>
          </p:cNvPr>
          <p:cNvSpPr/>
          <p:nvPr/>
        </p:nvSpPr>
        <p:spPr>
          <a:xfrm>
            <a:off x="5544868" y="1318161"/>
            <a:ext cx="1947854" cy="30911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2">
                    <a:lumMod val="75000"/>
                  </a:schemeClr>
                </a:solidFill>
              </a:rPr>
              <a:t>1         2       …</a:t>
            </a:r>
          </a:p>
        </p:txBody>
      </p:sp>
      <p:sp>
        <p:nvSpPr>
          <p:cNvPr id="24" name="TextBox 23">
            <a:extLst>
              <a:ext uri="{FF2B5EF4-FFF2-40B4-BE49-F238E27FC236}">
                <a16:creationId xmlns:a16="http://schemas.microsoft.com/office/drawing/2014/main" id="{B21CC1EB-E8DF-1942-F1EE-3AC109C10CE4}"/>
              </a:ext>
            </a:extLst>
          </p:cNvPr>
          <p:cNvSpPr txBox="1"/>
          <p:nvPr/>
        </p:nvSpPr>
        <p:spPr>
          <a:xfrm>
            <a:off x="4594628" y="5661634"/>
            <a:ext cx="1286121" cy="353943"/>
          </a:xfrm>
          <a:prstGeom prst="rect">
            <a:avLst/>
          </a:prstGeom>
          <a:noFill/>
        </p:spPr>
        <p:txBody>
          <a:bodyPr wrap="square" rtlCol="0">
            <a:spAutoFit/>
          </a:bodyPr>
          <a:lstStyle/>
          <a:p>
            <a:pPr algn="ctr"/>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Hours in a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year</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3B45B883-39EF-BBC7-1E3A-2AE26E56E7AD}"/>
              </a:ext>
            </a:extLst>
          </p:cNvPr>
          <p:cNvSpPr txBox="1"/>
          <p:nvPr/>
        </p:nvSpPr>
        <p:spPr>
          <a:xfrm>
            <a:off x="4491032" y="910056"/>
            <a:ext cx="3154210" cy="538609"/>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Numbered</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columns</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equal</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to the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of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years</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6" name="TextBox 25">
            <a:extLst>
              <a:ext uri="{FF2B5EF4-FFF2-40B4-BE49-F238E27FC236}">
                <a16:creationId xmlns:a16="http://schemas.microsoft.com/office/drawing/2014/main" id="{34FCA3BF-B142-9E4F-2B17-8CB4C6F9CFC1}"/>
              </a:ext>
            </a:extLst>
          </p:cNvPr>
          <p:cNvSpPr txBox="1"/>
          <p:nvPr/>
        </p:nvSpPr>
        <p:spPr>
          <a:xfrm>
            <a:off x="5602500" y="3113075"/>
            <a:ext cx="1677976" cy="723275"/>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Hourly</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electricity</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demand in W for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year</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of the time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horizon</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7" name="Picture 26">
            <a:extLst>
              <a:ext uri="{FF2B5EF4-FFF2-40B4-BE49-F238E27FC236}">
                <a16:creationId xmlns:a16="http://schemas.microsoft.com/office/drawing/2014/main" id="{F7C99AB7-1F5C-9803-2AF3-F0B12103DC33}"/>
              </a:ext>
            </a:extLst>
          </p:cNvPr>
          <p:cNvPicPr>
            <a:picLocks noChangeAspect="1"/>
          </p:cNvPicPr>
          <p:nvPr/>
        </p:nvPicPr>
        <p:blipFill rotWithShape="1">
          <a:blip r:embed="rId6"/>
          <a:srcRect l="6554" r="25298"/>
          <a:stretch/>
        </p:blipFill>
        <p:spPr>
          <a:xfrm>
            <a:off x="8244917" y="1843302"/>
            <a:ext cx="2988891" cy="3304767"/>
          </a:xfrm>
          <a:prstGeom prst="rect">
            <a:avLst/>
          </a:prstGeom>
        </p:spPr>
      </p:pic>
      <p:pic>
        <p:nvPicPr>
          <p:cNvPr id="28" name="Picture 2" descr="Cerca nella barra laterale">
            <a:extLst>
              <a:ext uri="{FF2B5EF4-FFF2-40B4-BE49-F238E27FC236}">
                <a16:creationId xmlns:a16="http://schemas.microsoft.com/office/drawing/2014/main" id="{9FD2625E-F8BD-563E-384A-E519C014E5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728409">
            <a:off x="10581391" y="1286269"/>
            <a:ext cx="1023786" cy="1023786"/>
          </a:xfrm>
          <a:prstGeom prst="rect">
            <a:avLst/>
          </a:prstGeom>
          <a:noFill/>
          <a:extLst>
            <a:ext uri="{909E8E84-426E-40DD-AFC4-6F175D3DCCD1}">
              <a14:hiddenFill xmlns:a14="http://schemas.microsoft.com/office/drawing/2010/main">
                <a:solidFill>
                  <a:srgbClr val="FFFFFF"/>
                </a:solidFill>
              </a14:hiddenFill>
            </a:ext>
          </a:extLst>
        </p:spPr>
      </p:pic>
      <p:sp>
        <p:nvSpPr>
          <p:cNvPr id="29" name="Right Brace 28">
            <a:extLst>
              <a:ext uri="{FF2B5EF4-FFF2-40B4-BE49-F238E27FC236}">
                <a16:creationId xmlns:a16="http://schemas.microsoft.com/office/drawing/2014/main" id="{AD55C96E-A724-12B6-084C-952E01B2EFFF}"/>
              </a:ext>
            </a:extLst>
          </p:cNvPr>
          <p:cNvSpPr/>
          <p:nvPr/>
        </p:nvSpPr>
        <p:spPr>
          <a:xfrm>
            <a:off x="7834547" y="1546032"/>
            <a:ext cx="326571" cy="389930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30" name="Picture 2" descr="Cerca nella barra laterale">
            <a:extLst>
              <a:ext uri="{FF2B5EF4-FFF2-40B4-BE49-F238E27FC236}">
                <a16:creationId xmlns:a16="http://schemas.microsoft.com/office/drawing/2014/main" id="{BC5945FD-77B1-FC55-D76D-E96D76AE8C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06038" y="4721288"/>
            <a:ext cx="904531" cy="90453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a:extLst>
              <a:ext uri="{FF2B5EF4-FFF2-40B4-BE49-F238E27FC236}">
                <a16:creationId xmlns:a16="http://schemas.microsoft.com/office/drawing/2014/main" id="{7B3D7AD3-1DBB-677F-B6AB-63B954208432}"/>
              </a:ext>
            </a:extLst>
          </p:cNvPr>
          <p:cNvPicPr>
            <a:picLocks noChangeAspect="1"/>
          </p:cNvPicPr>
          <p:nvPr/>
        </p:nvPicPr>
        <p:blipFill>
          <a:blip r:embed="rId9"/>
          <a:stretch>
            <a:fillRect/>
          </a:stretch>
        </p:blipFill>
        <p:spPr>
          <a:xfrm>
            <a:off x="473437" y="1102957"/>
            <a:ext cx="3431460" cy="904140"/>
          </a:xfrm>
          <a:prstGeom prst="rect">
            <a:avLst/>
          </a:prstGeom>
        </p:spPr>
      </p:pic>
      <p:cxnSp>
        <p:nvCxnSpPr>
          <p:cNvPr id="32" name="Connettore diritto 96">
            <a:extLst>
              <a:ext uri="{FF2B5EF4-FFF2-40B4-BE49-F238E27FC236}">
                <a16:creationId xmlns:a16="http://schemas.microsoft.com/office/drawing/2014/main" id="{3E43E281-6E4E-7B0E-E8B8-9C9C477D0A82}"/>
              </a:ext>
            </a:extLst>
          </p:cNvPr>
          <p:cNvCxnSpPr>
            <a:cxnSpLocks/>
          </p:cNvCxnSpPr>
          <p:nvPr/>
        </p:nvCxnSpPr>
        <p:spPr>
          <a:xfrm rot="5400000">
            <a:off x="2009380" y="1275907"/>
            <a:ext cx="0" cy="1891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33" name="Picture 4" descr="Cerca nella barra laterale">
            <a:extLst>
              <a:ext uri="{FF2B5EF4-FFF2-40B4-BE49-F238E27FC236}">
                <a16:creationId xmlns:a16="http://schemas.microsoft.com/office/drawing/2014/main" id="{4E8FA37F-BBA0-60F9-0750-34BD47EA901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6186" y="2101462"/>
            <a:ext cx="279122" cy="279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509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Open Sans"/>
              </a:rPr>
              <a:t>[1] ESMAP, Mini-Grids for Half a Billion People, 2022</a:t>
            </a:r>
          </a:p>
          <a:p>
            <a:pPr marL="0" indent="0">
              <a:buNone/>
            </a:pPr>
            <a:r>
              <a:rPr lang="en-GB" sz="2000" dirty="0">
                <a:latin typeface="Open Sans"/>
              </a:rPr>
              <a:t>[2] Riva et al., Long-term energy planning and demand forecast in remote areas of developing countries: Classification of case studies and insights from a modelling perspective, Energy Strategy Reviews, </a:t>
            </a:r>
            <a:r>
              <a:rPr lang="en-GB" sz="2000" dirty="0">
                <a:latin typeface="Open Sans"/>
                <a:hlinkClick r:id="rId2"/>
              </a:rPr>
              <a:t>https://doi.org/10.1016/j.esr.2018.02.006</a:t>
            </a:r>
            <a:endParaRPr lang="en-GB" sz="2000" dirty="0">
              <a:latin typeface="Open Sans"/>
            </a:endParaRPr>
          </a:p>
          <a:p>
            <a:pPr marL="0" indent="0">
              <a:buNone/>
            </a:pPr>
            <a:r>
              <a:rPr lang="en-GB" sz="2000" dirty="0">
                <a:latin typeface="Open Sans"/>
              </a:rPr>
              <a:t>[3] </a:t>
            </a:r>
            <a:r>
              <a:rPr lang="en-GB" sz="2000" dirty="0" err="1">
                <a:latin typeface="Open Sans"/>
              </a:rPr>
              <a:t>Daioglou</a:t>
            </a:r>
            <a:r>
              <a:rPr lang="en-GB" sz="2000" dirty="0">
                <a:latin typeface="Open Sans"/>
              </a:rPr>
              <a:t> et al., Model projections for household energy use in developing countries, Energy, </a:t>
            </a:r>
            <a:r>
              <a:rPr lang="en-GB" sz="2000" dirty="0">
                <a:latin typeface="Open Sans"/>
                <a:hlinkClick r:id="rId3"/>
              </a:rPr>
              <a:t>https://doi.org/10.1016/j.energy.2011.10.044</a:t>
            </a:r>
            <a:endParaRPr lang="en-GB" sz="2000" dirty="0">
              <a:latin typeface="Open Sans"/>
            </a:endParaRPr>
          </a:p>
          <a:p>
            <a:pPr marL="0" indent="0">
              <a:buNone/>
            </a:pPr>
            <a:r>
              <a:rPr lang="en-GB" sz="2000" dirty="0">
                <a:latin typeface="Open Sans"/>
              </a:rPr>
              <a:t>[4] Lombardi et al., Generating high-resolution multi-energy load profiles for remote areas with an open-source stochastic model, Energy, </a:t>
            </a:r>
            <a:r>
              <a:rPr lang="en-GB" sz="2000" dirty="0">
                <a:latin typeface="Open Sans"/>
                <a:hlinkClick r:id="rId4"/>
              </a:rPr>
              <a:t>https://doi.org/10.1016/j.energy.2019.04.097</a:t>
            </a:r>
            <a:endParaRPr lang="en-GB" sz="2000" dirty="0">
              <a:latin typeface="Open Sans"/>
            </a:endParaRPr>
          </a:p>
          <a:p>
            <a:pPr marL="0" indent="0">
              <a:buNone/>
            </a:pPr>
            <a:r>
              <a:rPr lang="en-GB" sz="2000" dirty="0">
                <a:latin typeface="Open Sans"/>
              </a:rPr>
              <a:t>[5] Stevanato et al., Archetypes of Rural Users in Sub-Saharan Africa for Load Demand Estimation, IEEE PES/IAS </a:t>
            </a:r>
            <a:r>
              <a:rPr lang="en-GB" sz="2000" dirty="0" err="1">
                <a:latin typeface="Open Sans"/>
              </a:rPr>
              <a:t>PowerAfrica</a:t>
            </a:r>
            <a:r>
              <a:rPr lang="en-GB" sz="2000" dirty="0">
                <a:latin typeface="Open Sans"/>
              </a:rPr>
              <a:t>, Marrakech, Morocco, 2023, </a:t>
            </a:r>
            <a:r>
              <a:rPr lang="en-GB" sz="2000" dirty="0" err="1">
                <a:latin typeface="Open Sans"/>
              </a:rPr>
              <a:t>doi</a:t>
            </a:r>
            <a:r>
              <a:rPr lang="en-GB" sz="2000" dirty="0">
                <a:latin typeface="Open Sans"/>
              </a:rPr>
              <a:t>: 10.1109/PowerAfrica57932.2023.10363287</a:t>
            </a: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40941774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EB200C-D5B8-4C28-AA78-B3E18FA2FF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3.xml><?xml version="1.0" encoding="utf-8"?>
<ds:datastoreItem xmlns:ds="http://schemas.openxmlformats.org/officeDocument/2006/customXml" ds:itemID="{B1CA3B0C-1C09-436D-A80E-A628031B8009}">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docProps/app.xml><?xml version="1.0" encoding="utf-8"?>
<Properties xmlns="http://schemas.openxmlformats.org/officeDocument/2006/extended-properties" xmlns:vt="http://schemas.openxmlformats.org/officeDocument/2006/docPropsVTypes">
  <TotalTime>71</TotalTime>
  <Words>4226</Words>
  <Application>Microsoft Office PowerPoint</Application>
  <PresentationFormat>Widescreen</PresentationFormat>
  <Paragraphs>336</Paragraphs>
  <Slides>17</Slides>
  <Notes>15</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Thème Office</vt:lpstr>
      <vt:lpstr>Off-Grid Energy Systems Modelling with MicroGridsPy</vt:lpstr>
      <vt:lpstr>Lesson 5: Contents</vt:lpstr>
      <vt:lpstr>Lesson 5 Learning Outcomes</vt:lpstr>
      <vt:lpstr>Load Demand</vt:lpstr>
      <vt:lpstr>Energy end-use analysis</vt:lpstr>
      <vt:lpstr>Demand Side Management</vt:lpstr>
      <vt:lpstr>Load Curve Profile</vt:lpstr>
      <vt:lpstr>Load Demand Estimation Methods</vt:lpstr>
      <vt:lpstr>On-field Survey Data Collection</vt:lpstr>
      <vt:lpstr>Bottom-up Approach</vt:lpstr>
      <vt:lpstr>Basic Approach</vt:lpstr>
      <vt:lpstr>Basic Approach</vt:lpstr>
      <vt:lpstr>Advanced Approach</vt:lpstr>
      <vt:lpstr>Load demand Archetypes</vt:lpstr>
      <vt:lpstr>Endogenous Load Demand Estimation</vt:lpstr>
      <vt:lpstr>Exogenous Load Demand</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70</cp:revision>
  <dcterms:created xsi:type="dcterms:W3CDTF">2021-01-28T08:37:55Z</dcterms:created>
  <dcterms:modified xsi:type="dcterms:W3CDTF">2024-09-29T16:15:04Z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