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31"/>
  </p:notesMasterIdLst>
  <p:sldIdLst>
    <p:sldId id="256" r:id="rId5"/>
    <p:sldId id="1784" r:id="rId6"/>
    <p:sldId id="1917" r:id="rId7"/>
    <p:sldId id="1859" r:id="rId8"/>
    <p:sldId id="1892" r:id="rId9"/>
    <p:sldId id="1910" r:id="rId10"/>
    <p:sldId id="1913" r:id="rId11"/>
    <p:sldId id="1893" r:id="rId12"/>
    <p:sldId id="1915" r:id="rId13"/>
    <p:sldId id="1895" r:id="rId14"/>
    <p:sldId id="1916" r:id="rId15"/>
    <p:sldId id="1897" r:id="rId16"/>
    <p:sldId id="1898" r:id="rId17"/>
    <p:sldId id="1899" r:id="rId18"/>
    <p:sldId id="1900" r:id="rId19"/>
    <p:sldId id="1901" r:id="rId20"/>
    <p:sldId id="1902" r:id="rId21"/>
    <p:sldId id="1903" r:id="rId22"/>
    <p:sldId id="1904" r:id="rId23"/>
    <p:sldId id="1905" r:id="rId24"/>
    <p:sldId id="1906" r:id="rId25"/>
    <p:sldId id="1911" r:id="rId26"/>
    <p:sldId id="1912" r:id="rId27"/>
    <p:sldId id="1907" r:id="rId28"/>
    <p:sldId id="1908" r:id="rId29"/>
    <p:sldId id="1909" r:id="rId30"/>
  </p:sldIdLst>
  <p:sldSz cx="12192000" cy="6858000"/>
  <p:notesSz cx="6858000" cy="9144000"/>
  <p:embeddedFontLst>
    <p:embeddedFont>
      <p:font typeface="Rubik" panose="02000604000000020004" pitchFamily="2" charset="-79"/>
      <p:regular r:id="rId32"/>
      <p:bold r:id="rId33"/>
      <p:italic r:id="rId34"/>
      <p:boldItalic r:id="rId35"/>
    </p:embeddedFont>
    <p:embeddedFont>
      <p:font typeface="Trebuchet MS" panose="020B0703020202090204" pitchFamily="34" charset="0"/>
      <p:regular r:id="rId36"/>
      <p:bold r:id="rId37"/>
      <p:italic r:id="rId38"/>
      <p:boldItalic r:id="rId39"/>
    </p:embeddedFont>
    <p:embeddedFont>
      <p:font typeface="Verdana" panose="020B0604030504040204" pitchFamily="34" charset="0"/>
      <p:regular r:id="rId40"/>
      <p:bold r:id="rId41"/>
      <p:italic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08" roundtripDataSignature="AMtx7mh27SvOscsy8giEqMa1YrFoBeFR/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EBFD6"/>
    <a:srgbClr val="1AB6DC"/>
    <a:srgbClr val="B2182B"/>
    <a:srgbClr val="47AACD"/>
    <a:srgbClr val="F6EDBD"/>
    <a:srgbClr val="FDDBC7"/>
    <a:srgbClr val="FFFFFF"/>
    <a:srgbClr val="F4A582"/>
    <a:srgbClr val="D6604D"/>
    <a:srgbClr val="FDD4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0B523D2-286A-460D-BDEE-533E220F520A}">
  <a:tblStyle styleId="{10B523D2-286A-460D-BDEE-533E220F520A}"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4" autoAdjust="0"/>
    <p:restoredTop sz="87955" autoAdjust="0"/>
  </p:normalViewPr>
  <p:slideViewPr>
    <p:cSldViewPr snapToGrid="0">
      <p:cViewPr varScale="1">
        <p:scale>
          <a:sx n="90" d="100"/>
          <a:sy n="90" d="100"/>
        </p:scale>
        <p:origin x="736" y="2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8.fntdata"/><Relationship Id="rId10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font" Target="fonts/font3.fntdata"/><Relationship Id="rId42" Type="http://schemas.openxmlformats.org/officeDocument/2006/relationships/font" Target="fonts/font11.fntdata"/><Relationship Id="rId11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11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5.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4.fntdata"/><Relationship Id="rId43" Type="http://schemas.openxmlformats.org/officeDocument/2006/relationships/font" Target="fonts/font12.fntdata"/><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2.fntdata"/><Relationship Id="rId38" Type="http://schemas.openxmlformats.org/officeDocument/2006/relationships/font" Target="fonts/font7.fntdata"/><Relationship Id="rId108" Type="http://customschemas.google.com/relationships/presentationmetadata" Target="metadata"/><Relationship Id="rId20" Type="http://schemas.openxmlformats.org/officeDocument/2006/relationships/slide" Target="slides/slide16.xml"/><Relationship Id="rId41" Type="http://schemas.openxmlformats.org/officeDocument/2006/relationships/font" Target="fonts/font10.fntdata"/><Relationship Id="rId11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308232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6432226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811745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135681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565347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9</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7203760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39288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B70AB-5121-658B-D387-408207B21D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4DFF21-9F17-A266-DB5A-7C29D709B7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B770A3-7812-00EE-108B-C5DA434E67BB}"/>
              </a:ext>
            </a:extLst>
          </p:cNvPr>
          <p:cNvSpPr>
            <a:spLocks noGrp="1"/>
          </p:cNvSpPr>
          <p:nvPr>
            <p:ph type="body" idx="1"/>
          </p:nvPr>
        </p:nvSpPr>
        <p:spPr/>
        <p:txBody>
          <a:bodyPr/>
          <a:lstStyle/>
          <a:p>
            <a:r>
              <a:rPr lang="fr-FR" dirty="0"/>
              <a:t>https://www.energymrc.ng/business-models-in-the-off-grid-renewable-energy-market/</a:t>
            </a:r>
          </a:p>
        </p:txBody>
      </p:sp>
      <p:sp>
        <p:nvSpPr>
          <p:cNvPr id="4" name="Slide Number Placeholder 3">
            <a:extLst>
              <a:ext uri="{FF2B5EF4-FFF2-40B4-BE49-F238E27FC236}">
                <a16:creationId xmlns:a16="http://schemas.microsoft.com/office/drawing/2014/main" id="{64B34352-FD75-5CC6-FD2E-89DE766A6188}"/>
              </a:ext>
            </a:extLst>
          </p:cNvPr>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11</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745391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12</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893537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75757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3459299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884207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195207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562259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8205643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19</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221032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2472493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21</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345845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22</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768524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604339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112035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894276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55480153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7"/>
          <p:cNvSpPr/>
          <p:nvPr/>
        </p:nvSpPr>
        <p:spPr>
          <a:xfrm>
            <a:off x="1503534" y="-733938"/>
            <a:ext cx="5861304" cy="8120159"/>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7"/>
          <p:cNvSpPr/>
          <p:nvPr/>
        </p:nvSpPr>
        <p:spPr>
          <a:xfrm>
            <a:off x="10849226" y="-28260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 name="Google Shape;18;p7"/>
          <p:cNvSpPr/>
          <p:nvPr/>
        </p:nvSpPr>
        <p:spPr>
          <a:xfrm>
            <a:off x="0" y="-733939"/>
            <a:ext cx="7180643" cy="8120160"/>
          </a:xfrm>
          <a:custGeom>
            <a:avLst/>
            <a:gdLst/>
            <a:ahLst/>
            <a:cxnLst/>
            <a:rect l="l" t="t" r="r" b="b"/>
            <a:pathLst>
              <a:path w="7180643" h="8120160" extrusionOk="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9" name="Google Shape;19;p7"/>
          <p:cNvPicPr preferRelativeResize="0"/>
          <p:nvPr/>
        </p:nvPicPr>
        <p:blipFill rotWithShape="1">
          <a:blip r:embed="rId2">
            <a:alphaModFix/>
          </a:blip>
          <a:srcRect/>
          <a:stretch/>
        </p:blipFill>
        <p:spPr>
          <a:xfrm>
            <a:off x="6789797" y="6298872"/>
            <a:ext cx="567812" cy="386112"/>
          </a:xfrm>
          <a:prstGeom prst="rect">
            <a:avLst/>
          </a:prstGeom>
          <a:noFill/>
          <a:ln>
            <a:noFill/>
          </a:ln>
        </p:spPr>
      </p:pic>
      <p:grpSp>
        <p:nvGrpSpPr>
          <p:cNvPr id="20" name="Google Shape;20;p7"/>
          <p:cNvGrpSpPr/>
          <p:nvPr/>
        </p:nvGrpSpPr>
        <p:grpSpPr>
          <a:xfrm>
            <a:off x="8185984" y="2103764"/>
            <a:ext cx="3189822" cy="2444753"/>
            <a:chOff x="8029477" y="2105554"/>
            <a:chExt cx="3189822" cy="2444753"/>
          </a:xfrm>
        </p:grpSpPr>
        <p:pic>
          <p:nvPicPr>
            <p:cNvPr id="21" name="Google Shape;21;p7"/>
            <p:cNvPicPr preferRelativeResize="0"/>
            <p:nvPr/>
          </p:nvPicPr>
          <p:blipFill rotWithShape="1">
            <a:blip r:embed="rId3">
              <a:alphaModFix/>
            </a:blip>
            <a:srcRect/>
            <a:stretch/>
          </p:blipFill>
          <p:spPr>
            <a:xfrm>
              <a:off x="8029478" y="2105554"/>
              <a:ext cx="3189821" cy="1967748"/>
            </a:xfrm>
            <a:prstGeom prst="rect">
              <a:avLst/>
            </a:prstGeom>
            <a:noFill/>
            <a:ln>
              <a:noFill/>
            </a:ln>
          </p:spPr>
        </p:pic>
        <p:pic>
          <p:nvPicPr>
            <p:cNvPr id="22" name="Google Shape;22;p7"/>
            <p:cNvPicPr preferRelativeResize="0"/>
            <p:nvPr/>
          </p:nvPicPr>
          <p:blipFill rotWithShape="1">
            <a:blip r:embed="rId4">
              <a:alphaModFix/>
            </a:blip>
            <a:srcRect l="34551" t="56660" r="764" b="12241"/>
            <a:stretch/>
          </p:blipFill>
          <p:spPr>
            <a:xfrm>
              <a:off x="8029477" y="4233099"/>
              <a:ext cx="3189822" cy="317208"/>
            </a:xfrm>
            <a:prstGeom prst="rect">
              <a:avLst/>
            </a:prstGeom>
            <a:noFill/>
            <a:ln>
              <a:noFill/>
            </a:ln>
          </p:spPr>
        </p:pic>
      </p:grpSp>
      <p:sp>
        <p:nvSpPr>
          <p:cNvPr id="23" name="Google Shape;23;p7"/>
          <p:cNvSpPr/>
          <p:nvPr/>
        </p:nvSpPr>
        <p:spPr>
          <a:xfrm>
            <a:off x="7364838" y="6279822"/>
            <a:ext cx="4603224"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24" name="Google Shape;24;p7"/>
          <p:cNvSpPr/>
          <p:nvPr/>
        </p:nvSpPr>
        <p:spPr>
          <a:xfrm>
            <a:off x="10990556" y="-276566"/>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 name="Google Shape;25;p7"/>
          <p:cNvSpPr txBox="1">
            <a:spLocks noGrp="1"/>
          </p:cNvSpPr>
          <p:nvPr>
            <p:ph type="ctrTitle"/>
          </p:nvPr>
        </p:nvSpPr>
        <p:spPr>
          <a:xfrm>
            <a:off x="506863" y="1071678"/>
            <a:ext cx="5655627" cy="1658322"/>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800"/>
              <a:buFont typeface="Verdana"/>
              <a:buNone/>
              <a:defRPr sz="4800" b="1" cap="none">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
          <p:cNvSpPr txBox="1">
            <a:spLocks noGrp="1"/>
          </p:cNvSpPr>
          <p:nvPr>
            <p:ph type="subTitle" idx="1"/>
          </p:nvPr>
        </p:nvSpPr>
        <p:spPr>
          <a:xfrm>
            <a:off x="1377193" y="3562032"/>
            <a:ext cx="3274706" cy="222429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SzPts val="3000"/>
              <a:buNone/>
              <a:defRPr sz="3000">
                <a:solidFill>
                  <a:schemeClr val="lt1"/>
                </a:solidFill>
                <a:latin typeface="Verdana"/>
                <a:ea typeface="Verdana"/>
                <a:cs typeface="Verdana"/>
                <a:sym typeface="Verdana"/>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7"/>
        <p:cNvGrpSpPr/>
        <p:nvPr/>
      </p:nvGrpSpPr>
      <p:grpSpPr>
        <a:xfrm>
          <a:off x="0" y="0"/>
          <a:ext cx="0" cy="0"/>
          <a:chOff x="0" y="0"/>
          <a:chExt cx="0" cy="0"/>
        </a:xfrm>
      </p:grpSpPr>
      <p:sp>
        <p:nvSpPr>
          <p:cNvPr id="28" name="Google Shape;28;p8"/>
          <p:cNvSpPr txBox="1">
            <a:spLocks noGrp="1"/>
          </p:cNvSpPr>
          <p:nvPr>
            <p:ph type="body" idx="1"/>
          </p:nvPr>
        </p:nvSpPr>
        <p:spPr>
          <a:xfrm>
            <a:off x="823570" y="1486664"/>
            <a:ext cx="10326783" cy="435133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8"/>
          <p:cNvSpPr/>
          <p:nvPr/>
        </p:nvSpPr>
        <p:spPr>
          <a:xfrm>
            <a:off x="0" y="342083"/>
            <a:ext cx="10652227" cy="716132"/>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8"/>
          <p:cNvPicPr preferRelativeResize="0"/>
          <p:nvPr/>
        </p:nvPicPr>
        <p:blipFill rotWithShape="1">
          <a:blip r:embed="rId2">
            <a:alphaModFix/>
          </a:blip>
          <a:srcRect/>
          <a:stretch/>
        </p:blipFill>
        <p:spPr>
          <a:xfrm>
            <a:off x="10833631" y="388289"/>
            <a:ext cx="1011079" cy="623718"/>
          </a:xfrm>
          <a:prstGeom prst="rect">
            <a:avLst/>
          </a:prstGeom>
          <a:noFill/>
          <a:ln>
            <a:noFill/>
          </a:ln>
        </p:spPr>
      </p:pic>
      <p:sp>
        <p:nvSpPr>
          <p:cNvPr id="31" name="Google Shape;31;p8"/>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2" name="Google Shape;32;p8"/>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 name="Google Shape;33;p8"/>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 name="Google Shape;34;p8"/>
          <p:cNvSpPr/>
          <p:nvPr/>
        </p:nvSpPr>
        <p:spPr>
          <a:xfrm rot="447595">
            <a:off x="-266749" y="-464584"/>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 name="Google Shape;35;p8"/>
          <p:cNvSpPr/>
          <p:nvPr/>
        </p:nvSpPr>
        <p:spPr>
          <a:xfrm>
            <a:off x="-738969" y="-514042"/>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6" name="Google Shape;36;p8"/>
          <p:cNvSpPr txBox="1">
            <a:spLocks noGrp="1"/>
          </p:cNvSpPr>
          <p:nvPr>
            <p:ph type="title"/>
          </p:nvPr>
        </p:nvSpPr>
        <p:spPr>
          <a:xfrm>
            <a:off x="838200" y="453905"/>
            <a:ext cx="9672961" cy="51441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800"/>
              <a:buFont typeface="Verdana"/>
              <a:buNone/>
              <a:defRPr sz="2800" b="1">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8"/>
          <p:cNvSpPr txBox="1">
            <a:spLocks noGrp="1"/>
          </p:cNvSpPr>
          <p:nvPr>
            <p:ph type="sldNum" idx="12"/>
          </p:nvPr>
        </p:nvSpPr>
        <p:spPr>
          <a:xfrm>
            <a:off x="11436872" y="6104586"/>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re de section" type="secHead">
  <p:cSld name="SECTION_HEADER">
    <p:spTree>
      <p:nvGrpSpPr>
        <p:cNvPr id="1" name="Shape 38"/>
        <p:cNvGrpSpPr/>
        <p:nvPr/>
      </p:nvGrpSpPr>
      <p:grpSpPr>
        <a:xfrm>
          <a:off x="0" y="0"/>
          <a:ext cx="0" cy="0"/>
          <a:chOff x="0" y="0"/>
          <a:chExt cx="0" cy="0"/>
        </a:xfrm>
      </p:grpSpPr>
      <p:sp>
        <p:nvSpPr>
          <p:cNvPr id="39" name="Google Shape;39;p9"/>
          <p:cNvSpPr/>
          <p:nvPr/>
        </p:nvSpPr>
        <p:spPr>
          <a:xfrm>
            <a:off x="0" y="0"/>
            <a:ext cx="8593584" cy="6858000"/>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0" name="Google Shape;40;p9"/>
          <p:cNvPicPr preferRelativeResize="0"/>
          <p:nvPr/>
        </p:nvPicPr>
        <p:blipFill rotWithShape="1">
          <a:blip r:embed="rId2">
            <a:alphaModFix/>
          </a:blip>
          <a:srcRect/>
          <a:stretch/>
        </p:blipFill>
        <p:spPr>
          <a:xfrm>
            <a:off x="10218783" y="330228"/>
            <a:ext cx="1732586" cy="1068804"/>
          </a:xfrm>
          <a:prstGeom prst="rect">
            <a:avLst/>
          </a:prstGeom>
          <a:noFill/>
          <a:ln>
            <a:noFill/>
          </a:ln>
        </p:spPr>
      </p:pic>
      <p:sp>
        <p:nvSpPr>
          <p:cNvPr id="41" name="Google Shape;41;p9"/>
          <p:cNvSpPr/>
          <p:nvPr/>
        </p:nvSpPr>
        <p:spPr>
          <a:xfrm>
            <a:off x="-495475" y="-506591"/>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2" name="Google Shape;42;p9"/>
          <p:cNvSpPr/>
          <p:nvPr/>
        </p:nvSpPr>
        <p:spPr>
          <a:xfrm>
            <a:off x="-218785" y="-213064"/>
            <a:ext cx="1346250" cy="1357720"/>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3" name="Google Shape;43;p9"/>
          <p:cNvSpPr/>
          <p:nvPr/>
        </p:nvSpPr>
        <p:spPr>
          <a:xfrm rot="10800000" flipH="1">
            <a:off x="8593584" y="6675120"/>
            <a:ext cx="2432556" cy="48616"/>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4" name="Google Shape;44;p9"/>
          <p:cNvSpPr/>
          <p:nvPr/>
        </p:nvSpPr>
        <p:spPr>
          <a:xfrm>
            <a:off x="11085076" y="5715861"/>
            <a:ext cx="1349504" cy="1349504"/>
          </a:xfrm>
          <a:prstGeom prst="ellipse">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5" name="Google Shape;45;p9"/>
          <p:cNvSpPr/>
          <p:nvPr/>
        </p:nvSpPr>
        <p:spPr>
          <a:xfrm rot="447595">
            <a:off x="10956967" y="560331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6" name="Google Shape;46;p9"/>
          <p:cNvSpPr txBox="1">
            <a:spLocks noGrp="1"/>
          </p:cNvSpPr>
          <p:nvPr>
            <p:ph type="title"/>
          </p:nvPr>
        </p:nvSpPr>
        <p:spPr>
          <a:xfrm>
            <a:off x="2187020" y="1727994"/>
            <a:ext cx="4219544" cy="1133475"/>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3600"/>
              <a:buFont typeface="Verdana"/>
              <a:buNone/>
              <a:defRPr sz="3600" b="1"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body" idx="1"/>
          </p:nvPr>
        </p:nvSpPr>
        <p:spPr>
          <a:xfrm>
            <a:off x="2479983" y="3437585"/>
            <a:ext cx="3633618" cy="701628"/>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2400"/>
              <a:buNone/>
              <a:defRPr sz="2400">
                <a:solidFill>
                  <a:schemeClr val="lt1"/>
                </a:solidFill>
                <a:latin typeface="Verdana"/>
                <a:ea typeface="Verdana"/>
                <a:cs typeface="Verdana"/>
                <a:sym typeface="Verdana"/>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9"/>
          <p:cNvSpPr txBox="1">
            <a:spLocks noGrp="1"/>
          </p:cNvSpPr>
          <p:nvPr>
            <p:ph type="sldNum" idx="12"/>
          </p:nvPr>
        </p:nvSpPr>
        <p:spPr>
          <a:xfrm>
            <a:off x="11348709" y="6025488"/>
            <a:ext cx="487251"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Disposition personnalisée">
  <p:cSld name="1_Disposition personnalisée">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8200" y="807868"/>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0"/>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2" name="Google Shape;52;p10"/>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3" name="Google Shape;53;p10"/>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4" name="Google Shape;54;p10"/>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55" name="Google Shape;55;p10"/>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6" name="Google Shape;56;p10"/>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 name="Google Shape;57;p10"/>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58" name="Google Shape;58;p10"/>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_Disposition personnalisée">
  <p:cSld name="2_Disposition personnalisée">
    <p:spTree>
      <p:nvGrpSpPr>
        <p:cNvPr id="1" name="Shape 59"/>
        <p:cNvGrpSpPr/>
        <p:nvPr/>
      </p:nvGrpSpPr>
      <p:grpSpPr>
        <a:xfrm>
          <a:off x="0" y="0"/>
          <a:ext cx="0" cy="0"/>
          <a:chOff x="0" y="0"/>
          <a:chExt cx="0" cy="0"/>
        </a:xfrm>
      </p:grpSpPr>
      <p:sp>
        <p:nvSpPr>
          <p:cNvPr id="60" name="Google Shape;60;p11"/>
          <p:cNvSpPr txBox="1">
            <a:spLocks noGrp="1"/>
          </p:cNvSpPr>
          <p:nvPr>
            <p:ph type="title"/>
          </p:nvPr>
        </p:nvSpPr>
        <p:spPr>
          <a:xfrm>
            <a:off x="838200" y="994300"/>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body" idx="1"/>
          </p:nvPr>
        </p:nvSpPr>
        <p:spPr>
          <a:xfrm>
            <a:off x="838200" y="1892275"/>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1"/>
          <p:cNvSpPr/>
          <p:nvPr/>
        </p:nvSpPr>
        <p:spPr>
          <a:xfrm rot="447595">
            <a:off x="11640691" y="6223287"/>
            <a:ext cx="690955" cy="690955"/>
          </a:xfrm>
          <a:prstGeom prst="ellipse">
            <a:avLst/>
          </a:prstGeom>
          <a:noFill/>
          <a:ln w="3810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 name="Google Shape;63;p11"/>
          <p:cNvSpPr/>
          <p:nvPr/>
        </p:nvSpPr>
        <p:spPr>
          <a:xfrm rot="161190">
            <a:off x="-134883" y="-121014"/>
            <a:ext cx="1008000" cy="1008000"/>
          </a:xfrm>
          <a:prstGeom prst="ellipse">
            <a:avLst/>
          </a:prstGeom>
          <a:noFill/>
          <a:ln w="57150" cap="flat" cmpd="sng">
            <a:solidFill>
              <a:srgbClr val="40C3D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4" name="Google Shape;64;p11"/>
          <p:cNvPicPr preferRelativeResize="0"/>
          <p:nvPr/>
        </p:nvPicPr>
        <p:blipFill rotWithShape="1">
          <a:blip r:embed="rId2">
            <a:alphaModFix/>
          </a:blip>
          <a:srcRect/>
          <a:stretch/>
        </p:blipFill>
        <p:spPr>
          <a:xfrm>
            <a:off x="10950333" y="255172"/>
            <a:ext cx="1011079" cy="623718"/>
          </a:xfrm>
          <a:prstGeom prst="rect">
            <a:avLst/>
          </a:prstGeom>
          <a:noFill/>
          <a:ln>
            <a:noFill/>
          </a:ln>
        </p:spPr>
      </p:pic>
      <p:sp>
        <p:nvSpPr>
          <p:cNvPr id="65" name="Google Shape;65;p11"/>
          <p:cNvSpPr/>
          <p:nvPr/>
        </p:nvSpPr>
        <p:spPr>
          <a:xfrm rot="447595">
            <a:off x="11729991" y="6320728"/>
            <a:ext cx="592247" cy="592247"/>
          </a:xfrm>
          <a:prstGeom prst="ellipse">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6" name="Google Shape;66;p11"/>
          <p:cNvSpPr/>
          <p:nvPr/>
        </p:nvSpPr>
        <p:spPr>
          <a:xfrm rot="161190">
            <a:off x="-152739" y="-128154"/>
            <a:ext cx="900000" cy="900000"/>
          </a:xfrm>
          <a:prstGeom prst="ellipse">
            <a:avLst/>
          </a:prstGeom>
          <a:solidFill>
            <a:srgbClr val="00991D"/>
          </a:solid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 name="Google Shape;67;p11"/>
          <p:cNvSpPr txBox="1">
            <a:spLocks noGrp="1"/>
          </p:cNvSpPr>
          <p:nvPr>
            <p:ph type="sldNum" idx="12"/>
          </p:nvPr>
        </p:nvSpPr>
        <p:spPr>
          <a:xfrm>
            <a:off x="11659500" y="6378223"/>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838200" y="853869"/>
            <a:ext cx="10515600" cy="62371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body" idx="1"/>
          </p:nvPr>
        </p:nvSpPr>
        <p:spPr>
          <a:xfrm>
            <a:off x="838200" y="1710906"/>
            <a:ext cx="5181600" cy="45637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2"/>
          <p:cNvSpPr txBox="1">
            <a:spLocks noGrp="1"/>
          </p:cNvSpPr>
          <p:nvPr>
            <p:ph type="body" idx="2"/>
          </p:nvPr>
        </p:nvSpPr>
        <p:spPr>
          <a:xfrm>
            <a:off x="6172200" y="1710906"/>
            <a:ext cx="5181600" cy="456371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2" name="Google Shape;72;p12"/>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3" name="Google Shape;73;p12"/>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 name="Google Shape;74;p12"/>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75" name="Google Shape;75;p12"/>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76" name="Google Shape;76;p12"/>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7" name="Google Shape;77;p12"/>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8" name="Google Shape;78;p12"/>
          <p:cNvSpPr txBox="1">
            <a:spLocks noGrp="1"/>
          </p:cNvSpPr>
          <p:nvPr>
            <p:ph type="sldNum" idx="12"/>
          </p:nvPr>
        </p:nvSpPr>
        <p:spPr>
          <a:xfrm>
            <a:off x="11429492" y="6194315"/>
            <a:ext cx="50528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re seul">
  <p:cSld name="Titre seul">
    <p:spTree>
      <p:nvGrpSpPr>
        <p:cNvPr id="1" name="Shape 79"/>
        <p:cNvGrpSpPr/>
        <p:nvPr/>
      </p:nvGrpSpPr>
      <p:grpSpPr>
        <a:xfrm>
          <a:off x="0" y="0"/>
          <a:ext cx="0" cy="0"/>
          <a:chOff x="0" y="0"/>
          <a:chExt cx="0" cy="0"/>
        </a:xfrm>
      </p:grpSpPr>
      <p:sp>
        <p:nvSpPr>
          <p:cNvPr id="80" name="Google Shape;80;p13"/>
          <p:cNvSpPr txBox="1">
            <a:spLocks noGrp="1"/>
          </p:cNvSpPr>
          <p:nvPr>
            <p:ph type="title"/>
          </p:nvPr>
        </p:nvSpPr>
        <p:spPr>
          <a:xfrm>
            <a:off x="838200" y="826764"/>
            <a:ext cx="10515600" cy="73038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3"/>
          <p:cNvSpPr txBox="1">
            <a:spLocks noGrp="1"/>
          </p:cNvSpPr>
          <p:nvPr>
            <p:ph type="body" idx="1"/>
          </p:nvPr>
        </p:nvSpPr>
        <p:spPr>
          <a:xfrm>
            <a:off x="838200" y="1722266"/>
            <a:ext cx="4932000" cy="35394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13"/>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3" name="Google Shape;83;p13"/>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4" name="Google Shape;84;p13"/>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5" name="Google Shape;85;p13"/>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86" name="Google Shape;86;p13"/>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7" name="Google Shape;87;p13"/>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8" name="Google Shape;88;p13"/>
          <p:cNvSpPr txBox="1">
            <a:spLocks noGrp="1"/>
          </p:cNvSpPr>
          <p:nvPr>
            <p:ph type="sldNum" idx="12"/>
          </p:nvPr>
        </p:nvSpPr>
        <p:spPr>
          <a:xfrm>
            <a:off x="11461071" y="6194315"/>
            <a:ext cx="47370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89" name="Google Shape;89;p13"/>
          <p:cNvSpPr txBox="1">
            <a:spLocks noGrp="1"/>
          </p:cNvSpPr>
          <p:nvPr>
            <p:ph type="body" idx="2"/>
          </p:nvPr>
        </p:nvSpPr>
        <p:spPr>
          <a:xfrm>
            <a:off x="838200" y="5379867"/>
            <a:ext cx="9982200" cy="109401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13"/>
          <p:cNvSpPr txBox="1">
            <a:spLocks noGrp="1"/>
          </p:cNvSpPr>
          <p:nvPr>
            <p:ph type="body" idx="3"/>
          </p:nvPr>
        </p:nvSpPr>
        <p:spPr>
          <a:xfrm>
            <a:off x="5888400" y="1721612"/>
            <a:ext cx="4932000" cy="35401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836612" y="972116"/>
            <a:ext cx="3932237" cy="92397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95959"/>
              </a:buClr>
              <a:buSzPts val="2800"/>
              <a:buFont typeface="Verdana"/>
              <a:buNone/>
              <a:defRPr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4"/>
          <p:cNvSpPr>
            <a:spLocks noGrp="1"/>
          </p:cNvSpPr>
          <p:nvPr>
            <p:ph type="pic" idx="2"/>
          </p:nvPr>
        </p:nvSpPr>
        <p:spPr>
          <a:xfrm>
            <a:off x="5183188" y="987426"/>
            <a:ext cx="6172200" cy="4641486"/>
          </a:xfrm>
          <a:prstGeom prst="rect">
            <a:avLst/>
          </a:prstGeom>
          <a:noFill/>
          <a:ln>
            <a:noFill/>
          </a:ln>
        </p:spPr>
      </p:sp>
      <p:sp>
        <p:nvSpPr>
          <p:cNvPr id="94" name="Google Shape;94;p14"/>
          <p:cNvSpPr txBox="1">
            <a:spLocks noGrp="1"/>
          </p:cNvSpPr>
          <p:nvPr>
            <p:ph type="body" idx="1"/>
          </p:nvPr>
        </p:nvSpPr>
        <p:spPr>
          <a:xfrm>
            <a:off x="859084" y="2241310"/>
            <a:ext cx="3932237" cy="393754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5" name="Google Shape;95;p14"/>
          <p:cNvSpPr/>
          <p:nvPr/>
        </p:nvSpPr>
        <p:spPr>
          <a:xfrm>
            <a:off x="-152879" y="2031676"/>
            <a:ext cx="4924904" cy="83197"/>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6" name="Google Shape;96;p14"/>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 name="Google Shape;97;p14"/>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8" name="Google Shape;98;p14"/>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99" name="Google Shape;99;p14"/>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100" name="Google Shape;100;p14"/>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1" name="Google Shape;101;p14"/>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2" name="Google Shape;102;p14"/>
          <p:cNvSpPr txBox="1">
            <a:spLocks noGrp="1"/>
          </p:cNvSpPr>
          <p:nvPr>
            <p:ph type="sldNum" idx="12"/>
          </p:nvPr>
        </p:nvSpPr>
        <p:spPr>
          <a:xfrm>
            <a:off x="11398146" y="6124638"/>
            <a:ext cx="514165"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_Vide" type="blank">
  <p:cSld name="BLANK">
    <p:spTree>
      <p:nvGrpSpPr>
        <p:cNvPr id="1" name="Shape 103"/>
        <p:cNvGrpSpPr/>
        <p:nvPr/>
      </p:nvGrpSpPr>
      <p:grpSpPr>
        <a:xfrm>
          <a:off x="0" y="0"/>
          <a:ext cx="0" cy="0"/>
          <a:chOff x="0" y="0"/>
          <a:chExt cx="0" cy="0"/>
        </a:xfrm>
      </p:grpSpPr>
      <p:sp>
        <p:nvSpPr>
          <p:cNvPr id="104" name="Google Shape;104;p15"/>
          <p:cNvSpPr/>
          <p:nvPr/>
        </p:nvSpPr>
        <p:spPr>
          <a:xfrm>
            <a:off x="0" y="0"/>
            <a:ext cx="12192000" cy="6207979"/>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5" name="Google Shape;105;p15"/>
          <p:cNvPicPr preferRelativeResize="0"/>
          <p:nvPr/>
        </p:nvPicPr>
        <p:blipFill rotWithShape="1">
          <a:blip r:embed="rId2">
            <a:alphaModFix/>
          </a:blip>
          <a:srcRect/>
          <a:stretch/>
        </p:blipFill>
        <p:spPr>
          <a:xfrm>
            <a:off x="195363" y="6341748"/>
            <a:ext cx="567812" cy="386112"/>
          </a:xfrm>
          <a:prstGeom prst="rect">
            <a:avLst/>
          </a:prstGeom>
          <a:noFill/>
          <a:ln>
            <a:noFill/>
          </a:ln>
        </p:spPr>
      </p:pic>
      <p:sp>
        <p:nvSpPr>
          <p:cNvPr id="106" name="Google Shape;106;p15"/>
          <p:cNvSpPr/>
          <p:nvPr/>
        </p:nvSpPr>
        <p:spPr>
          <a:xfrm>
            <a:off x="814768" y="6413524"/>
            <a:ext cx="11291507"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107" name="Google Shape;107;p15"/>
          <p:cNvSpPr txBox="1"/>
          <p:nvPr/>
        </p:nvSpPr>
        <p:spPr>
          <a:xfrm>
            <a:off x="5248120" y="2988713"/>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www.leap-re.eu</a:t>
            </a:r>
            <a:endParaRPr sz="1400" b="0" i="0" u="none" strike="noStrike" cap="none">
              <a:solidFill>
                <a:srgbClr val="000000"/>
              </a:solidFill>
              <a:latin typeface="Arial"/>
              <a:ea typeface="Arial"/>
              <a:cs typeface="Arial"/>
              <a:sym typeface="Arial"/>
            </a:endParaRPr>
          </a:p>
        </p:txBody>
      </p:sp>
      <p:sp>
        <p:nvSpPr>
          <p:cNvPr id="108" name="Google Shape;108;p15"/>
          <p:cNvSpPr txBox="1"/>
          <p:nvPr/>
        </p:nvSpPr>
        <p:spPr>
          <a:xfrm>
            <a:off x="5248120" y="3926161"/>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contact@leap-re.eu</a:t>
            </a:r>
            <a:endParaRPr sz="1400" b="0" i="0" u="none" strike="noStrike" cap="none">
              <a:solidFill>
                <a:srgbClr val="000000"/>
              </a:solidFill>
              <a:latin typeface="Arial"/>
              <a:ea typeface="Arial"/>
              <a:cs typeface="Arial"/>
              <a:sym typeface="Arial"/>
            </a:endParaRPr>
          </a:p>
        </p:txBody>
      </p:sp>
      <p:sp>
        <p:nvSpPr>
          <p:cNvPr id="109" name="Google Shape;109;p15"/>
          <p:cNvSpPr txBox="1"/>
          <p:nvPr/>
        </p:nvSpPr>
        <p:spPr>
          <a:xfrm>
            <a:off x="5248120" y="4920759"/>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@leapRE_EU</a:t>
            </a:r>
            <a:endParaRPr sz="2400" b="0" i="0" u="none" strike="noStrike" cap="none">
              <a:solidFill>
                <a:schemeClr val="lt1"/>
              </a:solidFill>
              <a:latin typeface="Verdana"/>
              <a:ea typeface="Verdana"/>
              <a:cs typeface="Verdana"/>
              <a:sym typeface="Verdana"/>
            </a:endParaRPr>
          </a:p>
        </p:txBody>
      </p:sp>
      <p:pic>
        <p:nvPicPr>
          <p:cNvPr id="110" name="Google Shape;110;p15" descr="Une image contenant clipart&#10;&#10;Description générée automatiquement"/>
          <p:cNvPicPr preferRelativeResize="0"/>
          <p:nvPr/>
        </p:nvPicPr>
        <p:blipFill rotWithShape="1">
          <a:blip r:embed="rId3">
            <a:alphaModFix/>
          </a:blip>
          <a:srcRect/>
          <a:stretch/>
        </p:blipFill>
        <p:spPr>
          <a:xfrm>
            <a:off x="4471639" y="4920759"/>
            <a:ext cx="525589" cy="525589"/>
          </a:xfrm>
          <a:prstGeom prst="rect">
            <a:avLst/>
          </a:prstGeom>
          <a:noFill/>
          <a:ln>
            <a:noFill/>
          </a:ln>
        </p:spPr>
      </p:pic>
      <p:pic>
        <p:nvPicPr>
          <p:cNvPr id="111" name="Google Shape;111;p15"/>
          <p:cNvPicPr preferRelativeResize="0"/>
          <p:nvPr/>
        </p:nvPicPr>
        <p:blipFill rotWithShape="1">
          <a:blip r:embed="rId4">
            <a:alphaModFix/>
          </a:blip>
          <a:srcRect/>
          <a:stretch/>
        </p:blipFill>
        <p:spPr>
          <a:xfrm>
            <a:off x="4405648" y="3848133"/>
            <a:ext cx="604935" cy="604935"/>
          </a:xfrm>
          <a:prstGeom prst="rect">
            <a:avLst/>
          </a:prstGeom>
          <a:noFill/>
          <a:ln>
            <a:noFill/>
          </a:ln>
        </p:spPr>
      </p:pic>
      <p:pic>
        <p:nvPicPr>
          <p:cNvPr id="112" name="Google Shape;112;p15"/>
          <p:cNvPicPr preferRelativeResize="0"/>
          <p:nvPr/>
        </p:nvPicPr>
        <p:blipFill rotWithShape="1">
          <a:blip r:embed="rId5">
            <a:alphaModFix/>
          </a:blip>
          <a:srcRect/>
          <a:stretch/>
        </p:blipFill>
        <p:spPr>
          <a:xfrm>
            <a:off x="4405648" y="2919638"/>
            <a:ext cx="604935" cy="604935"/>
          </a:xfrm>
          <a:prstGeom prst="rect">
            <a:avLst/>
          </a:prstGeom>
          <a:noFill/>
          <a:ln>
            <a:noFill/>
          </a:ln>
        </p:spPr>
      </p:pic>
      <p:sp>
        <p:nvSpPr>
          <p:cNvPr id="113" name="Google Shape;113;p15"/>
          <p:cNvSpPr/>
          <p:nvPr/>
        </p:nvSpPr>
        <p:spPr>
          <a:xfrm rot="161190">
            <a:off x="-480890" y="-570729"/>
            <a:ext cx="1977468" cy="19774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4" name="Google Shape;114;p15"/>
          <p:cNvSpPr/>
          <p:nvPr/>
        </p:nvSpPr>
        <p:spPr>
          <a:xfrm rot="447595">
            <a:off x="11419014" y="5789700"/>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5" name="Google Shape;115;p15"/>
          <p:cNvSpPr/>
          <p:nvPr/>
        </p:nvSpPr>
        <p:spPr>
          <a:xfrm>
            <a:off x="-744985" y="746889"/>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6" name="Google Shape;116;p15"/>
          <p:cNvSpPr txBox="1"/>
          <p:nvPr/>
        </p:nvSpPr>
        <p:spPr>
          <a:xfrm>
            <a:off x="4252912" y="974147"/>
            <a:ext cx="368617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it-IT" sz="4000" b="1" i="0" u="none" strike="noStrike" cap="none">
                <a:solidFill>
                  <a:schemeClr val="lt1"/>
                </a:solidFill>
                <a:latin typeface="Verdana"/>
                <a:ea typeface="Verdana"/>
                <a:cs typeface="Verdana"/>
                <a:sym typeface="Verdana"/>
              </a:rPr>
              <a:t>THANK YOU</a:t>
            </a:r>
            <a:endParaRPr sz="1400" b="0" i="0" u="none" strike="noStrike" cap="none">
              <a:solidFill>
                <a:srgbClr val="000000"/>
              </a:solidFill>
              <a:latin typeface="Arial"/>
              <a:ea typeface="Arial"/>
              <a:cs typeface="Arial"/>
              <a:sym typeface="Arial"/>
            </a:endParaRPr>
          </a:p>
        </p:txBody>
      </p:sp>
      <p:sp>
        <p:nvSpPr>
          <p:cNvPr id="117" name="Google Shape;117;p15"/>
          <p:cNvSpPr txBox="1"/>
          <p:nvPr/>
        </p:nvSpPr>
        <p:spPr>
          <a:xfrm>
            <a:off x="2895599" y="1877593"/>
            <a:ext cx="640080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it-IT" sz="2400" b="0" i="0" u="none" strike="noStrike" cap="none">
                <a:solidFill>
                  <a:schemeClr val="lt1"/>
                </a:solidFill>
                <a:latin typeface="Verdana"/>
                <a:ea typeface="Verdana"/>
                <a:cs typeface="Verdana"/>
                <a:sym typeface="Verdana"/>
              </a:rPr>
              <a:t>CONTACT US FOR MORE INFORMATION</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itolo e contenuto">
    <p:spTree>
      <p:nvGrpSpPr>
        <p:cNvPr id="1" name=""/>
        <p:cNvGrpSpPr/>
        <p:nvPr/>
      </p:nvGrpSpPr>
      <p:grpSpPr>
        <a:xfrm>
          <a:off x="0" y="0"/>
          <a:ext cx="0" cy="0"/>
          <a:chOff x="0" y="0"/>
          <a:chExt cx="0" cy="0"/>
        </a:xfrm>
      </p:grpSpPr>
      <p:sp>
        <p:nvSpPr>
          <p:cNvPr id="129" name="Rettangolo 128"/>
          <p:cNvSpPr/>
          <p:nvPr userDrawn="1"/>
        </p:nvSpPr>
        <p:spPr>
          <a:xfrm>
            <a:off x="0" y="6229357"/>
            <a:ext cx="12192000" cy="638175"/>
          </a:xfrm>
          <a:prstGeom prst="rect">
            <a:avLst/>
          </a:prstGeom>
          <a:solidFill>
            <a:srgbClr val="728F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760"/>
          </a:p>
        </p:txBody>
      </p:sp>
      <p:pic>
        <p:nvPicPr>
          <p:cNvPr id="131" name="Picture 3" descr="Y:\IMMAGINE _COORDINATA_2014\PPT\loghi_PNG\03_Polimi_bandiera-1riga_BN_negativo_outlin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997" y="6262075"/>
            <a:ext cx="3116651" cy="5740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8">
            <a:extLst>
              <a:ext uri="{FF2B5EF4-FFF2-40B4-BE49-F238E27FC236}">
                <a16:creationId xmlns:a16="http://schemas.microsoft.com/office/drawing/2014/main" id="{AD8BC022-784F-4360-A26D-9A6D8044BAC9}"/>
              </a:ext>
            </a:extLst>
          </p:cNvPr>
          <p:cNvSpPr txBox="1">
            <a:spLocks noChangeArrowheads="1"/>
          </p:cNvSpPr>
          <p:nvPr userDrawn="1"/>
        </p:nvSpPr>
        <p:spPr bwMode="auto">
          <a:xfrm>
            <a:off x="10520595" y="6426202"/>
            <a:ext cx="937239" cy="276999"/>
          </a:xfrm>
          <a:prstGeom prst="rect">
            <a:avLst/>
          </a:prstGeom>
          <a:noFill/>
          <a:ln w="9525">
            <a:noFill/>
            <a:miter lim="800000"/>
            <a:headEnd/>
            <a:tailEnd/>
          </a:ln>
          <a:effectLst/>
        </p:spPr>
        <p:txBody>
          <a:bodyPr vert="horz" wrap="none" lIns="0" tIns="0" rIns="607500" bIns="0" numCol="1" anchor="t" anchorCtr="0" compatLnSpc="1">
            <a:prstTxWarp prst="textNoShape">
              <a:avLst/>
            </a:prstTxWarp>
            <a:spAutoFit/>
          </a:bodyPr>
          <a:lstStyle>
            <a:defPPr>
              <a:defRPr lang="en-US"/>
            </a:defPPr>
            <a:lvl1pPr algn="l" rtl="0" fontAlgn="base">
              <a:spcBef>
                <a:spcPct val="0"/>
              </a:spcBef>
              <a:spcAft>
                <a:spcPct val="0"/>
              </a:spcAft>
              <a:defRPr sz="1600" b="1" kern="1200">
                <a:solidFill>
                  <a:srgbClr val="FF9900"/>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fld id="{A42C2D70-906E-4448-9446-8FA0F9BB0AA9}" type="slidenum">
              <a:rPr lang="it-IT" sz="1800" smtClean="0">
                <a:solidFill>
                  <a:schemeClr val="bg1"/>
                </a:solidFill>
                <a:latin typeface="Trebuchet MS" panose="020B0603020202020204" pitchFamily="34" charset="0"/>
              </a:rPr>
              <a:pPr/>
              <a:t>‹#›</a:t>
            </a:fld>
            <a:endParaRPr lang="it-IT" sz="1800">
              <a:solidFill>
                <a:schemeClr val="bg1"/>
              </a:solidFill>
              <a:latin typeface="Trebuchet MS" panose="020B0603020202020204" pitchFamily="34" charset="0"/>
            </a:endParaRPr>
          </a:p>
        </p:txBody>
      </p:sp>
    </p:spTree>
    <p:extLst>
      <p:ext uri="{BB962C8B-B14F-4D97-AF65-F5344CB8AC3E}">
        <p14:creationId xmlns:p14="http://schemas.microsoft.com/office/powerpoint/2010/main" val="815440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Generic">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9F41821F-4367-4D33-965D-BE9E117A0EDC}"/>
              </a:ext>
            </a:extLst>
          </p:cNvPr>
          <p:cNvSpPr>
            <a:spLocks noGrp="1"/>
          </p:cNvSpPr>
          <p:nvPr>
            <p:ph type="title" hasCustomPrompt="1"/>
          </p:nvPr>
        </p:nvSpPr>
        <p:spPr>
          <a:xfrm>
            <a:off x="1152144" y="202224"/>
            <a:ext cx="10307516" cy="469153"/>
          </a:xfrm>
          <a:prstGeom prst="rect">
            <a:avLst/>
          </a:prstGeom>
        </p:spPr>
        <p:txBody>
          <a:bodyPr vert="horz" lIns="58448" tIns="29224" rIns="58448" bIns="29224" rtlCol="0" anchor="ctr">
            <a:normAutofit/>
          </a:bodyPr>
          <a:lstStyle>
            <a:lvl1pPr>
              <a:defRPr b="1"/>
            </a:lvl1pPr>
          </a:lstStyle>
          <a:p>
            <a:r>
              <a:rPr lang="en-GB" noProof="0"/>
              <a:t>Add first title</a:t>
            </a:r>
          </a:p>
        </p:txBody>
      </p:sp>
      <p:sp>
        <p:nvSpPr>
          <p:cNvPr id="11" name="Content Placeholder 10">
            <a:extLst>
              <a:ext uri="{FF2B5EF4-FFF2-40B4-BE49-F238E27FC236}">
                <a16:creationId xmlns:a16="http://schemas.microsoft.com/office/drawing/2014/main" id="{71DFB647-63FB-4393-B5B7-175D48C7FAFB}"/>
              </a:ext>
            </a:extLst>
          </p:cNvPr>
          <p:cNvSpPr>
            <a:spLocks noGrp="1"/>
          </p:cNvSpPr>
          <p:nvPr>
            <p:ph sz="quarter" idx="10" hasCustomPrompt="1"/>
          </p:nvPr>
        </p:nvSpPr>
        <p:spPr>
          <a:xfrm>
            <a:off x="1152144" y="731824"/>
            <a:ext cx="10307516" cy="365522"/>
          </a:xfrm>
          <a:prstGeom prst="rect">
            <a:avLst/>
          </a:prstGeom>
        </p:spPr>
        <p:txBody>
          <a:bodyPr/>
          <a:lstStyle>
            <a:lvl1pPr marL="0" indent="0">
              <a:buNone/>
              <a:defRPr sz="2400"/>
            </a:lvl1pPr>
          </a:lstStyle>
          <a:p>
            <a:pPr lvl="0"/>
            <a:r>
              <a:rPr lang="en-GB" noProof="0"/>
              <a:t>Add second title</a:t>
            </a:r>
          </a:p>
        </p:txBody>
      </p:sp>
      <p:sp>
        <p:nvSpPr>
          <p:cNvPr id="14" name="Text Placeholder 13">
            <a:extLst>
              <a:ext uri="{FF2B5EF4-FFF2-40B4-BE49-F238E27FC236}">
                <a16:creationId xmlns:a16="http://schemas.microsoft.com/office/drawing/2014/main" id="{5CEF5AC2-0A1B-497A-8BF5-B3750C1223A7}"/>
              </a:ext>
            </a:extLst>
          </p:cNvPr>
          <p:cNvSpPr>
            <a:spLocks noGrp="1"/>
          </p:cNvSpPr>
          <p:nvPr>
            <p:ph type="body" sz="quarter" idx="11"/>
          </p:nvPr>
        </p:nvSpPr>
        <p:spPr>
          <a:xfrm>
            <a:off x="1263253" y="1363266"/>
            <a:ext cx="10623947" cy="4501753"/>
          </a:xfrm>
          <a:prstGeom prst="rect">
            <a:avLst/>
          </a:prstGeom>
        </p:spPr>
        <p:txBody>
          <a:bodyPr/>
          <a:lstStyle>
            <a:lvl1pPr>
              <a:defRPr sz="2250"/>
            </a:lvl1pPr>
            <a:lvl2pPr>
              <a:defRPr sz="2100"/>
            </a:lvl2pPr>
            <a:lvl3pPr>
              <a:defRPr sz="1800"/>
            </a:lvl3pPr>
            <a:lvl4pPr>
              <a:defRPr sz="1500"/>
            </a:lvl4pPr>
            <a:lvl5pPr>
              <a:defRPr sz="135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5" name="Slide Number Placeholder 5">
            <a:extLst>
              <a:ext uri="{FF2B5EF4-FFF2-40B4-BE49-F238E27FC236}">
                <a16:creationId xmlns:a16="http://schemas.microsoft.com/office/drawing/2014/main" id="{F6C6C3BE-EAA2-40DF-BBC1-B9B3486386DF}"/>
              </a:ext>
            </a:extLst>
          </p:cNvPr>
          <p:cNvSpPr>
            <a:spLocks noGrp="1"/>
          </p:cNvSpPr>
          <p:nvPr>
            <p:ph type="sldNum" sz="quarter" idx="4"/>
          </p:nvPr>
        </p:nvSpPr>
        <p:spPr>
          <a:xfrm>
            <a:off x="11459659" y="254236"/>
            <a:ext cx="416170" cy="365126"/>
          </a:xfrm>
          <a:prstGeom prst="rect">
            <a:avLst/>
          </a:prstGeom>
        </p:spPr>
        <p:txBody>
          <a:bodyPr vert="horz" lIns="58448" tIns="29224" rIns="58448" bIns="29224" rtlCol="0" anchor="ctr"/>
          <a:lstStyle>
            <a:lvl1pPr algn="r">
              <a:defRPr sz="1500">
                <a:solidFill>
                  <a:srgbClr val="2A3062"/>
                </a:solidFill>
                <a:latin typeface="Trebuchet MS" panose="020B0603020202020204" pitchFamily="34" charset="0"/>
              </a:defRPr>
            </a:lvl1pPr>
          </a:lstStyle>
          <a:p>
            <a:fld id="{4534BC2C-7760-D040-A041-921C5E6EC03C}" type="slidenum">
              <a:rPr lang="en-GB" noProof="0" smtClean="0"/>
              <a:pPr/>
              <a:t>‹#›</a:t>
            </a:fld>
            <a:endParaRPr lang="en-GB" noProof="0"/>
          </a:p>
        </p:txBody>
      </p:sp>
    </p:spTree>
    <p:extLst>
      <p:ext uri="{BB962C8B-B14F-4D97-AF65-F5344CB8AC3E}">
        <p14:creationId xmlns:p14="http://schemas.microsoft.com/office/powerpoint/2010/main" val="3699224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95959"/>
              </a:buClr>
              <a:buSzPts val="4000"/>
              <a:buFont typeface="Verdana"/>
              <a:buNone/>
              <a:defRPr sz="4000" b="1" i="0" u="none" strike="noStrike" cap="none">
                <a:solidFill>
                  <a:srgbClr val="595959"/>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90000"/>
              </a:lnSpc>
              <a:spcBef>
                <a:spcPts val="1000"/>
              </a:spcBef>
              <a:spcAft>
                <a:spcPts val="0"/>
              </a:spcAft>
              <a:buClr>
                <a:srgbClr val="00991D"/>
              </a:buClr>
              <a:buSzPts val="2400"/>
              <a:buFont typeface="Arial"/>
              <a:buNone/>
              <a:defRPr sz="2400" b="0" i="0" u="none" strike="noStrike" cap="none">
                <a:solidFill>
                  <a:srgbClr val="262626"/>
                </a:solidFill>
                <a:latin typeface="Arial"/>
                <a:ea typeface="Arial"/>
                <a:cs typeface="Arial"/>
                <a:sym typeface="Arial"/>
              </a:defRPr>
            </a:lvl1pPr>
            <a:lvl2pPr marL="914400" marR="0" lvl="1" indent="-355600" algn="l" rtl="0">
              <a:lnSpc>
                <a:spcPct val="90000"/>
              </a:lnSpc>
              <a:spcBef>
                <a:spcPts val="500"/>
              </a:spcBef>
              <a:spcAft>
                <a:spcPts val="0"/>
              </a:spcAft>
              <a:buClr>
                <a:srgbClr val="00991D"/>
              </a:buClr>
              <a:buSzPts val="20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4pPr>
            <a:lvl5pPr marL="2286000" marR="0" lvl="4"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subTitle" idx="1"/>
          </p:nvPr>
        </p:nvSpPr>
        <p:spPr>
          <a:xfrm>
            <a:off x="123986" y="635430"/>
            <a:ext cx="7376952" cy="622256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4400"/>
              <a:buNone/>
            </a:pPr>
            <a:endParaRPr lang="it-IT" sz="2800" dirty="0"/>
          </a:p>
          <a:p>
            <a:pPr marL="0" lvl="0" indent="0" algn="l" rtl="0">
              <a:lnSpc>
                <a:spcPct val="90000"/>
              </a:lnSpc>
              <a:spcBef>
                <a:spcPts val="0"/>
              </a:spcBef>
              <a:spcAft>
                <a:spcPts val="0"/>
              </a:spcAft>
              <a:buSzPts val="4400"/>
              <a:buNone/>
            </a:pPr>
            <a:r>
              <a:rPr lang="en-US" sz="2800" b="1" dirty="0"/>
              <a:t>ENTREPRENEURSHIP IN THE OFF-GRID SOLAR ENERGY SECTOR </a:t>
            </a:r>
          </a:p>
          <a:p>
            <a:pPr marL="0" lvl="0" indent="0" algn="l" rtl="0">
              <a:lnSpc>
                <a:spcPct val="90000"/>
              </a:lnSpc>
              <a:spcBef>
                <a:spcPts val="0"/>
              </a:spcBef>
              <a:spcAft>
                <a:spcPts val="0"/>
              </a:spcAft>
              <a:buSzPts val="4400"/>
              <a:buNone/>
            </a:pPr>
            <a:endParaRPr lang="it-IT" sz="3600" dirty="0"/>
          </a:p>
          <a:p>
            <a:pPr marL="0" lvl="0" indent="0" algn="l">
              <a:lnSpc>
                <a:spcPct val="90000"/>
              </a:lnSpc>
              <a:spcBef>
                <a:spcPts val="0"/>
              </a:spcBef>
              <a:spcAft>
                <a:spcPts val="0"/>
              </a:spcAft>
              <a:buSzPts val="4400"/>
              <a:buNone/>
            </a:pPr>
            <a:r>
              <a:rPr lang="it-IT" sz="2800" dirty="0"/>
              <a:t>Lesson 8: </a:t>
            </a:r>
          </a:p>
          <a:p>
            <a:pPr marL="0" lvl="0" indent="0" algn="l">
              <a:lnSpc>
                <a:spcPct val="90000"/>
              </a:lnSpc>
              <a:spcBef>
                <a:spcPts val="0"/>
              </a:spcBef>
              <a:spcAft>
                <a:spcPts val="0"/>
              </a:spcAft>
              <a:buSzPts val="4400"/>
              <a:buNone/>
            </a:pPr>
            <a:r>
              <a:rPr lang="en-US" sz="2800" dirty="0"/>
              <a:t>Business Models in the Solar Off-Grid Sector</a:t>
            </a:r>
            <a:endParaRPr lang="it-IT" sz="2800" dirty="0"/>
          </a:p>
          <a:p>
            <a:pPr marL="0" lvl="0" indent="0" algn="l" rtl="0">
              <a:lnSpc>
                <a:spcPct val="90000"/>
              </a:lnSpc>
              <a:spcBef>
                <a:spcPts val="0"/>
              </a:spcBef>
              <a:spcAft>
                <a:spcPts val="0"/>
              </a:spcAft>
              <a:buSzPts val="4400"/>
              <a:buNone/>
            </a:pPr>
            <a:endParaRPr lang="it-IT" sz="2800" dirty="0"/>
          </a:p>
          <a:p>
            <a:pPr marL="0" lvl="0" indent="0" algn="l" rtl="0">
              <a:lnSpc>
                <a:spcPct val="90000"/>
              </a:lnSpc>
              <a:spcBef>
                <a:spcPts val="0"/>
              </a:spcBef>
              <a:spcAft>
                <a:spcPts val="0"/>
              </a:spcAft>
              <a:buSzPts val="4400"/>
              <a:buNone/>
            </a:pPr>
            <a:endParaRPr lang="it-IT" sz="2800" dirty="0"/>
          </a:p>
          <a:p>
            <a:pPr marL="0" lvl="0" indent="0" algn="l" rtl="0">
              <a:lnSpc>
                <a:spcPct val="90000"/>
              </a:lnSpc>
              <a:spcBef>
                <a:spcPts val="0"/>
              </a:spcBef>
              <a:spcAft>
                <a:spcPts val="0"/>
              </a:spcAft>
              <a:buSzPts val="4400"/>
              <a:buNone/>
            </a:pPr>
            <a:endParaRPr lang="it-IT" sz="2800" dirty="0"/>
          </a:p>
          <a:p>
            <a:pPr marL="0" lvl="0" indent="0" algn="l" rtl="0">
              <a:lnSpc>
                <a:spcPct val="90000"/>
              </a:lnSpc>
              <a:spcBef>
                <a:spcPts val="0"/>
              </a:spcBef>
              <a:spcAft>
                <a:spcPts val="0"/>
              </a:spcAft>
              <a:buSzPts val="4400"/>
              <a:buNone/>
            </a:pPr>
            <a:r>
              <a:rPr lang="it-IT" sz="2800" dirty="0"/>
              <a:t>Author: A. Dib</a:t>
            </a:r>
          </a:p>
          <a:p>
            <a:pPr marL="0" lvl="0" indent="0" algn="ctr" rtl="0">
              <a:lnSpc>
                <a:spcPct val="90000"/>
              </a:lnSpc>
              <a:spcBef>
                <a:spcPts val="0"/>
              </a:spcBef>
              <a:spcAft>
                <a:spcPts val="0"/>
              </a:spcAft>
              <a:buSzPts val="4400"/>
              <a:buNone/>
            </a:pPr>
            <a:endParaRPr lang="it-IT" sz="3600" b="1" dirty="0">
              <a:highlight>
                <a:srgbClr val="FFFF00"/>
              </a:highlight>
            </a:endParaRPr>
          </a:p>
          <a:p>
            <a:pPr marL="0" lvl="0" indent="0" algn="ctr" rtl="0">
              <a:lnSpc>
                <a:spcPct val="90000"/>
              </a:lnSpc>
              <a:spcBef>
                <a:spcPts val="0"/>
              </a:spcBef>
              <a:spcAft>
                <a:spcPts val="0"/>
              </a:spcAft>
              <a:buSzPts val="4400"/>
              <a:buNone/>
            </a:pPr>
            <a:endParaRPr lang="it-IT" sz="3600" b="1" dirty="0"/>
          </a:p>
        </p:txBody>
      </p:sp>
      <p:pic>
        <p:nvPicPr>
          <p:cNvPr id="3" name="Picture 2" descr="Text&#10;&#10;Description automatically generated">
            <a:extLst>
              <a:ext uri="{FF2B5EF4-FFF2-40B4-BE49-F238E27FC236}">
                <a16:creationId xmlns:a16="http://schemas.microsoft.com/office/drawing/2014/main" id="{7CCE4443-00BC-589E-64A7-C52AD340D0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985" y="4997868"/>
            <a:ext cx="3825029" cy="131581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Lesson 8 Learning Outcomes </a:t>
            </a:r>
          </a:p>
        </p:txBody>
      </p:sp>
      <p:sp>
        <p:nvSpPr>
          <p:cNvPr id="12" name="TextBox 11">
            <a:extLst>
              <a:ext uri="{FF2B5EF4-FFF2-40B4-BE49-F238E27FC236}">
                <a16:creationId xmlns:a16="http://schemas.microsoft.com/office/drawing/2014/main" id="{7B1EED5D-DC41-B6D0-3262-2FB7D42B8903}"/>
              </a:ext>
            </a:extLst>
          </p:cNvPr>
          <p:cNvSpPr txBox="1"/>
          <p:nvPr/>
        </p:nvSpPr>
        <p:spPr>
          <a:xfrm>
            <a:off x="207545" y="1925609"/>
            <a:ext cx="6647446" cy="430887"/>
          </a:xfrm>
          <a:prstGeom prst="rect">
            <a:avLst/>
          </a:prstGeom>
          <a:noFill/>
        </p:spPr>
        <p:txBody>
          <a:bodyPr wrap="square">
            <a:spAutoFit/>
          </a:bodyPr>
          <a:lstStyle/>
          <a:p>
            <a:r>
              <a:rPr lang="en-US" sz="2200" b="0" i="0" dirty="0">
                <a:solidFill>
                  <a:schemeClr val="tx1"/>
                </a:solidFill>
                <a:effectLst/>
                <a:highlight>
                  <a:srgbClr val="FFFFFF"/>
                </a:highlight>
                <a:latin typeface="Calibri" panose="020F0502020204030204" pitchFamily="34" charset="0"/>
                <a:cs typeface="Calibri" panose="020F0502020204030204" pitchFamily="34" charset="0"/>
              </a:rPr>
              <a:t>After completing this lesson, you will be able to:</a:t>
            </a:r>
            <a:endParaRPr lang="fr-FR" sz="2200" dirty="0">
              <a:solidFill>
                <a:schemeClr val="tx1"/>
              </a:solidFill>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F9AA86CC-B882-A300-D23D-BCF10DED9603}"/>
              </a:ext>
            </a:extLst>
          </p:cNvPr>
          <p:cNvSpPr txBox="1"/>
          <p:nvPr/>
        </p:nvSpPr>
        <p:spPr>
          <a:xfrm>
            <a:off x="1332773" y="2624260"/>
            <a:ext cx="8911157" cy="2805063"/>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400" dirty="0" err="1">
                <a:solidFill>
                  <a:schemeClr val="tx1"/>
                </a:solidFill>
                <a:highlight>
                  <a:srgbClr val="FFFFFF"/>
                </a:highlight>
                <a:latin typeface="Calibri" panose="020F0502020204030204" pitchFamily="34" charset="0"/>
                <a:cs typeface="Calibri" panose="020F0502020204030204" pitchFamily="34" charset="0"/>
              </a:rPr>
              <a:t>Recognise</a:t>
            </a:r>
            <a:r>
              <a:rPr lang="en-US" sz="2400" dirty="0">
                <a:solidFill>
                  <a:schemeClr val="tx1"/>
                </a:solidFill>
                <a:highlight>
                  <a:srgbClr val="FFFFFF"/>
                </a:highlight>
                <a:latin typeface="Calibri" panose="020F0502020204030204" pitchFamily="34" charset="0"/>
                <a:cs typeface="Calibri" panose="020F0502020204030204" pitchFamily="34" charset="0"/>
              </a:rPr>
              <a:t> key business models in Off-Grid Energy</a:t>
            </a:r>
          </a:p>
          <a:p>
            <a:pPr marL="342900" indent="-342900">
              <a:lnSpc>
                <a:spcPct val="150000"/>
              </a:lnSpc>
              <a:buFont typeface="Arial" panose="020B0604020202020204" pitchFamily="34" charset="0"/>
              <a:buChar char="•"/>
            </a:pPr>
            <a:r>
              <a:rPr lang="en-US" sz="2400" dirty="0">
                <a:solidFill>
                  <a:schemeClr val="tx1"/>
                </a:solidFill>
                <a:latin typeface="Calibri" panose="020F0502020204030204" pitchFamily="34" charset="0"/>
                <a:cs typeface="Calibri" panose="020F0502020204030204" pitchFamily="34" charset="0"/>
              </a:rPr>
              <a:t>Understand the Factors Influencing the Choice of Business Model</a:t>
            </a:r>
            <a:endParaRPr lang="en-US" sz="2400" dirty="0">
              <a:solidFill>
                <a:schemeClr val="tx1"/>
              </a:solidFill>
              <a:highlight>
                <a:srgbClr val="FFFFFF"/>
              </a:highlight>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en-US" sz="2400" dirty="0" err="1">
                <a:solidFill>
                  <a:schemeClr val="tx1"/>
                </a:solidFill>
                <a:highlight>
                  <a:srgbClr val="FFFFFF"/>
                </a:highlight>
                <a:latin typeface="Calibri" panose="020F0502020204030204" pitchFamily="34" charset="0"/>
                <a:cs typeface="Calibri" panose="020F0502020204030204" pitchFamily="34" charset="0"/>
              </a:rPr>
              <a:t>Recognise</a:t>
            </a:r>
            <a:r>
              <a:rPr lang="en-US" sz="2400" dirty="0">
                <a:solidFill>
                  <a:schemeClr val="tx1"/>
                </a:solidFill>
                <a:highlight>
                  <a:srgbClr val="FFFFFF"/>
                </a:highlight>
                <a:latin typeface="Calibri" panose="020F0502020204030204" pitchFamily="34" charset="0"/>
                <a:cs typeface="Calibri" panose="020F0502020204030204" pitchFamily="34" charset="0"/>
              </a:rPr>
              <a:t> successful business models in the sector</a:t>
            </a:r>
          </a:p>
          <a:p>
            <a:pPr marL="342900" indent="-342900">
              <a:lnSpc>
                <a:spcPct val="150000"/>
              </a:lnSpc>
              <a:buFont typeface="Arial" panose="020B0604020202020204" pitchFamily="34" charset="0"/>
              <a:buChar char="•"/>
            </a:pPr>
            <a:r>
              <a:rPr lang="en-US" sz="2400" dirty="0">
                <a:solidFill>
                  <a:schemeClr val="tx1"/>
                </a:solidFill>
                <a:highlight>
                  <a:srgbClr val="FFFFFF"/>
                </a:highlight>
                <a:latin typeface="Calibri" panose="020F0502020204030204" pitchFamily="34" charset="0"/>
                <a:cs typeface="Calibri" panose="020F0502020204030204" pitchFamily="34" charset="0"/>
              </a:rPr>
              <a:t>Anticipate future trends in the sector</a:t>
            </a:r>
          </a:p>
          <a:p>
            <a:pPr marL="342900" indent="-342900">
              <a:lnSpc>
                <a:spcPct val="150000"/>
              </a:lnSpc>
              <a:buFont typeface="Arial" panose="020B0604020202020204" pitchFamily="34" charset="0"/>
              <a:buChar char="•"/>
            </a:pPr>
            <a:endParaRPr lang="en-US" sz="2400" dirty="0">
              <a:solidFill>
                <a:schemeClr val="tx1"/>
              </a:solidFill>
              <a:highlight>
                <a:srgbClr val="FFFFFF"/>
              </a:highligh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2491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3977507-1DC1-1E4A-75CE-30DA0D517C63}"/>
              </a:ext>
            </a:extLst>
          </p:cNvPr>
          <p:cNvSpPr>
            <a:spLocks noGrp="1"/>
          </p:cNvSpPr>
          <p:nvPr>
            <p:ph type="body" idx="1"/>
          </p:nvPr>
        </p:nvSpPr>
        <p:spPr>
          <a:xfrm>
            <a:off x="823570" y="1486664"/>
            <a:ext cx="10326783" cy="3191353"/>
          </a:xfrm>
        </p:spPr>
        <p:txBody>
          <a:bodyPr/>
          <a:lstStyle/>
          <a:p>
            <a:endParaRPr lang="en-US" b="1" dirty="0">
              <a:solidFill>
                <a:schemeClr val="tx1"/>
              </a:solidFill>
            </a:endParaRPr>
          </a:p>
          <a:p>
            <a:endParaRPr lang="en-US" b="1" dirty="0">
              <a:solidFill>
                <a:schemeClr val="tx1"/>
              </a:solidFill>
            </a:endParaRPr>
          </a:p>
          <a:p>
            <a:r>
              <a:rPr lang="en-US" sz="2400" dirty="0">
                <a:latin typeface="Calibri" panose="020F0502020204030204" pitchFamily="34" charset="0"/>
                <a:cs typeface="Calibri" panose="020F0502020204030204" pitchFamily="34" charset="0"/>
              </a:rPr>
              <a:t>Section 1: Business Models in the Off-Grid Solar Energy Sector</a:t>
            </a:r>
          </a:p>
          <a:p>
            <a:r>
              <a:rPr lang="en-US" sz="2400" dirty="0">
                <a:solidFill>
                  <a:schemeClr val="tx1"/>
                </a:solidFill>
                <a:latin typeface="Calibri" panose="020F0502020204030204" pitchFamily="34" charset="0"/>
                <a:cs typeface="Calibri" panose="020F0502020204030204" pitchFamily="34" charset="0"/>
              </a:rPr>
              <a:t>Section 2: Factors Influencing the Choice of Business Model</a:t>
            </a:r>
          </a:p>
          <a:p>
            <a:r>
              <a:rPr lang="en-US" sz="2400" dirty="0">
                <a:solidFill>
                  <a:schemeClr val="tx1"/>
                </a:solidFill>
                <a:latin typeface="Calibri" panose="020F0502020204030204" pitchFamily="34" charset="0"/>
                <a:ea typeface="Verdana" panose="020B0604030504040204" pitchFamily="34" charset="0"/>
                <a:cs typeface="Calibri" panose="020F0502020204030204" pitchFamily="34" charset="0"/>
              </a:rPr>
              <a:t>Section 3 : Examples of Successful Business Models</a:t>
            </a:r>
          </a:p>
          <a:p>
            <a:r>
              <a:rPr lang="en-US" sz="2400" dirty="0">
                <a:solidFill>
                  <a:schemeClr val="tx1"/>
                </a:solidFill>
                <a:latin typeface="Calibri" panose="020F0502020204030204" pitchFamily="34" charset="0"/>
                <a:ea typeface="Verdana" panose="020B0604030504040204" pitchFamily="34" charset="0"/>
                <a:cs typeface="Calibri" panose="020F0502020204030204" pitchFamily="34" charset="0"/>
              </a:rPr>
              <a:t>Section 4 : Future Trends in Off-Grid Solar Business Models</a:t>
            </a:r>
            <a:endParaRPr lang="en-US" dirty="0">
              <a:solidFill>
                <a:schemeClr val="tx1"/>
              </a:solidFill>
              <a:latin typeface="Calibri" panose="020F0502020204030204" pitchFamily="34" charset="0"/>
              <a:cs typeface="Calibri" panose="020F0502020204030204" pitchFamily="34" charset="0"/>
            </a:endParaRPr>
          </a:p>
        </p:txBody>
      </p:sp>
      <p:sp>
        <p:nvSpPr>
          <p:cNvPr id="3" name="Title 2">
            <a:extLst>
              <a:ext uri="{FF2B5EF4-FFF2-40B4-BE49-F238E27FC236}">
                <a16:creationId xmlns:a16="http://schemas.microsoft.com/office/drawing/2014/main" id="{2F66619E-0797-5D9C-8717-35E0C66209C9}"/>
              </a:ext>
            </a:extLst>
          </p:cNvPr>
          <p:cNvSpPr>
            <a:spLocks noGrp="1"/>
          </p:cNvSpPr>
          <p:nvPr>
            <p:ph type="title"/>
          </p:nvPr>
        </p:nvSpPr>
        <p:spPr/>
        <p:txBody>
          <a:bodyPr/>
          <a:lstStyle/>
          <a:p>
            <a:r>
              <a:rPr lang="en-US" dirty="0"/>
              <a:t>Lesson 8 Contents</a:t>
            </a:r>
          </a:p>
        </p:txBody>
      </p:sp>
    </p:spTree>
    <p:extLst>
      <p:ext uri="{BB962C8B-B14F-4D97-AF65-F5344CB8AC3E}">
        <p14:creationId xmlns:p14="http://schemas.microsoft.com/office/powerpoint/2010/main" val="4655205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715617" y="453905"/>
            <a:ext cx="10045147" cy="514411"/>
          </a:xfrm>
        </p:spPr>
        <p:txBody>
          <a:bodyPr>
            <a:normAutofit fontScale="90000"/>
          </a:bodyPr>
          <a:lstStyle/>
          <a:p>
            <a:r>
              <a:rPr lang="en-US" sz="2400" dirty="0"/>
              <a:t>Section 1: Business Models in the Off-Grid Solar Energy Sector</a:t>
            </a:r>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794180"/>
            <a:ext cx="11521440" cy="3170099"/>
          </a:xfrm>
          <a:prstGeom prst="rect">
            <a:avLst/>
          </a:prstGeom>
          <a:noFill/>
        </p:spPr>
        <p:txBody>
          <a:bodyPr wrap="square" rtlCol="0">
            <a:spAutoFit/>
          </a:bodyPr>
          <a:lstStyle/>
          <a:p>
            <a:pPr algn="l"/>
            <a:r>
              <a:rPr lang="en-GB" sz="2000" dirty="0">
                <a:solidFill>
                  <a:schemeClr val="tx1"/>
                </a:solidFill>
                <a:latin typeface="Calibri" panose="020F0502020204030204" pitchFamily="34" charset="0"/>
                <a:cs typeface="Calibri" panose="020F0502020204030204" pitchFamily="34" charset="0"/>
              </a:rPr>
              <a:t>Africa is home to a significant population without access to reliable energy. Off-grid solar systems have emerged as a transformative solution to meet the energy needs of remote and underserved communities. The purpose of this unit is to explore the various business models employed in the off-grid solar sector, focusing on how they can be leveraged to create sustainable businesses in Africa. This section will also explore the economic, environmental, and social benefits of these models.</a:t>
            </a:r>
          </a:p>
          <a:p>
            <a:pPr algn="l"/>
            <a:endParaRPr lang="en-GB" sz="2000" dirty="0">
              <a:solidFill>
                <a:schemeClr val="tx1"/>
              </a:solidFill>
              <a:latin typeface="Calibri" panose="020F0502020204030204" pitchFamily="34" charset="0"/>
              <a:cs typeface="Calibri" panose="020F0502020204030204" pitchFamily="34" charset="0"/>
            </a:endParaRPr>
          </a:p>
          <a:p>
            <a:pPr algn="l"/>
            <a:r>
              <a:rPr lang="en-GB" sz="2000" dirty="0">
                <a:solidFill>
                  <a:schemeClr val="tx1"/>
                </a:solidFill>
                <a:latin typeface="Calibri" panose="020F0502020204030204" pitchFamily="34" charset="0"/>
                <a:cs typeface="Calibri" panose="020F0502020204030204" pitchFamily="34" charset="0"/>
              </a:rPr>
              <a:t>Off-grid solar business models are designed to address the unique challenges of providing energy access to rural and remote populations. The two primary models in this sector are cash sales and Pay-As-You-Go (PAYG) systems. These models are essential in facilitating the distribution and financing of solar home systems, making them accessible and affordable for low-income populations.</a:t>
            </a:r>
            <a:endParaRPr lang="en-US" sz="20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505028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38200" y="453905"/>
            <a:ext cx="9882809" cy="514411"/>
          </a:xfrm>
        </p:spPr>
        <p:txBody>
          <a:bodyPr>
            <a:normAutofit/>
          </a:bodyPr>
          <a:lstStyle/>
          <a:p>
            <a:r>
              <a:rPr lang="en-US" sz="2400" dirty="0"/>
              <a:t>Business Models in the Off-Grid Solar Energy Sector</a:t>
            </a:r>
          </a:p>
        </p:txBody>
      </p:sp>
      <p:sp>
        <p:nvSpPr>
          <p:cNvPr id="11" name="TextBox 10">
            <a:extLst>
              <a:ext uri="{FF2B5EF4-FFF2-40B4-BE49-F238E27FC236}">
                <a16:creationId xmlns:a16="http://schemas.microsoft.com/office/drawing/2014/main" id="{DDF2C3F7-F552-D67C-3DCF-B6C6848CFF9D}"/>
              </a:ext>
            </a:extLst>
          </p:cNvPr>
          <p:cNvSpPr txBox="1"/>
          <p:nvPr/>
        </p:nvSpPr>
        <p:spPr>
          <a:xfrm>
            <a:off x="345790" y="1753800"/>
            <a:ext cx="11856720" cy="4093428"/>
          </a:xfrm>
          <a:prstGeom prst="rect">
            <a:avLst/>
          </a:prstGeom>
          <a:noFill/>
        </p:spPr>
        <p:txBody>
          <a:bodyPr wrap="square" rtlCol="0">
            <a:spAutoFit/>
          </a:bodyPr>
          <a:lstStyle/>
          <a:p>
            <a:pPr algn="l"/>
            <a:r>
              <a:rPr lang="en-US" sz="2000" b="1" dirty="0">
                <a:solidFill>
                  <a:schemeClr val="accent2">
                    <a:lumMod val="50000"/>
                  </a:schemeClr>
                </a:solidFill>
                <a:latin typeface="Calibri" panose="020F0502020204030204" pitchFamily="34" charset="0"/>
                <a:cs typeface="Calibri" panose="020F0502020204030204" pitchFamily="34" charset="0"/>
              </a:rPr>
              <a:t>Cash Sales Model</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Overview: </a:t>
            </a:r>
          </a:p>
          <a:p>
            <a:pPr algn="l"/>
            <a:endParaRPr lang="en-US" sz="1000" b="1"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The cash sales model is the most straightforward approach, where the customer purchases the solar system outright. This model requires the customer to pay the full price of the solar system upfront. In this model, customers pay upfront for solar home systems (SHS) or small solar products. This model is typically used for low-cost solar lanterns or basic solar home systems.</a:t>
            </a:r>
          </a:p>
          <a:p>
            <a:pPr algn="l"/>
            <a:endParaRPr lang="en-US" sz="2000" b="1"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Advantages:</a:t>
            </a:r>
          </a:p>
          <a:p>
            <a:pPr algn="l"/>
            <a:endParaRPr lang="en-US" sz="1000" b="1" dirty="0">
              <a:solidFill>
                <a:schemeClr val="tx1"/>
              </a:solidFill>
              <a:latin typeface="Calibri" panose="020F0502020204030204" pitchFamily="34" charset="0"/>
              <a:cs typeface="Calibri" panose="020F0502020204030204" pitchFamily="34" charset="0"/>
            </a:endParaRPr>
          </a:p>
          <a:p>
            <a:pPr marL="536575"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Immediate ownership of the system.</a:t>
            </a:r>
          </a:p>
          <a:p>
            <a:pPr marL="536575"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No long-term financial commitment for the customer.</a:t>
            </a:r>
          </a:p>
          <a:p>
            <a:pPr marL="536575"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Higher profit margins for businesses due to immediate payment.</a:t>
            </a:r>
          </a:p>
          <a:p>
            <a:pPr algn="l"/>
            <a:endParaRPr lang="en-US" sz="10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61788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38200" y="453905"/>
            <a:ext cx="9869557" cy="514411"/>
          </a:xfrm>
        </p:spPr>
        <p:txBody>
          <a:bodyPr>
            <a:normAutofit/>
          </a:bodyPr>
          <a:lstStyle/>
          <a:p>
            <a:r>
              <a:rPr lang="en-US" sz="2400" dirty="0"/>
              <a:t>Business Models in the Off-Grid Solar Energy Sector</a:t>
            </a:r>
          </a:p>
        </p:txBody>
      </p:sp>
      <p:sp>
        <p:nvSpPr>
          <p:cNvPr id="11" name="TextBox 10">
            <a:extLst>
              <a:ext uri="{FF2B5EF4-FFF2-40B4-BE49-F238E27FC236}">
                <a16:creationId xmlns:a16="http://schemas.microsoft.com/office/drawing/2014/main" id="{DDF2C3F7-F552-D67C-3DCF-B6C6848CFF9D}"/>
              </a:ext>
            </a:extLst>
          </p:cNvPr>
          <p:cNvSpPr txBox="1"/>
          <p:nvPr/>
        </p:nvSpPr>
        <p:spPr>
          <a:xfrm>
            <a:off x="345790" y="1753800"/>
            <a:ext cx="11856720" cy="3170099"/>
          </a:xfrm>
          <a:prstGeom prst="rect">
            <a:avLst/>
          </a:prstGeom>
          <a:noFill/>
        </p:spPr>
        <p:txBody>
          <a:bodyPr wrap="square" rtlCol="0">
            <a:spAutoFit/>
          </a:bodyPr>
          <a:lstStyle/>
          <a:p>
            <a:pPr algn="l"/>
            <a:r>
              <a:rPr lang="en-US" sz="2000" b="1" dirty="0">
                <a:solidFill>
                  <a:schemeClr val="accent2">
                    <a:lumMod val="50000"/>
                  </a:schemeClr>
                </a:solidFill>
                <a:latin typeface="Calibri" panose="020F0502020204030204" pitchFamily="34" charset="0"/>
                <a:cs typeface="Calibri" panose="020F0502020204030204" pitchFamily="34" charset="0"/>
              </a:rPr>
              <a:t>Cash Sales Model</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Challenges:</a:t>
            </a:r>
          </a:p>
          <a:p>
            <a:pPr algn="l"/>
            <a:endParaRPr lang="en-US" sz="1000" b="1" dirty="0">
              <a:solidFill>
                <a:schemeClr val="tx1"/>
              </a:solidFill>
              <a:latin typeface="Calibri" panose="020F0502020204030204" pitchFamily="34" charset="0"/>
              <a:cs typeface="Calibri" panose="020F0502020204030204" pitchFamily="34" charset="0"/>
            </a:endParaRPr>
          </a:p>
          <a:p>
            <a:pPr marL="536575" indent="-357188"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High upfront cost can be a barrier for low-income customers.</a:t>
            </a:r>
          </a:p>
          <a:p>
            <a:pPr marL="536575" indent="-357188"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Limited scalability in low-income markets.</a:t>
            </a:r>
          </a:p>
          <a:p>
            <a:pPr algn="l"/>
            <a:endParaRPr lang="en-US" sz="1000" b="1"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Ideal Conditions:</a:t>
            </a:r>
          </a:p>
          <a:p>
            <a:pPr algn="l"/>
            <a:endParaRPr lang="en-US" sz="1000" b="1" dirty="0">
              <a:solidFill>
                <a:schemeClr val="tx1"/>
              </a:solidFill>
              <a:latin typeface="Calibri" panose="020F0502020204030204" pitchFamily="34" charset="0"/>
              <a:cs typeface="Calibri" panose="020F0502020204030204" pitchFamily="34" charset="0"/>
            </a:endParaRPr>
          </a:p>
          <a:p>
            <a:pPr marL="536575" indent="-357188">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Markets with relatively higher income levels.</a:t>
            </a:r>
          </a:p>
          <a:p>
            <a:pPr marL="536575" indent="-357188">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Customers who have access to savings or credit.</a:t>
            </a:r>
          </a:p>
          <a:p>
            <a:pPr marL="536575" indent="-357188">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Areas with stable and predictable energy needs.</a:t>
            </a:r>
          </a:p>
        </p:txBody>
      </p:sp>
    </p:spTree>
    <p:extLst>
      <p:ext uri="{BB962C8B-B14F-4D97-AF65-F5344CB8AC3E}">
        <p14:creationId xmlns:p14="http://schemas.microsoft.com/office/powerpoint/2010/main" val="40802043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38200" y="453905"/>
            <a:ext cx="9816548" cy="514411"/>
          </a:xfrm>
        </p:spPr>
        <p:txBody>
          <a:bodyPr>
            <a:normAutofit/>
          </a:bodyPr>
          <a:lstStyle/>
          <a:p>
            <a:r>
              <a:rPr lang="en-US" sz="2400" dirty="0"/>
              <a:t>Business Models in the Off-Grid Solar Energy Sector</a:t>
            </a:r>
          </a:p>
        </p:txBody>
      </p:sp>
      <p:sp>
        <p:nvSpPr>
          <p:cNvPr id="11" name="TextBox 10">
            <a:extLst>
              <a:ext uri="{FF2B5EF4-FFF2-40B4-BE49-F238E27FC236}">
                <a16:creationId xmlns:a16="http://schemas.microsoft.com/office/drawing/2014/main" id="{DDF2C3F7-F552-D67C-3DCF-B6C6848CFF9D}"/>
              </a:ext>
            </a:extLst>
          </p:cNvPr>
          <p:cNvSpPr txBox="1"/>
          <p:nvPr/>
        </p:nvSpPr>
        <p:spPr>
          <a:xfrm>
            <a:off x="335280" y="1713704"/>
            <a:ext cx="11856720" cy="4093428"/>
          </a:xfrm>
          <a:prstGeom prst="rect">
            <a:avLst/>
          </a:prstGeom>
          <a:noFill/>
        </p:spPr>
        <p:txBody>
          <a:bodyPr wrap="square" rtlCol="0">
            <a:spAutoFit/>
          </a:bodyPr>
          <a:lstStyle/>
          <a:p>
            <a:pPr algn="l"/>
            <a:r>
              <a:rPr lang="en-US" sz="2000" b="1" dirty="0">
                <a:solidFill>
                  <a:schemeClr val="accent2">
                    <a:lumMod val="50000"/>
                  </a:schemeClr>
                </a:solidFill>
                <a:latin typeface="Calibri" panose="020F0502020204030204" pitchFamily="34" charset="0"/>
                <a:cs typeface="Calibri" panose="020F0502020204030204" pitchFamily="34" charset="0"/>
              </a:rPr>
              <a:t>Pay-As-You-Go (PAYG) Model</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Overview: </a:t>
            </a:r>
          </a:p>
          <a:p>
            <a:pPr algn="l"/>
            <a:endParaRPr lang="en-US" sz="1000" b="1"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The PAYG model allows customers to pay for their solar systems in small, manageable installments over time. This model typically includes a combination of mobile payment platforms and remote monitoring technologies to track payments and system usage. PAYG systems often include a technology component that remotely disconnects the system if payments are not made.</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GB" sz="2000" dirty="0">
                <a:solidFill>
                  <a:schemeClr val="tx1"/>
                </a:solidFill>
                <a:latin typeface="Calibri" panose="020F0502020204030204" pitchFamily="34" charset="0"/>
                <a:cs typeface="Calibri" panose="020F0502020204030204" pitchFamily="34" charset="0"/>
              </a:rPr>
              <a:t>PAYG leverages mobile money systems and SIM-based communication for payment tracking. Customers can pay in daily, weekly, or monthly </a:t>
            </a:r>
            <a:r>
              <a:rPr lang="en-GB" sz="2000" dirty="0" err="1">
                <a:solidFill>
                  <a:schemeClr val="tx1"/>
                </a:solidFill>
                <a:latin typeface="Calibri" panose="020F0502020204030204" pitchFamily="34" charset="0"/>
                <a:cs typeface="Calibri" panose="020F0502020204030204" pitchFamily="34" charset="0"/>
              </a:rPr>
              <a:t>installments</a:t>
            </a:r>
            <a:r>
              <a:rPr lang="en-GB" sz="2000" dirty="0">
                <a:solidFill>
                  <a:schemeClr val="tx1"/>
                </a:solidFill>
                <a:latin typeface="Calibri" panose="020F0502020204030204" pitchFamily="34" charset="0"/>
                <a:cs typeface="Calibri" panose="020F0502020204030204" pitchFamily="34" charset="0"/>
              </a:rPr>
              <a:t> based on usage, providing flexibility to those with irregular incomes</a:t>
            </a:r>
            <a:endParaRPr lang="en-US" sz="2000" dirty="0">
              <a:solidFill>
                <a:schemeClr val="tx1"/>
              </a:solidFill>
              <a:latin typeface="Calibri" panose="020F0502020204030204" pitchFamily="34" charset="0"/>
              <a:cs typeface="Calibri" panose="020F0502020204030204" pitchFamily="34" charset="0"/>
            </a:endParaRP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GB" sz="2000" dirty="0">
                <a:solidFill>
                  <a:schemeClr val="tx1"/>
                </a:solidFill>
                <a:latin typeface="Calibri" panose="020F0502020204030204" pitchFamily="34" charset="0"/>
                <a:cs typeface="Calibri" panose="020F0502020204030204" pitchFamily="34" charset="0"/>
              </a:rPr>
              <a:t>PAYG solar systems are a significant part of the off-grid solar market in Africa, especially in countries with strong mobile payment infrastructure. PAYG accounted for 36% of solar sales globally but represented 75% of the market value in 2021​;</a:t>
            </a:r>
            <a:endParaRPr lang="en-US" sz="20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84905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38200" y="453905"/>
            <a:ext cx="9922565" cy="514411"/>
          </a:xfrm>
        </p:spPr>
        <p:txBody>
          <a:bodyPr>
            <a:noAutofit/>
          </a:bodyPr>
          <a:lstStyle/>
          <a:p>
            <a:pPr>
              <a:lnSpc>
                <a:spcPct val="150000"/>
              </a:lnSpc>
            </a:pPr>
            <a:r>
              <a:rPr lang="en-US" sz="2400" dirty="0"/>
              <a:t>Business Models in the Off-Grid Solar Energy Sector</a:t>
            </a:r>
            <a:endParaRPr lang="en-US" sz="2400" dirty="0">
              <a:solidFill>
                <a:schemeClr val="tx1"/>
              </a:solidFill>
              <a:highlight>
                <a:srgbClr val="FFFFFF"/>
              </a:highlight>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DDF2C3F7-F552-D67C-3DCF-B6C6848CFF9D}"/>
              </a:ext>
            </a:extLst>
          </p:cNvPr>
          <p:cNvSpPr txBox="1"/>
          <p:nvPr/>
        </p:nvSpPr>
        <p:spPr>
          <a:xfrm>
            <a:off x="335280" y="1183617"/>
            <a:ext cx="9113520" cy="5478423"/>
          </a:xfrm>
          <a:prstGeom prst="rect">
            <a:avLst/>
          </a:prstGeom>
          <a:noFill/>
        </p:spPr>
        <p:txBody>
          <a:bodyPr wrap="square" rtlCol="0">
            <a:spAutoFit/>
          </a:bodyPr>
          <a:lstStyle/>
          <a:p>
            <a:pPr algn="l"/>
            <a:r>
              <a:rPr lang="en-US" sz="2000" b="1" dirty="0">
                <a:solidFill>
                  <a:schemeClr val="accent2">
                    <a:lumMod val="50000"/>
                  </a:schemeClr>
                </a:solidFill>
                <a:latin typeface="Calibri" panose="020F0502020204030204" pitchFamily="34" charset="0"/>
                <a:cs typeface="Calibri" panose="020F0502020204030204" pitchFamily="34" charset="0"/>
              </a:rPr>
              <a:t>Pay-As-You-Go (PAYG) Model</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Advantages:</a:t>
            </a:r>
          </a:p>
          <a:p>
            <a:pPr algn="l"/>
            <a:endParaRPr lang="en-US" sz="1000" b="1" dirty="0">
              <a:solidFill>
                <a:schemeClr val="tx1"/>
              </a:solidFill>
              <a:latin typeface="Calibri" panose="020F0502020204030204" pitchFamily="34" charset="0"/>
              <a:cs typeface="Calibri" panose="020F0502020204030204" pitchFamily="34" charset="0"/>
            </a:endParaRPr>
          </a:p>
          <a:p>
            <a:pPr marL="536575"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Affordable access to energy for low-income households.</a:t>
            </a:r>
          </a:p>
          <a:p>
            <a:pPr marL="536575"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Flexibility in payment options increases market penetration.</a:t>
            </a:r>
          </a:p>
          <a:p>
            <a:pPr marL="536575"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Real-time monitoring of system performance and payments.</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Challenges:</a:t>
            </a:r>
          </a:p>
          <a:p>
            <a:pPr algn="l"/>
            <a:endParaRPr lang="en-US" sz="1000" b="1" dirty="0">
              <a:solidFill>
                <a:schemeClr val="tx1"/>
              </a:solidFill>
              <a:latin typeface="Calibri" panose="020F0502020204030204" pitchFamily="34" charset="0"/>
              <a:cs typeface="Calibri" panose="020F0502020204030204" pitchFamily="34" charset="0"/>
            </a:endParaRPr>
          </a:p>
          <a:p>
            <a:pPr marL="536575" indent="-357188"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High initial capital requirement for businesses to finance the systems.</a:t>
            </a:r>
          </a:p>
          <a:p>
            <a:pPr marL="536575" indent="-357188"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Complex operations, including customer management and technical support.</a:t>
            </a:r>
          </a:p>
          <a:p>
            <a:pPr marL="536575" indent="-357188"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Risk of non-payment or default.</a:t>
            </a:r>
          </a:p>
          <a:p>
            <a:pPr algn="l"/>
            <a:endParaRPr lang="en-US" sz="1000" b="1"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Ideal Conditions:</a:t>
            </a:r>
          </a:p>
          <a:p>
            <a:pPr algn="l"/>
            <a:endParaRPr lang="en-US" sz="1000" b="1" dirty="0">
              <a:solidFill>
                <a:schemeClr val="tx1"/>
              </a:solidFill>
              <a:latin typeface="Calibri" panose="020F0502020204030204" pitchFamily="34" charset="0"/>
              <a:cs typeface="Calibri" panose="020F0502020204030204" pitchFamily="34" charset="0"/>
            </a:endParaRPr>
          </a:p>
          <a:p>
            <a:pPr marL="536575" indent="-357188">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Markets with low-income populations.</a:t>
            </a:r>
          </a:p>
          <a:p>
            <a:pPr marL="536575" indent="-357188">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Regions with widespread mobile money infrastructure.</a:t>
            </a:r>
          </a:p>
          <a:p>
            <a:pPr marL="536575" indent="-357188">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Areas with variable energy needs.</a:t>
            </a:r>
          </a:p>
          <a:p>
            <a:pPr algn="l"/>
            <a:endParaRPr lang="en-US" sz="20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913302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38200" y="453905"/>
            <a:ext cx="9925227" cy="514411"/>
          </a:xfrm>
        </p:spPr>
        <p:txBody>
          <a:bodyPr>
            <a:noAutofit/>
          </a:bodyPr>
          <a:lstStyle/>
          <a:p>
            <a:r>
              <a:rPr lang="en-US" sz="2400" dirty="0"/>
              <a:t>Business Models in the Off-Grid Solar Energy Sector</a:t>
            </a:r>
          </a:p>
        </p:txBody>
      </p:sp>
      <p:sp>
        <p:nvSpPr>
          <p:cNvPr id="11" name="TextBox 10">
            <a:extLst>
              <a:ext uri="{FF2B5EF4-FFF2-40B4-BE49-F238E27FC236}">
                <a16:creationId xmlns:a16="http://schemas.microsoft.com/office/drawing/2014/main" id="{DDF2C3F7-F552-D67C-3DCF-B6C6848CFF9D}"/>
              </a:ext>
            </a:extLst>
          </p:cNvPr>
          <p:cNvSpPr txBox="1"/>
          <p:nvPr/>
        </p:nvSpPr>
        <p:spPr>
          <a:xfrm>
            <a:off x="335280" y="1713704"/>
            <a:ext cx="11856720" cy="400110"/>
          </a:xfrm>
          <a:prstGeom prst="rect">
            <a:avLst/>
          </a:prstGeom>
          <a:noFill/>
        </p:spPr>
        <p:txBody>
          <a:bodyPr wrap="square" rtlCol="0">
            <a:spAutoFit/>
          </a:bodyPr>
          <a:lstStyle/>
          <a:p>
            <a:pPr algn="l"/>
            <a:r>
              <a:rPr lang="en-US" sz="2000" b="1" dirty="0">
                <a:solidFill>
                  <a:schemeClr val="accent2">
                    <a:lumMod val="50000"/>
                  </a:schemeClr>
                </a:solidFill>
                <a:latin typeface="Calibri" panose="020F0502020204030204" pitchFamily="34" charset="0"/>
                <a:cs typeface="Calibri" panose="020F0502020204030204" pitchFamily="34" charset="0"/>
              </a:rPr>
              <a:t>Pay-As-You-Go (PAYG) Model</a:t>
            </a:r>
          </a:p>
        </p:txBody>
      </p:sp>
      <p:grpSp>
        <p:nvGrpSpPr>
          <p:cNvPr id="65" name="Group 64">
            <a:extLst>
              <a:ext uri="{FF2B5EF4-FFF2-40B4-BE49-F238E27FC236}">
                <a16:creationId xmlns:a16="http://schemas.microsoft.com/office/drawing/2014/main" id="{B6FDA10C-5801-6CB1-2A31-806DE0998621}"/>
              </a:ext>
            </a:extLst>
          </p:cNvPr>
          <p:cNvGrpSpPr/>
          <p:nvPr/>
        </p:nvGrpSpPr>
        <p:grpSpPr>
          <a:xfrm>
            <a:off x="147885" y="2302776"/>
            <a:ext cx="12044115" cy="4196117"/>
            <a:chOff x="147885" y="2302776"/>
            <a:chExt cx="12044115" cy="4196117"/>
          </a:xfrm>
        </p:grpSpPr>
        <p:grpSp>
          <p:nvGrpSpPr>
            <p:cNvPr id="60" name="Group 59">
              <a:extLst>
                <a:ext uri="{FF2B5EF4-FFF2-40B4-BE49-F238E27FC236}">
                  <a16:creationId xmlns:a16="http://schemas.microsoft.com/office/drawing/2014/main" id="{D4F7FF5B-0D0F-5701-1A72-0F0330FA74BA}"/>
                </a:ext>
              </a:extLst>
            </p:cNvPr>
            <p:cNvGrpSpPr/>
            <p:nvPr/>
          </p:nvGrpSpPr>
          <p:grpSpPr>
            <a:xfrm>
              <a:off x="147885" y="2302776"/>
              <a:ext cx="12044115" cy="4196117"/>
              <a:chOff x="180672" y="2507443"/>
              <a:chExt cx="12044115" cy="4196117"/>
            </a:xfrm>
          </p:grpSpPr>
          <p:sp>
            <p:nvSpPr>
              <p:cNvPr id="58" name="Oval 57">
                <a:extLst>
                  <a:ext uri="{FF2B5EF4-FFF2-40B4-BE49-F238E27FC236}">
                    <a16:creationId xmlns:a16="http://schemas.microsoft.com/office/drawing/2014/main" id="{DE2EF413-5FCB-968C-BB91-A41839D95929}"/>
                  </a:ext>
                </a:extLst>
              </p:cNvPr>
              <p:cNvSpPr/>
              <p:nvPr/>
            </p:nvSpPr>
            <p:spPr>
              <a:xfrm>
                <a:off x="8145633" y="5788598"/>
                <a:ext cx="252000" cy="25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9" name="Oval 58">
                <a:extLst>
                  <a:ext uri="{FF2B5EF4-FFF2-40B4-BE49-F238E27FC236}">
                    <a16:creationId xmlns:a16="http://schemas.microsoft.com/office/drawing/2014/main" id="{F96B2C43-7D7A-80F4-3A67-FCE3CE30BFE8}"/>
                  </a:ext>
                </a:extLst>
              </p:cNvPr>
              <p:cNvSpPr/>
              <p:nvPr/>
            </p:nvSpPr>
            <p:spPr>
              <a:xfrm>
                <a:off x="4432360" y="5787025"/>
                <a:ext cx="252000" cy="25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5" name="Oval 54">
                <a:extLst>
                  <a:ext uri="{FF2B5EF4-FFF2-40B4-BE49-F238E27FC236}">
                    <a16:creationId xmlns:a16="http://schemas.microsoft.com/office/drawing/2014/main" id="{239BE640-AFF9-A50D-20CD-DAA5C6B3B5BD}"/>
                  </a:ext>
                </a:extLst>
              </p:cNvPr>
              <p:cNvSpPr/>
              <p:nvPr/>
            </p:nvSpPr>
            <p:spPr>
              <a:xfrm>
                <a:off x="5782687" y="3543981"/>
                <a:ext cx="252000" cy="25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6" name="Oval 55">
                <a:extLst>
                  <a:ext uri="{FF2B5EF4-FFF2-40B4-BE49-F238E27FC236}">
                    <a16:creationId xmlns:a16="http://schemas.microsoft.com/office/drawing/2014/main" id="{BA02A46E-30EE-6E39-2F5F-8985DEFE3A04}"/>
                  </a:ext>
                </a:extLst>
              </p:cNvPr>
              <p:cNvSpPr/>
              <p:nvPr/>
            </p:nvSpPr>
            <p:spPr>
              <a:xfrm>
                <a:off x="8239573" y="3524277"/>
                <a:ext cx="252000" cy="25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7" name="Oval 56">
                <a:extLst>
                  <a:ext uri="{FF2B5EF4-FFF2-40B4-BE49-F238E27FC236}">
                    <a16:creationId xmlns:a16="http://schemas.microsoft.com/office/drawing/2014/main" id="{6D3F9E44-6FB0-E0AC-C3A9-2FF25B8942E3}"/>
                  </a:ext>
                </a:extLst>
              </p:cNvPr>
              <p:cNvSpPr/>
              <p:nvPr/>
            </p:nvSpPr>
            <p:spPr>
              <a:xfrm>
                <a:off x="10717256" y="3522327"/>
                <a:ext cx="252000" cy="25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4" name="Oval 53">
                <a:extLst>
                  <a:ext uri="{FF2B5EF4-FFF2-40B4-BE49-F238E27FC236}">
                    <a16:creationId xmlns:a16="http://schemas.microsoft.com/office/drawing/2014/main" id="{EDE39DE2-3630-D3DD-47D3-27592B2B2EFB}"/>
                  </a:ext>
                </a:extLst>
              </p:cNvPr>
              <p:cNvSpPr/>
              <p:nvPr/>
            </p:nvSpPr>
            <p:spPr>
              <a:xfrm>
                <a:off x="3307080" y="3543981"/>
                <a:ext cx="252000" cy="25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3" name="Oval 52">
                <a:extLst>
                  <a:ext uri="{FF2B5EF4-FFF2-40B4-BE49-F238E27FC236}">
                    <a16:creationId xmlns:a16="http://schemas.microsoft.com/office/drawing/2014/main" id="{80E9CB57-4E72-BD28-87B4-07E96A5A0925}"/>
                  </a:ext>
                </a:extLst>
              </p:cNvPr>
              <p:cNvSpPr/>
              <p:nvPr/>
            </p:nvSpPr>
            <p:spPr>
              <a:xfrm>
                <a:off x="896112" y="3510453"/>
                <a:ext cx="252000" cy="25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Rounded Corners 4">
                <a:extLst>
                  <a:ext uri="{FF2B5EF4-FFF2-40B4-BE49-F238E27FC236}">
                    <a16:creationId xmlns:a16="http://schemas.microsoft.com/office/drawing/2014/main" id="{533D5431-F86B-3A48-5F5C-254FBCDE9F81}"/>
                  </a:ext>
                </a:extLst>
              </p:cNvPr>
              <p:cNvSpPr/>
              <p:nvPr/>
            </p:nvSpPr>
            <p:spPr>
              <a:xfrm>
                <a:off x="420414" y="2507443"/>
                <a:ext cx="1082565" cy="927538"/>
              </a:xfrm>
              <a:prstGeom prst="roundRect">
                <a:avLst/>
              </a:prstGeom>
              <a:solidFill>
                <a:srgbClr val="3EBFD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TextBox 5">
                <a:extLst>
                  <a:ext uri="{FF2B5EF4-FFF2-40B4-BE49-F238E27FC236}">
                    <a16:creationId xmlns:a16="http://schemas.microsoft.com/office/drawing/2014/main" id="{21ED55D0-937D-0AD1-C90E-533A2C8ECFCD}"/>
                  </a:ext>
                </a:extLst>
              </p:cNvPr>
              <p:cNvSpPr txBox="1"/>
              <p:nvPr/>
            </p:nvSpPr>
            <p:spPr>
              <a:xfrm>
                <a:off x="180672" y="3471991"/>
                <a:ext cx="1686912" cy="738664"/>
              </a:xfrm>
              <a:prstGeom prst="rect">
                <a:avLst/>
              </a:prstGeom>
              <a:noFill/>
            </p:spPr>
            <p:txBody>
              <a:bodyPr wrap="square" rtlCol="0">
                <a:spAutoFit/>
              </a:bodyPr>
              <a:lstStyle/>
              <a:p>
                <a:pPr algn="ctr"/>
                <a:r>
                  <a:rPr lang="en-US" b="1" dirty="0">
                    <a:solidFill>
                      <a:schemeClr val="bg1"/>
                    </a:solidFill>
                    <a:latin typeface="Calibri" panose="020F0502020204030204" pitchFamily="34" charset="0"/>
                    <a:cs typeface="Calibri" panose="020F0502020204030204" pitchFamily="34" charset="0"/>
                  </a:rPr>
                  <a:t>1</a:t>
                </a:r>
                <a:r>
                  <a:rPr lang="en-US" b="1" dirty="0">
                    <a:solidFill>
                      <a:srgbClr val="C00000"/>
                    </a:solidFill>
                    <a:latin typeface="Calibri" panose="020F0502020204030204" pitchFamily="34" charset="0"/>
                    <a:cs typeface="Calibri" panose="020F0502020204030204" pitchFamily="34" charset="0"/>
                  </a:rPr>
                  <a:t> </a:t>
                </a:r>
              </a:p>
              <a:p>
                <a:pPr algn="ctr"/>
                <a:r>
                  <a:rPr lang="en-US" dirty="0">
                    <a:latin typeface="Calibri" panose="020F0502020204030204" pitchFamily="34" charset="0"/>
                    <a:cs typeface="Calibri" panose="020F0502020204030204" pitchFamily="34" charset="0"/>
                  </a:rPr>
                  <a:t>Installation of solar home system </a:t>
                </a:r>
              </a:p>
            </p:txBody>
          </p:sp>
          <p:sp>
            <p:nvSpPr>
              <p:cNvPr id="7" name="Rectangle: Rounded Corners 6">
                <a:extLst>
                  <a:ext uri="{FF2B5EF4-FFF2-40B4-BE49-F238E27FC236}">
                    <a16:creationId xmlns:a16="http://schemas.microsoft.com/office/drawing/2014/main" id="{A56A3CFA-A6AB-3F1D-F227-6859DBEDD9A9}"/>
                  </a:ext>
                </a:extLst>
              </p:cNvPr>
              <p:cNvSpPr/>
              <p:nvPr/>
            </p:nvSpPr>
            <p:spPr>
              <a:xfrm>
                <a:off x="2888373" y="2507443"/>
                <a:ext cx="1082565" cy="927538"/>
              </a:xfrm>
              <a:prstGeom prst="roundRect">
                <a:avLst/>
              </a:prstGeom>
              <a:solidFill>
                <a:srgbClr val="3EBFD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TextBox 7">
                <a:extLst>
                  <a:ext uri="{FF2B5EF4-FFF2-40B4-BE49-F238E27FC236}">
                    <a16:creationId xmlns:a16="http://schemas.microsoft.com/office/drawing/2014/main" id="{C8CDCDAF-9D19-19B2-FA24-D1B7577C7559}"/>
                  </a:ext>
                </a:extLst>
              </p:cNvPr>
              <p:cNvSpPr txBox="1"/>
              <p:nvPr/>
            </p:nvSpPr>
            <p:spPr>
              <a:xfrm>
                <a:off x="2169019" y="3510454"/>
                <a:ext cx="2532995" cy="954107"/>
              </a:xfrm>
              <a:prstGeom prst="rect">
                <a:avLst/>
              </a:prstGeom>
              <a:noFill/>
            </p:spPr>
            <p:txBody>
              <a:bodyPr wrap="square" rtlCol="0">
                <a:spAutoFit/>
              </a:bodyPr>
              <a:lstStyle/>
              <a:p>
                <a:pPr algn="ctr"/>
                <a:r>
                  <a:rPr lang="en-US" b="1" dirty="0">
                    <a:solidFill>
                      <a:schemeClr val="bg1"/>
                    </a:solidFill>
                    <a:latin typeface="Calibri" panose="020F0502020204030204" pitchFamily="34" charset="0"/>
                    <a:cs typeface="Calibri" panose="020F0502020204030204" pitchFamily="34" charset="0"/>
                  </a:rPr>
                  <a:t>2</a:t>
                </a:r>
              </a:p>
              <a:p>
                <a:pPr algn="ctr"/>
                <a:r>
                  <a:rPr lang="en-US" dirty="0">
                    <a:latin typeface="Calibri" panose="020F0502020204030204" pitchFamily="34" charset="0"/>
                    <a:cs typeface="Calibri" panose="020F0502020204030204" pitchFamily="34" charset="0"/>
                  </a:rPr>
                  <a:t>Energy service provider sends payment reminder to customer through SMS </a:t>
                </a:r>
              </a:p>
            </p:txBody>
          </p:sp>
          <p:sp>
            <p:nvSpPr>
              <p:cNvPr id="9" name="Rectangle: Rounded Corners 8">
                <a:extLst>
                  <a:ext uri="{FF2B5EF4-FFF2-40B4-BE49-F238E27FC236}">
                    <a16:creationId xmlns:a16="http://schemas.microsoft.com/office/drawing/2014/main" id="{C3083B46-7041-9111-945D-B2AF9A022D7C}"/>
                  </a:ext>
                </a:extLst>
              </p:cNvPr>
              <p:cNvSpPr/>
              <p:nvPr/>
            </p:nvSpPr>
            <p:spPr>
              <a:xfrm>
                <a:off x="5356332" y="2507443"/>
                <a:ext cx="1082565" cy="927538"/>
              </a:xfrm>
              <a:prstGeom prst="roundRect">
                <a:avLst/>
              </a:prstGeom>
              <a:solidFill>
                <a:srgbClr val="3EBFD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TextBox 9">
                <a:extLst>
                  <a:ext uri="{FF2B5EF4-FFF2-40B4-BE49-F238E27FC236}">
                    <a16:creationId xmlns:a16="http://schemas.microsoft.com/office/drawing/2014/main" id="{16AE3991-62DC-A17C-971B-47C8E92653F9}"/>
                  </a:ext>
                </a:extLst>
              </p:cNvPr>
              <p:cNvSpPr txBox="1"/>
              <p:nvPr/>
            </p:nvSpPr>
            <p:spPr>
              <a:xfrm>
                <a:off x="4883312" y="3510454"/>
                <a:ext cx="2049518" cy="954107"/>
              </a:xfrm>
              <a:prstGeom prst="rect">
                <a:avLst/>
              </a:prstGeom>
              <a:noFill/>
            </p:spPr>
            <p:txBody>
              <a:bodyPr wrap="square" rtlCol="0">
                <a:spAutoFit/>
              </a:bodyPr>
              <a:lstStyle/>
              <a:p>
                <a:pPr algn="ctr"/>
                <a:r>
                  <a:rPr lang="en-US" b="1" dirty="0">
                    <a:solidFill>
                      <a:schemeClr val="bg1"/>
                    </a:solidFill>
                    <a:latin typeface="Calibri" panose="020F0502020204030204" pitchFamily="34" charset="0"/>
                    <a:cs typeface="Calibri" panose="020F0502020204030204" pitchFamily="34" charset="0"/>
                  </a:rPr>
                  <a:t>3</a:t>
                </a:r>
              </a:p>
              <a:p>
                <a:pPr algn="ctr"/>
                <a:r>
                  <a:rPr lang="en-US" dirty="0">
                    <a:latin typeface="Calibri" panose="020F0502020204030204" pitchFamily="34" charset="0"/>
                    <a:cs typeface="Calibri" panose="020F0502020204030204" pitchFamily="34" charset="0"/>
                  </a:rPr>
                  <a:t>Consumers make payments using mobile money </a:t>
                </a:r>
              </a:p>
            </p:txBody>
          </p:sp>
          <p:sp>
            <p:nvSpPr>
              <p:cNvPr id="12" name="Rectangle: Rounded Corners 11">
                <a:extLst>
                  <a:ext uri="{FF2B5EF4-FFF2-40B4-BE49-F238E27FC236}">
                    <a16:creationId xmlns:a16="http://schemas.microsoft.com/office/drawing/2014/main" id="{D673000E-01F8-73EB-B841-571B02912ED1}"/>
                  </a:ext>
                </a:extLst>
              </p:cNvPr>
              <p:cNvSpPr/>
              <p:nvPr/>
            </p:nvSpPr>
            <p:spPr>
              <a:xfrm>
                <a:off x="7824291" y="2507443"/>
                <a:ext cx="1082565" cy="927538"/>
              </a:xfrm>
              <a:prstGeom prst="roundRect">
                <a:avLst/>
              </a:prstGeom>
              <a:solidFill>
                <a:srgbClr val="3EBFD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TextBox 12">
                <a:extLst>
                  <a:ext uri="{FF2B5EF4-FFF2-40B4-BE49-F238E27FC236}">
                    <a16:creationId xmlns:a16="http://schemas.microsoft.com/office/drawing/2014/main" id="{575B0993-12E3-D903-9B6C-77E97853ED57}"/>
                  </a:ext>
                </a:extLst>
              </p:cNvPr>
              <p:cNvSpPr txBox="1"/>
              <p:nvPr/>
            </p:nvSpPr>
            <p:spPr>
              <a:xfrm>
                <a:off x="7099734" y="3492166"/>
                <a:ext cx="2532995" cy="954107"/>
              </a:xfrm>
              <a:prstGeom prst="rect">
                <a:avLst/>
              </a:prstGeom>
              <a:noFill/>
            </p:spPr>
            <p:txBody>
              <a:bodyPr wrap="square" rtlCol="0">
                <a:spAutoFit/>
              </a:bodyPr>
              <a:lstStyle/>
              <a:p>
                <a:pPr algn="ctr"/>
                <a:r>
                  <a:rPr lang="en-US" b="1" dirty="0">
                    <a:solidFill>
                      <a:schemeClr val="bg1"/>
                    </a:solidFill>
                    <a:latin typeface="Calibri" panose="020F0502020204030204" pitchFamily="34" charset="0"/>
                    <a:cs typeface="Calibri" panose="020F0502020204030204" pitchFamily="34" charset="0"/>
                  </a:rPr>
                  <a:t>4</a:t>
                </a:r>
              </a:p>
              <a:p>
                <a:pPr algn="ctr"/>
                <a:r>
                  <a:rPr lang="en-US" dirty="0">
                    <a:latin typeface="Calibri" panose="020F0502020204030204" pitchFamily="34" charset="0"/>
                    <a:cs typeface="Calibri" panose="020F0502020204030204" pitchFamily="34" charset="0"/>
                  </a:rPr>
                  <a:t>Energy service provider confirms receipt of payment and sends a unique code </a:t>
                </a:r>
              </a:p>
            </p:txBody>
          </p:sp>
          <p:sp>
            <p:nvSpPr>
              <p:cNvPr id="14" name="Rectangle: Rounded Corners 13">
                <a:extLst>
                  <a:ext uri="{FF2B5EF4-FFF2-40B4-BE49-F238E27FC236}">
                    <a16:creationId xmlns:a16="http://schemas.microsoft.com/office/drawing/2014/main" id="{8568EAF2-6D2F-9F1E-92B9-936A615CC84B}"/>
                  </a:ext>
                </a:extLst>
              </p:cNvPr>
              <p:cNvSpPr/>
              <p:nvPr/>
            </p:nvSpPr>
            <p:spPr>
              <a:xfrm>
                <a:off x="10292248" y="2507443"/>
                <a:ext cx="1082565" cy="927538"/>
              </a:xfrm>
              <a:prstGeom prst="roundRect">
                <a:avLst/>
              </a:prstGeom>
              <a:solidFill>
                <a:srgbClr val="3EBFD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TextBox 14">
                <a:extLst>
                  <a:ext uri="{FF2B5EF4-FFF2-40B4-BE49-F238E27FC236}">
                    <a16:creationId xmlns:a16="http://schemas.microsoft.com/office/drawing/2014/main" id="{516EECB7-F0A3-FC06-8051-222AFC9C7042}"/>
                  </a:ext>
                </a:extLst>
              </p:cNvPr>
              <p:cNvSpPr txBox="1"/>
              <p:nvPr/>
            </p:nvSpPr>
            <p:spPr>
              <a:xfrm>
                <a:off x="9460561" y="3501310"/>
                <a:ext cx="2764226" cy="738664"/>
              </a:xfrm>
              <a:prstGeom prst="rect">
                <a:avLst/>
              </a:prstGeom>
              <a:noFill/>
            </p:spPr>
            <p:txBody>
              <a:bodyPr wrap="square" rtlCol="0">
                <a:spAutoFit/>
              </a:bodyPr>
              <a:lstStyle/>
              <a:p>
                <a:pPr algn="ctr"/>
                <a:r>
                  <a:rPr lang="en-US" b="1" dirty="0">
                    <a:solidFill>
                      <a:schemeClr val="bg1"/>
                    </a:solidFill>
                    <a:latin typeface="Calibri" panose="020F0502020204030204" pitchFamily="34" charset="0"/>
                    <a:cs typeface="Calibri" panose="020F0502020204030204" pitchFamily="34" charset="0"/>
                  </a:rPr>
                  <a:t>5</a:t>
                </a:r>
              </a:p>
              <a:p>
                <a:pPr algn="ctr"/>
                <a:r>
                  <a:rPr lang="en-US" dirty="0">
                    <a:latin typeface="Calibri" panose="020F0502020204030204" pitchFamily="34" charset="0"/>
                    <a:cs typeface="Calibri" panose="020F0502020204030204" pitchFamily="34" charset="0"/>
                  </a:rPr>
                  <a:t>Customer enters the code into the PAYG home system </a:t>
                </a:r>
              </a:p>
            </p:txBody>
          </p:sp>
          <p:sp>
            <p:nvSpPr>
              <p:cNvPr id="16" name="Rectangle: Rounded Corners 15">
                <a:extLst>
                  <a:ext uri="{FF2B5EF4-FFF2-40B4-BE49-F238E27FC236}">
                    <a16:creationId xmlns:a16="http://schemas.microsoft.com/office/drawing/2014/main" id="{484690C7-53E2-D90B-ADFB-587F776F5E4E}"/>
                  </a:ext>
                </a:extLst>
              </p:cNvPr>
              <p:cNvSpPr/>
              <p:nvPr/>
            </p:nvSpPr>
            <p:spPr>
              <a:xfrm>
                <a:off x="7730351" y="4805857"/>
                <a:ext cx="1082565" cy="927538"/>
              </a:xfrm>
              <a:prstGeom prst="roundRect">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TextBox 16">
                <a:extLst>
                  <a:ext uri="{FF2B5EF4-FFF2-40B4-BE49-F238E27FC236}">
                    <a16:creationId xmlns:a16="http://schemas.microsoft.com/office/drawing/2014/main" id="{485F3A5B-47AB-32CF-15E2-8F87A4B8AD50}"/>
                  </a:ext>
                </a:extLst>
              </p:cNvPr>
              <p:cNvSpPr txBox="1"/>
              <p:nvPr/>
            </p:nvSpPr>
            <p:spPr>
              <a:xfrm>
                <a:off x="6913173" y="5749453"/>
                <a:ext cx="2716920" cy="954107"/>
              </a:xfrm>
              <a:prstGeom prst="rect">
                <a:avLst/>
              </a:prstGeom>
              <a:noFill/>
            </p:spPr>
            <p:txBody>
              <a:bodyPr wrap="square" rtlCol="0">
                <a:spAutoFit/>
              </a:bodyPr>
              <a:lstStyle/>
              <a:p>
                <a:pPr algn="ctr"/>
                <a:r>
                  <a:rPr lang="en-US" b="1" dirty="0">
                    <a:solidFill>
                      <a:schemeClr val="bg1"/>
                    </a:solidFill>
                    <a:latin typeface="Calibri" panose="020F0502020204030204" pitchFamily="34" charset="0"/>
                    <a:cs typeface="Calibri" panose="020F0502020204030204" pitchFamily="34" charset="0"/>
                  </a:rPr>
                  <a:t>6</a:t>
                </a:r>
              </a:p>
              <a:p>
                <a:pPr algn="ctr"/>
                <a:r>
                  <a:rPr lang="en-US" dirty="0">
                    <a:latin typeface="Calibri" panose="020F0502020204030204" pitchFamily="34" charset="0"/>
                    <a:cs typeface="Calibri" panose="020F0502020204030204" pitchFamily="34" charset="0"/>
                  </a:rPr>
                  <a:t>System is unlocked and electricity supply is kept on for the prepaid number of days </a:t>
                </a:r>
              </a:p>
            </p:txBody>
          </p:sp>
          <p:sp>
            <p:nvSpPr>
              <p:cNvPr id="18" name="Rectangle: Rounded Corners 17">
                <a:extLst>
                  <a:ext uri="{FF2B5EF4-FFF2-40B4-BE49-F238E27FC236}">
                    <a16:creationId xmlns:a16="http://schemas.microsoft.com/office/drawing/2014/main" id="{C2D31799-037F-6002-7E1F-4D022D633599}"/>
                  </a:ext>
                </a:extLst>
              </p:cNvPr>
              <p:cNvSpPr/>
              <p:nvPr/>
            </p:nvSpPr>
            <p:spPr>
              <a:xfrm>
                <a:off x="4038067" y="4755411"/>
                <a:ext cx="1082565" cy="927538"/>
              </a:xfrm>
              <a:prstGeom prst="round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TextBox 18">
                <a:extLst>
                  <a:ext uri="{FF2B5EF4-FFF2-40B4-BE49-F238E27FC236}">
                    <a16:creationId xmlns:a16="http://schemas.microsoft.com/office/drawing/2014/main" id="{46C2AC8E-847C-9A7B-8A26-0FB883406DAF}"/>
                  </a:ext>
                </a:extLst>
              </p:cNvPr>
              <p:cNvSpPr txBox="1"/>
              <p:nvPr/>
            </p:nvSpPr>
            <p:spPr>
              <a:xfrm>
                <a:off x="2931428" y="5749453"/>
                <a:ext cx="3259265" cy="954107"/>
              </a:xfrm>
              <a:prstGeom prst="rect">
                <a:avLst/>
              </a:prstGeom>
              <a:noFill/>
            </p:spPr>
            <p:txBody>
              <a:bodyPr wrap="square" rtlCol="0">
                <a:spAutoFit/>
              </a:bodyPr>
              <a:lstStyle/>
              <a:p>
                <a:pPr algn="ctr"/>
                <a:r>
                  <a:rPr lang="en-US" b="1" dirty="0">
                    <a:solidFill>
                      <a:schemeClr val="bg1"/>
                    </a:solidFill>
                    <a:latin typeface="Calibri" panose="020F0502020204030204" pitchFamily="34" charset="0"/>
                    <a:cs typeface="Calibri" panose="020F0502020204030204" pitchFamily="34" charset="0"/>
                  </a:rPr>
                  <a:t>7</a:t>
                </a:r>
              </a:p>
              <a:p>
                <a:pPr algn="ctr"/>
                <a:r>
                  <a:rPr lang="en-US" dirty="0">
                    <a:latin typeface="Calibri" panose="020F0502020204030204" pitchFamily="34" charset="0"/>
                    <a:cs typeface="Calibri" panose="020F0502020204030204" pitchFamily="34" charset="0"/>
                  </a:rPr>
                  <a:t>Electricity supply is cut off once the payment expires, and an SMS reminder is again sent to the customer </a:t>
                </a:r>
              </a:p>
            </p:txBody>
          </p:sp>
          <p:cxnSp>
            <p:nvCxnSpPr>
              <p:cNvPr id="21" name="Connector: Elbow 20">
                <a:extLst>
                  <a:ext uri="{FF2B5EF4-FFF2-40B4-BE49-F238E27FC236}">
                    <a16:creationId xmlns:a16="http://schemas.microsoft.com/office/drawing/2014/main" id="{0EAD776A-FAA8-3F7C-B28F-7A54CE42964A}"/>
                  </a:ext>
                </a:extLst>
              </p:cNvPr>
              <p:cNvCxnSpPr>
                <a:cxnSpLocks/>
              </p:cNvCxnSpPr>
              <p:nvPr/>
            </p:nvCxnSpPr>
            <p:spPr>
              <a:xfrm rot="10800000" flipV="1">
                <a:off x="8885836" y="4450381"/>
                <a:ext cx="2020614" cy="805065"/>
              </a:xfrm>
              <a:prstGeom prst="bentConnector3">
                <a:avLst>
                  <a:gd name="adj1" fmla="val 65"/>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4" name="Connector: Elbow 23">
                <a:extLst>
                  <a:ext uri="{FF2B5EF4-FFF2-40B4-BE49-F238E27FC236}">
                    <a16:creationId xmlns:a16="http://schemas.microsoft.com/office/drawing/2014/main" id="{A1364858-9382-C832-6785-BBB8A01FFC53}"/>
                  </a:ext>
                </a:extLst>
              </p:cNvPr>
              <p:cNvCxnSpPr>
                <a:cxnSpLocks/>
              </p:cNvCxnSpPr>
              <p:nvPr/>
            </p:nvCxnSpPr>
            <p:spPr>
              <a:xfrm rot="16200000" flipV="1">
                <a:off x="3361774" y="4708425"/>
                <a:ext cx="595059" cy="426452"/>
              </a:xfrm>
              <a:prstGeom prst="bentConnector3">
                <a:avLst>
                  <a:gd name="adj1" fmla="val -1222"/>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7" name="Freeform 88">
                <a:extLst>
                  <a:ext uri="{FF2B5EF4-FFF2-40B4-BE49-F238E27FC236}">
                    <a16:creationId xmlns:a16="http://schemas.microsoft.com/office/drawing/2014/main" id="{482BAA29-B52D-95FB-0A0B-E59EF9296D87}"/>
                  </a:ext>
                </a:extLst>
              </p:cNvPr>
              <p:cNvSpPr>
                <a:spLocks noEditPoints="1"/>
              </p:cNvSpPr>
              <p:nvPr/>
            </p:nvSpPr>
            <p:spPr bwMode="auto">
              <a:xfrm>
                <a:off x="5744112" y="2692679"/>
                <a:ext cx="315312" cy="557066"/>
              </a:xfrm>
              <a:custGeom>
                <a:avLst/>
                <a:gdLst>
                  <a:gd name="T0" fmla="*/ 198297 w 136"/>
                  <a:gd name="T1" fmla="*/ 369887 h 232"/>
                  <a:gd name="T2" fmla="*/ 19190 w 136"/>
                  <a:gd name="T3" fmla="*/ 369887 h 232"/>
                  <a:gd name="T4" fmla="*/ 0 w 136"/>
                  <a:gd name="T5" fmla="*/ 350755 h 232"/>
                  <a:gd name="T6" fmla="*/ 0 w 136"/>
                  <a:gd name="T7" fmla="*/ 19132 h 232"/>
                  <a:gd name="T8" fmla="*/ 19190 w 136"/>
                  <a:gd name="T9" fmla="*/ 0 h 232"/>
                  <a:gd name="T10" fmla="*/ 198297 w 136"/>
                  <a:gd name="T11" fmla="*/ 0 h 232"/>
                  <a:gd name="T12" fmla="*/ 217487 w 136"/>
                  <a:gd name="T13" fmla="*/ 19132 h 232"/>
                  <a:gd name="T14" fmla="*/ 217487 w 136"/>
                  <a:gd name="T15" fmla="*/ 350755 h 232"/>
                  <a:gd name="T16" fmla="*/ 198297 w 136"/>
                  <a:gd name="T17" fmla="*/ 369887 h 232"/>
                  <a:gd name="T18" fmla="*/ 108744 w 136"/>
                  <a:gd name="T19" fmla="*/ 350755 h 232"/>
                  <a:gd name="T20" fmla="*/ 121537 w 136"/>
                  <a:gd name="T21" fmla="*/ 338000 h 232"/>
                  <a:gd name="T22" fmla="*/ 108744 w 136"/>
                  <a:gd name="T23" fmla="*/ 325245 h 232"/>
                  <a:gd name="T24" fmla="*/ 95950 w 136"/>
                  <a:gd name="T25" fmla="*/ 338000 h 232"/>
                  <a:gd name="T26" fmla="*/ 108744 w 136"/>
                  <a:gd name="T27" fmla="*/ 350755 h 232"/>
                  <a:gd name="T28" fmla="*/ 198297 w 136"/>
                  <a:gd name="T29" fmla="*/ 38264 h 232"/>
                  <a:gd name="T30" fmla="*/ 191900 w 136"/>
                  <a:gd name="T31" fmla="*/ 38264 h 232"/>
                  <a:gd name="T32" fmla="*/ 25587 w 136"/>
                  <a:gd name="T33" fmla="*/ 38264 h 232"/>
                  <a:gd name="T34" fmla="*/ 19190 w 136"/>
                  <a:gd name="T35" fmla="*/ 38264 h 232"/>
                  <a:gd name="T36" fmla="*/ 19190 w 136"/>
                  <a:gd name="T37" fmla="*/ 306113 h 232"/>
                  <a:gd name="T38" fmla="*/ 25587 w 136"/>
                  <a:gd name="T39" fmla="*/ 306113 h 232"/>
                  <a:gd name="T40" fmla="*/ 191900 w 136"/>
                  <a:gd name="T41" fmla="*/ 306113 h 232"/>
                  <a:gd name="T42" fmla="*/ 198297 w 136"/>
                  <a:gd name="T43" fmla="*/ 306113 h 232"/>
                  <a:gd name="T44" fmla="*/ 198297 w 136"/>
                  <a:gd name="T45" fmla="*/ 38264 h 23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36" h="232">
                    <a:moveTo>
                      <a:pt x="124" y="232"/>
                    </a:moveTo>
                    <a:cubicBezTo>
                      <a:pt x="12" y="232"/>
                      <a:pt x="12" y="232"/>
                      <a:pt x="12" y="232"/>
                    </a:cubicBezTo>
                    <a:cubicBezTo>
                      <a:pt x="5" y="232"/>
                      <a:pt x="0" y="227"/>
                      <a:pt x="0" y="220"/>
                    </a:cubicBezTo>
                    <a:cubicBezTo>
                      <a:pt x="0" y="12"/>
                      <a:pt x="0" y="12"/>
                      <a:pt x="0" y="12"/>
                    </a:cubicBezTo>
                    <a:cubicBezTo>
                      <a:pt x="0" y="5"/>
                      <a:pt x="5" y="0"/>
                      <a:pt x="12" y="0"/>
                    </a:cubicBezTo>
                    <a:cubicBezTo>
                      <a:pt x="124" y="0"/>
                      <a:pt x="124" y="0"/>
                      <a:pt x="124" y="0"/>
                    </a:cubicBezTo>
                    <a:cubicBezTo>
                      <a:pt x="131" y="0"/>
                      <a:pt x="136" y="5"/>
                      <a:pt x="136" y="12"/>
                    </a:cubicBezTo>
                    <a:cubicBezTo>
                      <a:pt x="136" y="220"/>
                      <a:pt x="136" y="220"/>
                      <a:pt x="136" y="220"/>
                    </a:cubicBezTo>
                    <a:cubicBezTo>
                      <a:pt x="136" y="227"/>
                      <a:pt x="131" y="232"/>
                      <a:pt x="124" y="232"/>
                    </a:cubicBezTo>
                    <a:moveTo>
                      <a:pt x="68" y="220"/>
                    </a:moveTo>
                    <a:cubicBezTo>
                      <a:pt x="72" y="220"/>
                      <a:pt x="76" y="216"/>
                      <a:pt x="76" y="212"/>
                    </a:cubicBezTo>
                    <a:cubicBezTo>
                      <a:pt x="76" y="208"/>
                      <a:pt x="72" y="204"/>
                      <a:pt x="68" y="204"/>
                    </a:cubicBezTo>
                    <a:cubicBezTo>
                      <a:pt x="64" y="204"/>
                      <a:pt x="60" y="208"/>
                      <a:pt x="60" y="212"/>
                    </a:cubicBezTo>
                    <a:cubicBezTo>
                      <a:pt x="60" y="216"/>
                      <a:pt x="64" y="220"/>
                      <a:pt x="68" y="220"/>
                    </a:cubicBezTo>
                    <a:moveTo>
                      <a:pt x="124" y="24"/>
                    </a:moveTo>
                    <a:cubicBezTo>
                      <a:pt x="120" y="24"/>
                      <a:pt x="120" y="24"/>
                      <a:pt x="120" y="24"/>
                    </a:cubicBezTo>
                    <a:cubicBezTo>
                      <a:pt x="16" y="24"/>
                      <a:pt x="16" y="24"/>
                      <a:pt x="16" y="24"/>
                    </a:cubicBezTo>
                    <a:cubicBezTo>
                      <a:pt x="12" y="24"/>
                      <a:pt x="12" y="24"/>
                      <a:pt x="12" y="24"/>
                    </a:cubicBezTo>
                    <a:cubicBezTo>
                      <a:pt x="12" y="192"/>
                      <a:pt x="12" y="192"/>
                      <a:pt x="12" y="192"/>
                    </a:cubicBezTo>
                    <a:cubicBezTo>
                      <a:pt x="16" y="192"/>
                      <a:pt x="16" y="192"/>
                      <a:pt x="16" y="192"/>
                    </a:cubicBezTo>
                    <a:cubicBezTo>
                      <a:pt x="120" y="192"/>
                      <a:pt x="120" y="192"/>
                      <a:pt x="120" y="192"/>
                    </a:cubicBezTo>
                    <a:cubicBezTo>
                      <a:pt x="124" y="192"/>
                      <a:pt x="124" y="192"/>
                      <a:pt x="124" y="192"/>
                    </a:cubicBezTo>
                    <a:lnTo>
                      <a:pt x="124"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 name="Freeform 8">
                <a:extLst>
                  <a:ext uri="{FF2B5EF4-FFF2-40B4-BE49-F238E27FC236}">
                    <a16:creationId xmlns:a16="http://schemas.microsoft.com/office/drawing/2014/main" id="{1DB19F2C-A6BB-2F00-10D5-08DA3058B7E3}"/>
                  </a:ext>
                </a:extLst>
              </p:cNvPr>
              <p:cNvSpPr>
                <a:spLocks noEditPoints="1"/>
              </p:cNvSpPr>
              <p:nvPr/>
            </p:nvSpPr>
            <p:spPr bwMode="auto">
              <a:xfrm>
                <a:off x="4201089" y="5308628"/>
                <a:ext cx="407988" cy="192088"/>
              </a:xfrm>
              <a:custGeom>
                <a:avLst/>
                <a:gdLst>
                  <a:gd name="T0" fmla="*/ 388864 w 256"/>
                  <a:gd name="T1" fmla="*/ 134462 h 120"/>
                  <a:gd name="T2" fmla="*/ 388864 w 256"/>
                  <a:gd name="T3" fmla="*/ 172879 h 120"/>
                  <a:gd name="T4" fmla="*/ 369739 w 256"/>
                  <a:gd name="T5" fmla="*/ 192088 h 120"/>
                  <a:gd name="T6" fmla="*/ 19124 w 256"/>
                  <a:gd name="T7" fmla="*/ 192088 h 120"/>
                  <a:gd name="T8" fmla="*/ 0 w 256"/>
                  <a:gd name="T9" fmla="*/ 172879 h 120"/>
                  <a:gd name="T10" fmla="*/ 0 w 256"/>
                  <a:gd name="T11" fmla="*/ 19209 h 120"/>
                  <a:gd name="T12" fmla="*/ 19124 w 256"/>
                  <a:gd name="T13" fmla="*/ 0 h 120"/>
                  <a:gd name="T14" fmla="*/ 369739 w 256"/>
                  <a:gd name="T15" fmla="*/ 0 h 120"/>
                  <a:gd name="T16" fmla="*/ 388864 w 256"/>
                  <a:gd name="T17" fmla="*/ 19209 h 120"/>
                  <a:gd name="T18" fmla="*/ 388864 w 256"/>
                  <a:gd name="T19" fmla="*/ 57626 h 120"/>
                  <a:gd name="T20" fmla="*/ 407988 w 256"/>
                  <a:gd name="T21" fmla="*/ 76835 h 120"/>
                  <a:gd name="T22" fmla="*/ 407988 w 256"/>
                  <a:gd name="T23" fmla="*/ 115253 h 120"/>
                  <a:gd name="T24" fmla="*/ 388864 w 256"/>
                  <a:gd name="T25" fmla="*/ 134462 h 120"/>
                  <a:gd name="T26" fmla="*/ 350615 w 256"/>
                  <a:gd name="T27" fmla="*/ 38418 h 120"/>
                  <a:gd name="T28" fmla="*/ 38249 w 256"/>
                  <a:gd name="T29" fmla="*/ 38418 h 120"/>
                  <a:gd name="T30" fmla="*/ 38249 w 256"/>
                  <a:gd name="T31" fmla="*/ 153670 h 120"/>
                  <a:gd name="T32" fmla="*/ 350615 w 256"/>
                  <a:gd name="T33" fmla="*/ 153670 h 120"/>
                  <a:gd name="T34" fmla="*/ 350615 w 256"/>
                  <a:gd name="T35" fmla="*/ 38418 h 12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56" h="120">
                    <a:moveTo>
                      <a:pt x="244" y="84"/>
                    </a:moveTo>
                    <a:cubicBezTo>
                      <a:pt x="244" y="108"/>
                      <a:pt x="244" y="108"/>
                      <a:pt x="244" y="108"/>
                    </a:cubicBezTo>
                    <a:cubicBezTo>
                      <a:pt x="244" y="115"/>
                      <a:pt x="239" y="120"/>
                      <a:pt x="232" y="120"/>
                    </a:cubicBezTo>
                    <a:cubicBezTo>
                      <a:pt x="12" y="120"/>
                      <a:pt x="12" y="120"/>
                      <a:pt x="12" y="120"/>
                    </a:cubicBezTo>
                    <a:cubicBezTo>
                      <a:pt x="5" y="120"/>
                      <a:pt x="0" y="115"/>
                      <a:pt x="0" y="108"/>
                    </a:cubicBezTo>
                    <a:cubicBezTo>
                      <a:pt x="0" y="12"/>
                      <a:pt x="0" y="12"/>
                      <a:pt x="0" y="12"/>
                    </a:cubicBezTo>
                    <a:cubicBezTo>
                      <a:pt x="0" y="5"/>
                      <a:pt x="5" y="0"/>
                      <a:pt x="12" y="0"/>
                    </a:cubicBezTo>
                    <a:cubicBezTo>
                      <a:pt x="232" y="0"/>
                      <a:pt x="232" y="0"/>
                      <a:pt x="232" y="0"/>
                    </a:cubicBezTo>
                    <a:cubicBezTo>
                      <a:pt x="239" y="0"/>
                      <a:pt x="244" y="5"/>
                      <a:pt x="244" y="12"/>
                    </a:cubicBezTo>
                    <a:cubicBezTo>
                      <a:pt x="244" y="36"/>
                      <a:pt x="244" y="36"/>
                      <a:pt x="244" y="36"/>
                    </a:cubicBezTo>
                    <a:cubicBezTo>
                      <a:pt x="251" y="36"/>
                      <a:pt x="256" y="41"/>
                      <a:pt x="256" y="48"/>
                    </a:cubicBezTo>
                    <a:cubicBezTo>
                      <a:pt x="256" y="72"/>
                      <a:pt x="256" y="72"/>
                      <a:pt x="256" y="72"/>
                    </a:cubicBezTo>
                    <a:cubicBezTo>
                      <a:pt x="256" y="79"/>
                      <a:pt x="251" y="84"/>
                      <a:pt x="244" y="84"/>
                    </a:cubicBezTo>
                    <a:moveTo>
                      <a:pt x="220" y="24"/>
                    </a:moveTo>
                    <a:cubicBezTo>
                      <a:pt x="24" y="24"/>
                      <a:pt x="24" y="24"/>
                      <a:pt x="24" y="24"/>
                    </a:cubicBezTo>
                    <a:cubicBezTo>
                      <a:pt x="24" y="96"/>
                      <a:pt x="24" y="96"/>
                      <a:pt x="24" y="96"/>
                    </a:cubicBezTo>
                    <a:cubicBezTo>
                      <a:pt x="220" y="96"/>
                      <a:pt x="220" y="96"/>
                      <a:pt x="220" y="96"/>
                    </a:cubicBezTo>
                    <a:lnTo>
                      <a:pt x="220"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 name="Freeform 18">
                <a:extLst>
                  <a:ext uri="{FF2B5EF4-FFF2-40B4-BE49-F238E27FC236}">
                    <a16:creationId xmlns:a16="http://schemas.microsoft.com/office/drawing/2014/main" id="{47CDA5E6-48EF-CC62-DFB4-3356E8150E6C}"/>
                  </a:ext>
                </a:extLst>
              </p:cNvPr>
              <p:cNvSpPr>
                <a:spLocks noEditPoints="1"/>
              </p:cNvSpPr>
              <p:nvPr/>
            </p:nvSpPr>
            <p:spPr bwMode="auto">
              <a:xfrm>
                <a:off x="5824578" y="2867627"/>
                <a:ext cx="168218" cy="186370"/>
              </a:xfrm>
              <a:custGeom>
                <a:avLst/>
                <a:gdLst>
                  <a:gd name="T0" fmla="*/ 142082 w 178"/>
                  <a:gd name="T1" fmla="*/ 0 h 168"/>
                  <a:gd name="T2" fmla="*/ 284163 w 178"/>
                  <a:gd name="T3" fmla="*/ 60684 h 168"/>
                  <a:gd name="T4" fmla="*/ 260217 w 178"/>
                  <a:gd name="T5" fmla="*/ 91026 h 168"/>
                  <a:gd name="T6" fmla="*/ 142082 w 178"/>
                  <a:gd name="T7" fmla="*/ 38327 h 168"/>
                  <a:gd name="T8" fmla="*/ 23946 w 178"/>
                  <a:gd name="T9" fmla="*/ 91026 h 168"/>
                  <a:gd name="T10" fmla="*/ 0 w 178"/>
                  <a:gd name="T11" fmla="*/ 60684 h 168"/>
                  <a:gd name="T12" fmla="*/ 142082 w 178"/>
                  <a:gd name="T13" fmla="*/ 0 h 168"/>
                  <a:gd name="T14" fmla="*/ 142082 w 178"/>
                  <a:gd name="T15" fmla="*/ 95817 h 168"/>
                  <a:gd name="T16" fmla="*/ 225095 w 178"/>
                  <a:gd name="T17" fmla="*/ 138934 h 168"/>
                  <a:gd name="T18" fmla="*/ 204342 w 178"/>
                  <a:gd name="T19" fmla="*/ 166082 h 168"/>
                  <a:gd name="T20" fmla="*/ 142082 w 178"/>
                  <a:gd name="T21" fmla="*/ 134144 h 168"/>
                  <a:gd name="T22" fmla="*/ 79821 w 178"/>
                  <a:gd name="T23" fmla="*/ 166082 h 168"/>
                  <a:gd name="T24" fmla="*/ 59068 w 178"/>
                  <a:gd name="T25" fmla="*/ 138934 h 168"/>
                  <a:gd name="T26" fmla="*/ 142082 w 178"/>
                  <a:gd name="T27" fmla="*/ 95817 h 168"/>
                  <a:gd name="T28" fmla="*/ 142082 w 178"/>
                  <a:gd name="T29" fmla="*/ 191634 h 168"/>
                  <a:gd name="T30" fmla="*/ 180396 w 178"/>
                  <a:gd name="T31" fmla="*/ 229960 h 168"/>
                  <a:gd name="T32" fmla="*/ 142082 w 178"/>
                  <a:gd name="T33" fmla="*/ 268287 h 168"/>
                  <a:gd name="T34" fmla="*/ 103767 w 178"/>
                  <a:gd name="T35" fmla="*/ 229960 h 168"/>
                  <a:gd name="T36" fmla="*/ 142082 w 178"/>
                  <a:gd name="T37" fmla="*/ 191634 h 16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78" h="168">
                    <a:moveTo>
                      <a:pt x="89" y="0"/>
                    </a:moveTo>
                    <a:cubicBezTo>
                      <a:pt x="124" y="0"/>
                      <a:pt x="156" y="15"/>
                      <a:pt x="178" y="38"/>
                    </a:cubicBezTo>
                    <a:cubicBezTo>
                      <a:pt x="163" y="57"/>
                      <a:pt x="163" y="57"/>
                      <a:pt x="163" y="57"/>
                    </a:cubicBezTo>
                    <a:cubicBezTo>
                      <a:pt x="145" y="37"/>
                      <a:pt x="119" y="24"/>
                      <a:pt x="89" y="24"/>
                    </a:cubicBezTo>
                    <a:cubicBezTo>
                      <a:pt x="59" y="24"/>
                      <a:pt x="33" y="37"/>
                      <a:pt x="15" y="57"/>
                    </a:cubicBezTo>
                    <a:cubicBezTo>
                      <a:pt x="0" y="38"/>
                      <a:pt x="0" y="38"/>
                      <a:pt x="0" y="38"/>
                    </a:cubicBezTo>
                    <a:cubicBezTo>
                      <a:pt x="22" y="15"/>
                      <a:pt x="54" y="0"/>
                      <a:pt x="89" y="0"/>
                    </a:cubicBezTo>
                    <a:moveTo>
                      <a:pt x="89" y="60"/>
                    </a:moveTo>
                    <a:cubicBezTo>
                      <a:pt x="110" y="60"/>
                      <a:pt x="129" y="71"/>
                      <a:pt x="141" y="87"/>
                    </a:cubicBezTo>
                    <a:cubicBezTo>
                      <a:pt x="128" y="104"/>
                      <a:pt x="128" y="104"/>
                      <a:pt x="128" y="104"/>
                    </a:cubicBezTo>
                    <a:cubicBezTo>
                      <a:pt x="119" y="92"/>
                      <a:pt x="105" y="84"/>
                      <a:pt x="89" y="84"/>
                    </a:cubicBezTo>
                    <a:cubicBezTo>
                      <a:pt x="73" y="84"/>
                      <a:pt x="59" y="92"/>
                      <a:pt x="50" y="104"/>
                    </a:cubicBezTo>
                    <a:cubicBezTo>
                      <a:pt x="37" y="87"/>
                      <a:pt x="37" y="87"/>
                      <a:pt x="37" y="87"/>
                    </a:cubicBezTo>
                    <a:cubicBezTo>
                      <a:pt x="49" y="71"/>
                      <a:pt x="68" y="60"/>
                      <a:pt x="89" y="60"/>
                    </a:cubicBezTo>
                    <a:moveTo>
                      <a:pt x="89" y="120"/>
                    </a:moveTo>
                    <a:cubicBezTo>
                      <a:pt x="102" y="120"/>
                      <a:pt x="113" y="131"/>
                      <a:pt x="113" y="144"/>
                    </a:cubicBezTo>
                    <a:cubicBezTo>
                      <a:pt x="113" y="157"/>
                      <a:pt x="102" y="168"/>
                      <a:pt x="89" y="168"/>
                    </a:cubicBezTo>
                    <a:cubicBezTo>
                      <a:pt x="76" y="168"/>
                      <a:pt x="65" y="157"/>
                      <a:pt x="65" y="144"/>
                    </a:cubicBezTo>
                    <a:cubicBezTo>
                      <a:pt x="65" y="131"/>
                      <a:pt x="76" y="120"/>
                      <a:pt x="89" y="12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 name="Freeform 5">
                <a:extLst>
                  <a:ext uri="{FF2B5EF4-FFF2-40B4-BE49-F238E27FC236}">
                    <a16:creationId xmlns:a16="http://schemas.microsoft.com/office/drawing/2014/main" id="{2DAC05FC-1937-DBC0-CD0E-0C058ADBE65C}"/>
                  </a:ext>
                </a:extLst>
              </p:cNvPr>
              <p:cNvSpPr>
                <a:spLocks noEditPoints="1"/>
              </p:cNvSpPr>
              <p:nvPr/>
            </p:nvSpPr>
            <p:spPr bwMode="auto">
              <a:xfrm>
                <a:off x="8066846" y="5391152"/>
                <a:ext cx="409575" cy="192088"/>
              </a:xfrm>
              <a:custGeom>
                <a:avLst/>
                <a:gdLst>
                  <a:gd name="T0" fmla="*/ 390376 w 256"/>
                  <a:gd name="T1" fmla="*/ 134462 h 120"/>
                  <a:gd name="T2" fmla="*/ 390376 w 256"/>
                  <a:gd name="T3" fmla="*/ 172879 h 120"/>
                  <a:gd name="T4" fmla="*/ 371177 w 256"/>
                  <a:gd name="T5" fmla="*/ 192088 h 120"/>
                  <a:gd name="T6" fmla="*/ 19199 w 256"/>
                  <a:gd name="T7" fmla="*/ 192088 h 120"/>
                  <a:gd name="T8" fmla="*/ 0 w 256"/>
                  <a:gd name="T9" fmla="*/ 172879 h 120"/>
                  <a:gd name="T10" fmla="*/ 0 w 256"/>
                  <a:gd name="T11" fmla="*/ 19209 h 120"/>
                  <a:gd name="T12" fmla="*/ 19199 w 256"/>
                  <a:gd name="T13" fmla="*/ 0 h 120"/>
                  <a:gd name="T14" fmla="*/ 371177 w 256"/>
                  <a:gd name="T15" fmla="*/ 0 h 120"/>
                  <a:gd name="T16" fmla="*/ 390376 w 256"/>
                  <a:gd name="T17" fmla="*/ 19209 h 120"/>
                  <a:gd name="T18" fmla="*/ 390376 w 256"/>
                  <a:gd name="T19" fmla="*/ 57626 h 120"/>
                  <a:gd name="T20" fmla="*/ 409575 w 256"/>
                  <a:gd name="T21" fmla="*/ 76835 h 120"/>
                  <a:gd name="T22" fmla="*/ 409575 w 256"/>
                  <a:gd name="T23" fmla="*/ 115253 h 120"/>
                  <a:gd name="T24" fmla="*/ 390376 w 256"/>
                  <a:gd name="T25" fmla="*/ 134462 h 120"/>
                  <a:gd name="T26" fmla="*/ 351979 w 256"/>
                  <a:gd name="T27" fmla="*/ 115253 h 120"/>
                  <a:gd name="T28" fmla="*/ 351979 w 256"/>
                  <a:gd name="T29" fmla="*/ 76835 h 120"/>
                  <a:gd name="T30" fmla="*/ 351979 w 256"/>
                  <a:gd name="T31" fmla="*/ 38418 h 120"/>
                  <a:gd name="T32" fmla="*/ 38398 w 256"/>
                  <a:gd name="T33" fmla="*/ 38418 h 120"/>
                  <a:gd name="T34" fmla="*/ 38398 w 256"/>
                  <a:gd name="T35" fmla="*/ 153670 h 120"/>
                  <a:gd name="T36" fmla="*/ 351979 w 256"/>
                  <a:gd name="T37" fmla="*/ 153670 h 120"/>
                  <a:gd name="T38" fmla="*/ 351979 w 256"/>
                  <a:gd name="T39" fmla="*/ 115253 h 120"/>
                  <a:gd name="T40" fmla="*/ 332780 w 256"/>
                  <a:gd name="T41" fmla="*/ 134462 h 120"/>
                  <a:gd name="T42" fmla="*/ 57596 w 256"/>
                  <a:gd name="T43" fmla="*/ 134462 h 120"/>
                  <a:gd name="T44" fmla="*/ 57596 w 256"/>
                  <a:gd name="T45" fmla="*/ 57626 h 120"/>
                  <a:gd name="T46" fmla="*/ 332780 w 256"/>
                  <a:gd name="T47" fmla="*/ 57626 h 120"/>
                  <a:gd name="T48" fmla="*/ 332780 w 256"/>
                  <a:gd name="T49" fmla="*/ 134462 h 12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256" h="120">
                    <a:moveTo>
                      <a:pt x="244" y="84"/>
                    </a:moveTo>
                    <a:cubicBezTo>
                      <a:pt x="244" y="108"/>
                      <a:pt x="244" y="108"/>
                      <a:pt x="244" y="108"/>
                    </a:cubicBezTo>
                    <a:cubicBezTo>
                      <a:pt x="244" y="115"/>
                      <a:pt x="239" y="120"/>
                      <a:pt x="232" y="120"/>
                    </a:cubicBezTo>
                    <a:cubicBezTo>
                      <a:pt x="12" y="120"/>
                      <a:pt x="12" y="120"/>
                      <a:pt x="12" y="120"/>
                    </a:cubicBezTo>
                    <a:cubicBezTo>
                      <a:pt x="5" y="120"/>
                      <a:pt x="0" y="115"/>
                      <a:pt x="0" y="108"/>
                    </a:cubicBezTo>
                    <a:cubicBezTo>
                      <a:pt x="0" y="12"/>
                      <a:pt x="0" y="12"/>
                      <a:pt x="0" y="12"/>
                    </a:cubicBezTo>
                    <a:cubicBezTo>
                      <a:pt x="0" y="5"/>
                      <a:pt x="5" y="0"/>
                      <a:pt x="12" y="0"/>
                    </a:cubicBezTo>
                    <a:cubicBezTo>
                      <a:pt x="232" y="0"/>
                      <a:pt x="232" y="0"/>
                      <a:pt x="232" y="0"/>
                    </a:cubicBezTo>
                    <a:cubicBezTo>
                      <a:pt x="239" y="0"/>
                      <a:pt x="244" y="5"/>
                      <a:pt x="244" y="12"/>
                    </a:cubicBezTo>
                    <a:cubicBezTo>
                      <a:pt x="244" y="36"/>
                      <a:pt x="244" y="36"/>
                      <a:pt x="244" y="36"/>
                    </a:cubicBezTo>
                    <a:cubicBezTo>
                      <a:pt x="251" y="36"/>
                      <a:pt x="256" y="41"/>
                      <a:pt x="256" y="48"/>
                    </a:cubicBezTo>
                    <a:cubicBezTo>
                      <a:pt x="256" y="72"/>
                      <a:pt x="256" y="72"/>
                      <a:pt x="256" y="72"/>
                    </a:cubicBezTo>
                    <a:cubicBezTo>
                      <a:pt x="256" y="79"/>
                      <a:pt x="251" y="84"/>
                      <a:pt x="244" y="84"/>
                    </a:cubicBezTo>
                    <a:moveTo>
                      <a:pt x="220" y="72"/>
                    </a:moveTo>
                    <a:cubicBezTo>
                      <a:pt x="220" y="48"/>
                      <a:pt x="220" y="48"/>
                      <a:pt x="220" y="48"/>
                    </a:cubicBezTo>
                    <a:cubicBezTo>
                      <a:pt x="220" y="24"/>
                      <a:pt x="220" y="24"/>
                      <a:pt x="220" y="24"/>
                    </a:cubicBezTo>
                    <a:cubicBezTo>
                      <a:pt x="24" y="24"/>
                      <a:pt x="24" y="24"/>
                      <a:pt x="24" y="24"/>
                    </a:cubicBezTo>
                    <a:cubicBezTo>
                      <a:pt x="24" y="96"/>
                      <a:pt x="24" y="96"/>
                      <a:pt x="24" y="96"/>
                    </a:cubicBezTo>
                    <a:cubicBezTo>
                      <a:pt x="220" y="96"/>
                      <a:pt x="220" y="96"/>
                      <a:pt x="220" y="96"/>
                    </a:cubicBezTo>
                    <a:lnTo>
                      <a:pt x="220" y="72"/>
                    </a:lnTo>
                    <a:close/>
                    <a:moveTo>
                      <a:pt x="208" y="84"/>
                    </a:moveTo>
                    <a:cubicBezTo>
                      <a:pt x="36" y="84"/>
                      <a:pt x="36" y="84"/>
                      <a:pt x="36" y="84"/>
                    </a:cubicBezTo>
                    <a:cubicBezTo>
                      <a:pt x="36" y="36"/>
                      <a:pt x="36" y="36"/>
                      <a:pt x="36" y="36"/>
                    </a:cubicBezTo>
                    <a:cubicBezTo>
                      <a:pt x="208" y="36"/>
                      <a:pt x="208" y="36"/>
                      <a:pt x="208" y="36"/>
                    </a:cubicBezTo>
                    <a:lnTo>
                      <a:pt x="208" y="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2" name="Freeform 31">
                <a:extLst>
                  <a:ext uri="{FF2B5EF4-FFF2-40B4-BE49-F238E27FC236}">
                    <a16:creationId xmlns:a16="http://schemas.microsoft.com/office/drawing/2014/main" id="{D089AA1F-171D-EE85-8A29-CACEEBA08B19}"/>
                  </a:ext>
                </a:extLst>
              </p:cNvPr>
              <p:cNvSpPr>
                <a:spLocks noEditPoints="1"/>
              </p:cNvSpPr>
              <p:nvPr/>
            </p:nvSpPr>
            <p:spPr bwMode="auto">
              <a:xfrm>
                <a:off x="4670823" y="5274643"/>
                <a:ext cx="264913" cy="213595"/>
              </a:xfrm>
              <a:custGeom>
                <a:avLst/>
                <a:gdLst>
                  <a:gd name="T0" fmla="*/ 404775 w 256"/>
                  <a:gd name="T1" fmla="*/ 363511 h 232"/>
                  <a:gd name="T2" fmla="*/ 278383 w 256"/>
                  <a:gd name="T3" fmla="*/ 215237 h 232"/>
                  <a:gd name="T4" fmla="*/ 403175 w 256"/>
                  <a:gd name="T5" fmla="*/ 94066 h 232"/>
                  <a:gd name="T6" fmla="*/ 409575 w 256"/>
                  <a:gd name="T7" fmla="*/ 108415 h 232"/>
                  <a:gd name="T8" fmla="*/ 409575 w 256"/>
                  <a:gd name="T9" fmla="*/ 350756 h 232"/>
                  <a:gd name="T10" fmla="*/ 404775 w 256"/>
                  <a:gd name="T11" fmla="*/ 363511 h 232"/>
                  <a:gd name="T12" fmla="*/ 6400 w 256"/>
                  <a:gd name="T13" fmla="*/ 94066 h 232"/>
                  <a:gd name="T14" fmla="*/ 19199 w 256"/>
                  <a:gd name="T15" fmla="*/ 89283 h 232"/>
                  <a:gd name="T16" fmla="*/ 126392 w 256"/>
                  <a:gd name="T17" fmla="*/ 89283 h 232"/>
                  <a:gd name="T18" fmla="*/ 121593 w 256"/>
                  <a:gd name="T19" fmla="*/ 108415 h 232"/>
                  <a:gd name="T20" fmla="*/ 132792 w 256"/>
                  <a:gd name="T21" fmla="*/ 135519 h 232"/>
                  <a:gd name="T22" fmla="*/ 177589 w 256"/>
                  <a:gd name="T23" fmla="*/ 180161 h 232"/>
                  <a:gd name="T24" fmla="*/ 204788 w 256"/>
                  <a:gd name="T25" fmla="*/ 191321 h 232"/>
                  <a:gd name="T26" fmla="*/ 231986 w 256"/>
                  <a:gd name="T27" fmla="*/ 180161 h 232"/>
                  <a:gd name="T28" fmla="*/ 276783 w 256"/>
                  <a:gd name="T29" fmla="*/ 135519 h 232"/>
                  <a:gd name="T30" fmla="*/ 287982 w 256"/>
                  <a:gd name="T31" fmla="*/ 108415 h 232"/>
                  <a:gd name="T32" fmla="*/ 283183 w 256"/>
                  <a:gd name="T33" fmla="*/ 89283 h 232"/>
                  <a:gd name="T34" fmla="*/ 390376 w 256"/>
                  <a:gd name="T35" fmla="*/ 89283 h 232"/>
                  <a:gd name="T36" fmla="*/ 403175 w 256"/>
                  <a:gd name="T37" fmla="*/ 94066 h 232"/>
                  <a:gd name="T38" fmla="*/ 204788 w 256"/>
                  <a:gd name="T39" fmla="*/ 248718 h 232"/>
                  <a:gd name="T40" fmla="*/ 6400 w 256"/>
                  <a:gd name="T41" fmla="*/ 94066 h 232"/>
                  <a:gd name="T42" fmla="*/ 217587 w 256"/>
                  <a:gd name="T43" fmla="*/ 165812 h 232"/>
                  <a:gd name="T44" fmla="*/ 204788 w 256"/>
                  <a:gd name="T45" fmla="*/ 172189 h 232"/>
                  <a:gd name="T46" fmla="*/ 191988 w 256"/>
                  <a:gd name="T47" fmla="*/ 165812 h 232"/>
                  <a:gd name="T48" fmla="*/ 147191 w 256"/>
                  <a:gd name="T49" fmla="*/ 121170 h 232"/>
                  <a:gd name="T50" fmla="*/ 140791 w 256"/>
                  <a:gd name="T51" fmla="*/ 108415 h 232"/>
                  <a:gd name="T52" fmla="*/ 159990 w 256"/>
                  <a:gd name="T53" fmla="*/ 89283 h 232"/>
                  <a:gd name="T54" fmla="*/ 172789 w 256"/>
                  <a:gd name="T55" fmla="*/ 95661 h 232"/>
                  <a:gd name="T56" fmla="*/ 185589 w 256"/>
                  <a:gd name="T57" fmla="*/ 106821 h 232"/>
                  <a:gd name="T58" fmla="*/ 185589 w 256"/>
                  <a:gd name="T59" fmla="*/ 19132 h 232"/>
                  <a:gd name="T60" fmla="*/ 204788 w 256"/>
                  <a:gd name="T61" fmla="*/ 0 h 232"/>
                  <a:gd name="T62" fmla="*/ 223986 w 256"/>
                  <a:gd name="T63" fmla="*/ 19132 h 232"/>
                  <a:gd name="T64" fmla="*/ 223986 w 256"/>
                  <a:gd name="T65" fmla="*/ 106821 h 232"/>
                  <a:gd name="T66" fmla="*/ 236786 w 256"/>
                  <a:gd name="T67" fmla="*/ 95661 h 232"/>
                  <a:gd name="T68" fmla="*/ 249585 w 256"/>
                  <a:gd name="T69" fmla="*/ 89283 h 232"/>
                  <a:gd name="T70" fmla="*/ 268784 w 256"/>
                  <a:gd name="T71" fmla="*/ 108415 h 232"/>
                  <a:gd name="T72" fmla="*/ 262384 w 256"/>
                  <a:gd name="T73" fmla="*/ 121170 h 232"/>
                  <a:gd name="T74" fmla="*/ 217587 w 256"/>
                  <a:gd name="T75" fmla="*/ 165812 h 232"/>
                  <a:gd name="T76" fmla="*/ 4800 w 256"/>
                  <a:gd name="T77" fmla="*/ 363511 h 232"/>
                  <a:gd name="T78" fmla="*/ 0 w 256"/>
                  <a:gd name="T79" fmla="*/ 350756 h 232"/>
                  <a:gd name="T80" fmla="*/ 0 w 256"/>
                  <a:gd name="T81" fmla="*/ 108415 h 232"/>
                  <a:gd name="T82" fmla="*/ 6400 w 256"/>
                  <a:gd name="T83" fmla="*/ 94066 h 232"/>
                  <a:gd name="T84" fmla="*/ 131192 w 256"/>
                  <a:gd name="T85" fmla="*/ 215237 h 232"/>
                  <a:gd name="T86" fmla="*/ 4800 w 256"/>
                  <a:gd name="T87" fmla="*/ 363511 h 232"/>
                  <a:gd name="T88" fmla="*/ 204788 w 256"/>
                  <a:gd name="T89" fmla="*/ 286982 h 232"/>
                  <a:gd name="T90" fmla="*/ 257584 w 256"/>
                  <a:gd name="T91" fmla="*/ 235963 h 232"/>
                  <a:gd name="T92" fmla="*/ 403175 w 256"/>
                  <a:gd name="T93" fmla="*/ 365105 h 232"/>
                  <a:gd name="T94" fmla="*/ 390376 w 256"/>
                  <a:gd name="T95" fmla="*/ 369888 h 232"/>
                  <a:gd name="T96" fmla="*/ 19199 w 256"/>
                  <a:gd name="T97" fmla="*/ 369888 h 232"/>
                  <a:gd name="T98" fmla="*/ 6400 w 256"/>
                  <a:gd name="T99" fmla="*/ 365105 h 232"/>
                  <a:gd name="T100" fmla="*/ 151991 w 256"/>
                  <a:gd name="T101" fmla="*/ 235963 h 232"/>
                  <a:gd name="T102" fmla="*/ 204788 w 256"/>
                  <a:gd name="T103" fmla="*/ 286982 h 23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56" h="232">
                    <a:moveTo>
                      <a:pt x="253" y="228"/>
                    </a:moveTo>
                    <a:cubicBezTo>
                      <a:pt x="174" y="135"/>
                      <a:pt x="174" y="135"/>
                      <a:pt x="174" y="135"/>
                    </a:cubicBezTo>
                    <a:cubicBezTo>
                      <a:pt x="252" y="59"/>
                      <a:pt x="252" y="59"/>
                      <a:pt x="252" y="59"/>
                    </a:cubicBezTo>
                    <a:cubicBezTo>
                      <a:pt x="255" y="62"/>
                      <a:pt x="256" y="65"/>
                      <a:pt x="256" y="68"/>
                    </a:cubicBezTo>
                    <a:cubicBezTo>
                      <a:pt x="256" y="220"/>
                      <a:pt x="256" y="220"/>
                      <a:pt x="256" y="220"/>
                    </a:cubicBezTo>
                    <a:cubicBezTo>
                      <a:pt x="256" y="223"/>
                      <a:pt x="255" y="226"/>
                      <a:pt x="253" y="228"/>
                    </a:cubicBezTo>
                    <a:moveTo>
                      <a:pt x="4" y="59"/>
                    </a:moveTo>
                    <a:cubicBezTo>
                      <a:pt x="6" y="57"/>
                      <a:pt x="9" y="56"/>
                      <a:pt x="12" y="56"/>
                    </a:cubicBezTo>
                    <a:cubicBezTo>
                      <a:pt x="79" y="56"/>
                      <a:pt x="79" y="56"/>
                      <a:pt x="79" y="56"/>
                    </a:cubicBezTo>
                    <a:cubicBezTo>
                      <a:pt x="77" y="60"/>
                      <a:pt x="76" y="64"/>
                      <a:pt x="76" y="68"/>
                    </a:cubicBezTo>
                    <a:cubicBezTo>
                      <a:pt x="76" y="75"/>
                      <a:pt x="79" y="81"/>
                      <a:pt x="83" y="85"/>
                    </a:cubicBezTo>
                    <a:cubicBezTo>
                      <a:pt x="111" y="113"/>
                      <a:pt x="111" y="113"/>
                      <a:pt x="111" y="113"/>
                    </a:cubicBezTo>
                    <a:cubicBezTo>
                      <a:pt x="115" y="117"/>
                      <a:pt x="121" y="120"/>
                      <a:pt x="128" y="120"/>
                    </a:cubicBezTo>
                    <a:cubicBezTo>
                      <a:pt x="135" y="120"/>
                      <a:pt x="141" y="117"/>
                      <a:pt x="145" y="113"/>
                    </a:cubicBezTo>
                    <a:cubicBezTo>
                      <a:pt x="173" y="85"/>
                      <a:pt x="173" y="85"/>
                      <a:pt x="173" y="85"/>
                    </a:cubicBezTo>
                    <a:cubicBezTo>
                      <a:pt x="177" y="81"/>
                      <a:pt x="180" y="75"/>
                      <a:pt x="180" y="68"/>
                    </a:cubicBezTo>
                    <a:cubicBezTo>
                      <a:pt x="180" y="64"/>
                      <a:pt x="179" y="60"/>
                      <a:pt x="177" y="56"/>
                    </a:cubicBezTo>
                    <a:cubicBezTo>
                      <a:pt x="244" y="56"/>
                      <a:pt x="244" y="56"/>
                      <a:pt x="244" y="56"/>
                    </a:cubicBezTo>
                    <a:cubicBezTo>
                      <a:pt x="247" y="56"/>
                      <a:pt x="250" y="57"/>
                      <a:pt x="252" y="59"/>
                    </a:cubicBezTo>
                    <a:cubicBezTo>
                      <a:pt x="128" y="156"/>
                      <a:pt x="128" y="156"/>
                      <a:pt x="128" y="156"/>
                    </a:cubicBezTo>
                    <a:lnTo>
                      <a:pt x="4" y="59"/>
                    </a:lnTo>
                    <a:close/>
                    <a:moveTo>
                      <a:pt x="136" y="104"/>
                    </a:moveTo>
                    <a:cubicBezTo>
                      <a:pt x="134" y="107"/>
                      <a:pt x="131" y="108"/>
                      <a:pt x="128" y="108"/>
                    </a:cubicBezTo>
                    <a:cubicBezTo>
                      <a:pt x="125" y="108"/>
                      <a:pt x="122" y="107"/>
                      <a:pt x="120" y="104"/>
                    </a:cubicBezTo>
                    <a:cubicBezTo>
                      <a:pt x="92" y="76"/>
                      <a:pt x="92" y="76"/>
                      <a:pt x="92" y="76"/>
                    </a:cubicBezTo>
                    <a:cubicBezTo>
                      <a:pt x="89" y="74"/>
                      <a:pt x="88" y="71"/>
                      <a:pt x="88" y="68"/>
                    </a:cubicBezTo>
                    <a:cubicBezTo>
                      <a:pt x="88" y="61"/>
                      <a:pt x="93" y="56"/>
                      <a:pt x="100" y="56"/>
                    </a:cubicBezTo>
                    <a:cubicBezTo>
                      <a:pt x="103" y="56"/>
                      <a:pt x="106" y="57"/>
                      <a:pt x="108" y="60"/>
                    </a:cubicBezTo>
                    <a:cubicBezTo>
                      <a:pt x="116" y="67"/>
                      <a:pt x="116" y="67"/>
                      <a:pt x="116" y="67"/>
                    </a:cubicBezTo>
                    <a:cubicBezTo>
                      <a:pt x="116" y="12"/>
                      <a:pt x="116" y="12"/>
                      <a:pt x="116" y="12"/>
                    </a:cubicBezTo>
                    <a:cubicBezTo>
                      <a:pt x="116" y="5"/>
                      <a:pt x="121" y="0"/>
                      <a:pt x="128" y="0"/>
                    </a:cubicBezTo>
                    <a:cubicBezTo>
                      <a:pt x="135" y="0"/>
                      <a:pt x="140" y="5"/>
                      <a:pt x="140" y="12"/>
                    </a:cubicBezTo>
                    <a:cubicBezTo>
                      <a:pt x="140" y="67"/>
                      <a:pt x="140" y="67"/>
                      <a:pt x="140" y="67"/>
                    </a:cubicBezTo>
                    <a:cubicBezTo>
                      <a:pt x="148" y="60"/>
                      <a:pt x="148" y="60"/>
                      <a:pt x="148" y="60"/>
                    </a:cubicBezTo>
                    <a:cubicBezTo>
                      <a:pt x="150" y="57"/>
                      <a:pt x="153" y="56"/>
                      <a:pt x="156" y="56"/>
                    </a:cubicBezTo>
                    <a:cubicBezTo>
                      <a:pt x="163" y="56"/>
                      <a:pt x="168" y="61"/>
                      <a:pt x="168" y="68"/>
                    </a:cubicBezTo>
                    <a:cubicBezTo>
                      <a:pt x="168" y="71"/>
                      <a:pt x="167" y="74"/>
                      <a:pt x="164" y="76"/>
                    </a:cubicBezTo>
                    <a:lnTo>
                      <a:pt x="136" y="104"/>
                    </a:lnTo>
                    <a:close/>
                    <a:moveTo>
                      <a:pt x="3" y="228"/>
                    </a:moveTo>
                    <a:cubicBezTo>
                      <a:pt x="1" y="226"/>
                      <a:pt x="0" y="223"/>
                      <a:pt x="0" y="220"/>
                    </a:cubicBezTo>
                    <a:cubicBezTo>
                      <a:pt x="0" y="68"/>
                      <a:pt x="0" y="68"/>
                      <a:pt x="0" y="68"/>
                    </a:cubicBezTo>
                    <a:cubicBezTo>
                      <a:pt x="0" y="65"/>
                      <a:pt x="1" y="62"/>
                      <a:pt x="4" y="59"/>
                    </a:cubicBezTo>
                    <a:cubicBezTo>
                      <a:pt x="82" y="135"/>
                      <a:pt x="82" y="135"/>
                      <a:pt x="82" y="135"/>
                    </a:cubicBezTo>
                    <a:lnTo>
                      <a:pt x="3" y="228"/>
                    </a:lnTo>
                    <a:close/>
                    <a:moveTo>
                      <a:pt x="128" y="180"/>
                    </a:moveTo>
                    <a:cubicBezTo>
                      <a:pt x="161" y="148"/>
                      <a:pt x="161" y="148"/>
                      <a:pt x="161" y="148"/>
                    </a:cubicBezTo>
                    <a:cubicBezTo>
                      <a:pt x="252" y="229"/>
                      <a:pt x="252" y="229"/>
                      <a:pt x="252" y="229"/>
                    </a:cubicBezTo>
                    <a:cubicBezTo>
                      <a:pt x="250" y="231"/>
                      <a:pt x="247" y="232"/>
                      <a:pt x="244" y="232"/>
                    </a:cubicBezTo>
                    <a:cubicBezTo>
                      <a:pt x="12" y="232"/>
                      <a:pt x="12" y="232"/>
                      <a:pt x="12" y="232"/>
                    </a:cubicBezTo>
                    <a:cubicBezTo>
                      <a:pt x="9" y="232"/>
                      <a:pt x="6" y="231"/>
                      <a:pt x="4" y="229"/>
                    </a:cubicBezTo>
                    <a:cubicBezTo>
                      <a:pt x="95" y="148"/>
                      <a:pt x="95" y="148"/>
                      <a:pt x="95" y="148"/>
                    </a:cubicBezTo>
                    <a:lnTo>
                      <a:pt x="128" y="1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3" name="Freeform 44">
                <a:extLst>
                  <a:ext uri="{FF2B5EF4-FFF2-40B4-BE49-F238E27FC236}">
                    <a16:creationId xmlns:a16="http://schemas.microsoft.com/office/drawing/2014/main" id="{09F67698-24D6-0718-6D49-8D862083AE9C}"/>
                  </a:ext>
                </a:extLst>
              </p:cNvPr>
              <p:cNvSpPr>
                <a:spLocks noEditPoints="1"/>
              </p:cNvSpPr>
              <p:nvPr/>
            </p:nvSpPr>
            <p:spPr bwMode="auto">
              <a:xfrm>
                <a:off x="4411402" y="4889345"/>
                <a:ext cx="293917" cy="256865"/>
              </a:xfrm>
              <a:custGeom>
                <a:avLst/>
                <a:gdLst>
                  <a:gd name="T0" fmla="*/ 3417 w 59"/>
                  <a:gd name="T1" fmla="*/ 137583 h 60"/>
                  <a:gd name="T2" fmla="*/ 3417 w 59"/>
                  <a:gd name="T3" fmla="*/ 130704 h 60"/>
                  <a:gd name="T4" fmla="*/ 44423 w 59"/>
                  <a:gd name="T5" fmla="*/ 134144 h 60"/>
                  <a:gd name="T6" fmla="*/ 95681 w 59"/>
                  <a:gd name="T7" fmla="*/ 65352 h 60"/>
                  <a:gd name="T8" fmla="*/ 54675 w 59"/>
                  <a:gd name="T9" fmla="*/ 27517 h 60"/>
                  <a:gd name="T10" fmla="*/ 27337 w 59"/>
                  <a:gd name="T11" fmla="*/ 48154 h 60"/>
                  <a:gd name="T12" fmla="*/ 27337 w 59"/>
                  <a:gd name="T13" fmla="*/ 65352 h 60"/>
                  <a:gd name="T14" fmla="*/ 58092 w 59"/>
                  <a:gd name="T15" fmla="*/ 127265 h 60"/>
                  <a:gd name="T16" fmla="*/ 10252 w 59"/>
                  <a:gd name="T17" fmla="*/ 82550 h 60"/>
                  <a:gd name="T18" fmla="*/ 10252 w 59"/>
                  <a:gd name="T19" fmla="*/ 30956 h 60"/>
                  <a:gd name="T20" fmla="*/ 54675 w 59"/>
                  <a:gd name="T21" fmla="*/ 3440 h 60"/>
                  <a:gd name="T22" fmla="*/ 119601 w 59"/>
                  <a:gd name="T23" fmla="*/ 55033 h 60"/>
                  <a:gd name="T24" fmla="*/ 95681 w 59"/>
                  <a:gd name="T25" fmla="*/ 65352 h 60"/>
                  <a:gd name="T26" fmla="*/ 17086 w 59"/>
                  <a:gd name="T27" fmla="*/ 189177 h 60"/>
                  <a:gd name="T28" fmla="*/ 17086 w 59"/>
                  <a:gd name="T29" fmla="*/ 182298 h 60"/>
                  <a:gd name="T30" fmla="*/ 51258 w 59"/>
                  <a:gd name="T31" fmla="*/ 151342 h 60"/>
                  <a:gd name="T32" fmla="*/ 20503 w 59"/>
                  <a:gd name="T33" fmla="*/ 189177 h 60"/>
                  <a:gd name="T34" fmla="*/ 68343 w 59"/>
                  <a:gd name="T35" fmla="*/ 206375 h 60"/>
                  <a:gd name="T36" fmla="*/ 64926 w 59"/>
                  <a:gd name="T37" fmla="*/ 161660 h 60"/>
                  <a:gd name="T38" fmla="*/ 71761 w 59"/>
                  <a:gd name="T39" fmla="*/ 161660 h 60"/>
                  <a:gd name="T40" fmla="*/ 191361 w 59"/>
                  <a:gd name="T41" fmla="*/ 175419 h 60"/>
                  <a:gd name="T42" fmla="*/ 146938 w 59"/>
                  <a:gd name="T43" fmla="*/ 202935 h 60"/>
                  <a:gd name="T44" fmla="*/ 82012 w 59"/>
                  <a:gd name="T45" fmla="*/ 151342 h 60"/>
                  <a:gd name="T46" fmla="*/ 105932 w 59"/>
                  <a:gd name="T47" fmla="*/ 144463 h 60"/>
                  <a:gd name="T48" fmla="*/ 153773 w 59"/>
                  <a:gd name="T49" fmla="*/ 175419 h 60"/>
                  <a:gd name="T50" fmla="*/ 177693 w 59"/>
                  <a:gd name="T51" fmla="*/ 151342 h 60"/>
                  <a:gd name="T52" fmla="*/ 140104 w 59"/>
                  <a:gd name="T53" fmla="*/ 110067 h 60"/>
                  <a:gd name="T54" fmla="*/ 150355 w 59"/>
                  <a:gd name="T55" fmla="*/ 82550 h 60"/>
                  <a:gd name="T56" fmla="*/ 201613 w 59"/>
                  <a:gd name="T57" fmla="*/ 151342 h 60"/>
                  <a:gd name="T58" fmla="*/ 136687 w 59"/>
                  <a:gd name="T59" fmla="*/ 44715 h 60"/>
                  <a:gd name="T60" fmla="*/ 126435 w 59"/>
                  <a:gd name="T61" fmla="*/ 44715 h 60"/>
                  <a:gd name="T62" fmla="*/ 133270 w 59"/>
                  <a:gd name="T63" fmla="*/ 0 h 60"/>
                  <a:gd name="T64" fmla="*/ 136687 w 59"/>
                  <a:gd name="T65" fmla="*/ 44715 h 60"/>
                  <a:gd name="T66" fmla="*/ 150355 w 59"/>
                  <a:gd name="T67" fmla="*/ 55033 h 60"/>
                  <a:gd name="T68" fmla="*/ 146938 w 59"/>
                  <a:gd name="T69" fmla="*/ 48154 h 60"/>
                  <a:gd name="T70" fmla="*/ 184527 w 59"/>
                  <a:gd name="T71" fmla="*/ 17198 h 60"/>
                  <a:gd name="T72" fmla="*/ 153773 w 59"/>
                  <a:gd name="T73" fmla="*/ 55033 h 60"/>
                  <a:gd name="T74" fmla="*/ 160607 w 59"/>
                  <a:gd name="T75" fmla="*/ 75671 h 60"/>
                  <a:gd name="T76" fmla="*/ 160607 w 59"/>
                  <a:gd name="T77" fmla="*/ 68792 h 60"/>
                  <a:gd name="T78" fmla="*/ 201613 w 59"/>
                  <a:gd name="T79" fmla="*/ 72231 h 6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59" h="60">
                    <a:moveTo>
                      <a:pt x="12" y="40"/>
                    </a:moveTo>
                    <a:cubicBezTo>
                      <a:pt x="1" y="40"/>
                      <a:pt x="1" y="40"/>
                      <a:pt x="1" y="40"/>
                    </a:cubicBezTo>
                    <a:cubicBezTo>
                      <a:pt x="0" y="40"/>
                      <a:pt x="0" y="40"/>
                      <a:pt x="0" y="39"/>
                    </a:cubicBezTo>
                    <a:cubicBezTo>
                      <a:pt x="0" y="39"/>
                      <a:pt x="0" y="38"/>
                      <a:pt x="1" y="38"/>
                    </a:cubicBezTo>
                    <a:cubicBezTo>
                      <a:pt x="12" y="38"/>
                      <a:pt x="12" y="38"/>
                      <a:pt x="12" y="38"/>
                    </a:cubicBezTo>
                    <a:cubicBezTo>
                      <a:pt x="13" y="38"/>
                      <a:pt x="13" y="39"/>
                      <a:pt x="13" y="39"/>
                    </a:cubicBezTo>
                    <a:cubicBezTo>
                      <a:pt x="13" y="40"/>
                      <a:pt x="13" y="40"/>
                      <a:pt x="12" y="40"/>
                    </a:cubicBezTo>
                    <a:close/>
                    <a:moveTo>
                      <a:pt x="28" y="19"/>
                    </a:moveTo>
                    <a:cubicBezTo>
                      <a:pt x="18" y="9"/>
                      <a:pt x="18" y="9"/>
                      <a:pt x="18" y="9"/>
                    </a:cubicBezTo>
                    <a:cubicBezTo>
                      <a:pt x="18" y="8"/>
                      <a:pt x="17" y="8"/>
                      <a:pt x="16" y="8"/>
                    </a:cubicBezTo>
                    <a:cubicBezTo>
                      <a:pt x="15" y="8"/>
                      <a:pt x="14" y="8"/>
                      <a:pt x="13" y="9"/>
                    </a:cubicBezTo>
                    <a:cubicBezTo>
                      <a:pt x="8" y="14"/>
                      <a:pt x="8" y="14"/>
                      <a:pt x="8" y="14"/>
                    </a:cubicBezTo>
                    <a:cubicBezTo>
                      <a:pt x="8" y="15"/>
                      <a:pt x="7" y="15"/>
                      <a:pt x="7" y="16"/>
                    </a:cubicBezTo>
                    <a:cubicBezTo>
                      <a:pt x="7" y="17"/>
                      <a:pt x="8" y="18"/>
                      <a:pt x="8" y="19"/>
                    </a:cubicBezTo>
                    <a:cubicBezTo>
                      <a:pt x="18" y="29"/>
                      <a:pt x="18" y="29"/>
                      <a:pt x="18" y="29"/>
                    </a:cubicBezTo>
                    <a:cubicBezTo>
                      <a:pt x="17" y="37"/>
                      <a:pt x="17" y="37"/>
                      <a:pt x="17" y="37"/>
                    </a:cubicBezTo>
                    <a:cubicBezTo>
                      <a:pt x="17" y="37"/>
                      <a:pt x="16" y="36"/>
                      <a:pt x="15" y="36"/>
                    </a:cubicBezTo>
                    <a:cubicBezTo>
                      <a:pt x="3" y="24"/>
                      <a:pt x="3" y="24"/>
                      <a:pt x="3" y="24"/>
                    </a:cubicBezTo>
                    <a:cubicBezTo>
                      <a:pt x="1" y="22"/>
                      <a:pt x="0" y="19"/>
                      <a:pt x="0" y="16"/>
                    </a:cubicBezTo>
                    <a:cubicBezTo>
                      <a:pt x="0" y="14"/>
                      <a:pt x="1" y="11"/>
                      <a:pt x="3" y="9"/>
                    </a:cubicBezTo>
                    <a:cubicBezTo>
                      <a:pt x="9" y="4"/>
                      <a:pt x="9" y="4"/>
                      <a:pt x="9" y="4"/>
                    </a:cubicBezTo>
                    <a:cubicBezTo>
                      <a:pt x="11" y="2"/>
                      <a:pt x="13" y="1"/>
                      <a:pt x="16" y="1"/>
                    </a:cubicBezTo>
                    <a:cubicBezTo>
                      <a:pt x="19" y="1"/>
                      <a:pt x="21" y="2"/>
                      <a:pt x="23" y="4"/>
                    </a:cubicBezTo>
                    <a:cubicBezTo>
                      <a:pt x="35" y="16"/>
                      <a:pt x="35" y="16"/>
                      <a:pt x="35" y="16"/>
                    </a:cubicBezTo>
                    <a:cubicBezTo>
                      <a:pt x="36" y="17"/>
                      <a:pt x="36" y="17"/>
                      <a:pt x="37" y="18"/>
                    </a:cubicBezTo>
                    <a:lnTo>
                      <a:pt x="28" y="19"/>
                    </a:lnTo>
                    <a:close/>
                    <a:moveTo>
                      <a:pt x="6" y="55"/>
                    </a:moveTo>
                    <a:cubicBezTo>
                      <a:pt x="6" y="55"/>
                      <a:pt x="6" y="55"/>
                      <a:pt x="5" y="55"/>
                    </a:cubicBezTo>
                    <a:cubicBezTo>
                      <a:pt x="5" y="55"/>
                      <a:pt x="5" y="55"/>
                      <a:pt x="5" y="55"/>
                    </a:cubicBezTo>
                    <a:cubicBezTo>
                      <a:pt x="4" y="54"/>
                      <a:pt x="4" y="54"/>
                      <a:pt x="5" y="53"/>
                    </a:cubicBezTo>
                    <a:cubicBezTo>
                      <a:pt x="14" y="44"/>
                      <a:pt x="14" y="44"/>
                      <a:pt x="14" y="44"/>
                    </a:cubicBezTo>
                    <a:cubicBezTo>
                      <a:pt x="14" y="44"/>
                      <a:pt x="15" y="44"/>
                      <a:pt x="15" y="44"/>
                    </a:cubicBezTo>
                    <a:cubicBezTo>
                      <a:pt x="16" y="45"/>
                      <a:pt x="16" y="45"/>
                      <a:pt x="15" y="46"/>
                    </a:cubicBezTo>
                    <a:lnTo>
                      <a:pt x="6" y="55"/>
                    </a:lnTo>
                    <a:close/>
                    <a:moveTo>
                      <a:pt x="21" y="59"/>
                    </a:moveTo>
                    <a:cubicBezTo>
                      <a:pt x="21" y="59"/>
                      <a:pt x="21" y="60"/>
                      <a:pt x="20" y="60"/>
                    </a:cubicBezTo>
                    <a:cubicBezTo>
                      <a:pt x="20" y="60"/>
                      <a:pt x="19" y="59"/>
                      <a:pt x="19" y="59"/>
                    </a:cubicBezTo>
                    <a:cubicBezTo>
                      <a:pt x="19" y="47"/>
                      <a:pt x="19" y="47"/>
                      <a:pt x="19" y="47"/>
                    </a:cubicBezTo>
                    <a:cubicBezTo>
                      <a:pt x="19" y="47"/>
                      <a:pt x="20" y="46"/>
                      <a:pt x="20" y="46"/>
                    </a:cubicBezTo>
                    <a:cubicBezTo>
                      <a:pt x="21" y="46"/>
                      <a:pt x="21" y="47"/>
                      <a:pt x="21" y="47"/>
                    </a:cubicBezTo>
                    <a:lnTo>
                      <a:pt x="21" y="59"/>
                    </a:lnTo>
                    <a:close/>
                    <a:moveTo>
                      <a:pt x="56" y="51"/>
                    </a:moveTo>
                    <a:cubicBezTo>
                      <a:pt x="50" y="56"/>
                      <a:pt x="50" y="56"/>
                      <a:pt x="50" y="56"/>
                    </a:cubicBezTo>
                    <a:cubicBezTo>
                      <a:pt x="48" y="58"/>
                      <a:pt x="46" y="59"/>
                      <a:pt x="43" y="59"/>
                    </a:cubicBezTo>
                    <a:cubicBezTo>
                      <a:pt x="40" y="59"/>
                      <a:pt x="38" y="58"/>
                      <a:pt x="36" y="56"/>
                    </a:cubicBezTo>
                    <a:cubicBezTo>
                      <a:pt x="24" y="44"/>
                      <a:pt x="24" y="44"/>
                      <a:pt x="24" y="44"/>
                    </a:cubicBezTo>
                    <a:cubicBezTo>
                      <a:pt x="23" y="44"/>
                      <a:pt x="23" y="43"/>
                      <a:pt x="22" y="42"/>
                    </a:cubicBezTo>
                    <a:cubicBezTo>
                      <a:pt x="31" y="42"/>
                      <a:pt x="31" y="42"/>
                      <a:pt x="31" y="42"/>
                    </a:cubicBezTo>
                    <a:cubicBezTo>
                      <a:pt x="41" y="51"/>
                      <a:pt x="41" y="51"/>
                      <a:pt x="41" y="51"/>
                    </a:cubicBezTo>
                    <a:cubicBezTo>
                      <a:pt x="42" y="53"/>
                      <a:pt x="44" y="53"/>
                      <a:pt x="45" y="51"/>
                    </a:cubicBezTo>
                    <a:cubicBezTo>
                      <a:pt x="51" y="46"/>
                      <a:pt x="51" y="46"/>
                      <a:pt x="51" y="46"/>
                    </a:cubicBezTo>
                    <a:cubicBezTo>
                      <a:pt x="51" y="46"/>
                      <a:pt x="52" y="45"/>
                      <a:pt x="52" y="44"/>
                    </a:cubicBezTo>
                    <a:cubicBezTo>
                      <a:pt x="52" y="43"/>
                      <a:pt x="51" y="42"/>
                      <a:pt x="51" y="41"/>
                    </a:cubicBezTo>
                    <a:cubicBezTo>
                      <a:pt x="41" y="32"/>
                      <a:pt x="41" y="32"/>
                      <a:pt x="41" y="32"/>
                    </a:cubicBezTo>
                    <a:cubicBezTo>
                      <a:pt x="42" y="23"/>
                      <a:pt x="42" y="23"/>
                      <a:pt x="42" y="23"/>
                    </a:cubicBezTo>
                    <a:cubicBezTo>
                      <a:pt x="42" y="23"/>
                      <a:pt x="43" y="24"/>
                      <a:pt x="44" y="24"/>
                    </a:cubicBezTo>
                    <a:cubicBezTo>
                      <a:pt x="56" y="36"/>
                      <a:pt x="56" y="36"/>
                      <a:pt x="56" y="36"/>
                    </a:cubicBezTo>
                    <a:cubicBezTo>
                      <a:pt x="58" y="38"/>
                      <a:pt x="59" y="41"/>
                      <a:pt x="59" y="44"/>
                    </a:cubicBezTo>
                    <a:cubicBezTo>
                      <a:pt x="59" y="47"/>
                      <a:pt x="58" y="49"/>
                      <a:pt x="56" y="51"/>
                    </a:cubicBezTo>
                    <a:close/>
                    <a:moveTo>
                      <a:pt x="40" y="13"/>
                    </a:moveTo>
                    <a:cubicBezTo>
                      <a:pt x="40" y="14"/>
                      <a:pt x="39" y="14"/>
                      <a:pt x="39" y="14"/>
                    </a:cubicBezTo>
                    <a:cubicBezTo>
                      <a:pt x="38" y="14"/>
                      <a:pt x="37" y="14"/>
                      <a:pt x="37" y="13"/>
                    </a:cubicBezTo>
                    <a:cubicBezTo>
                      <a:pt x="37" y="1"/>
                      <a:pt x="37" y="1"/>
                      <a:pt x="37" y="1"/>
                    </a:cubicBezTo>
                    <a:cubicBezTo>
                      <a:pt x="37" y="1"/>
                      <a:pt x="38" y="0"/>
                      <a:pt x="39" y="0"/>
                    </a:cubicBezTo>
                    <a:cubicBezTo>
                      <a:pt x="39" y="0"/>
                      <a:pt x="40" y="1"/>
                      <a:pt x="40" y="1"/>
                    </a:cubicBezTo>
                    <a:lnTo>
                      <a:pt x="40" y="13"/>
                    </a:lnTo>
                    <a:close/>
                    <a:moveTo>
                      <a:pt x="45" y="16"/>
                    </a:moveTo>
                    <a:cubicBezTo>
                      <a:pt x="45" y="16"/>
                      <a:pt x="45" y="16"/>
                      <a:pt x="44" y="16"/>
                    </a:cubicBezTo>
                    <a:cubicBezTo>
                      <a:pt x="44" y="16"/>
                      <a:pt x="44" y="16"/>
                      <a:pt x="43" y="16"/>
                    </a:cubicBezTo>
                    <a:cubicBezTo>
                      <a:pt x="43" y="16"/>
                      <a:pt x="43" y="15"/>
                      <a:pt x="43" y="14"/>
                    </a:cubicBezTo>
                    <a:cubicBezTo>
                      <a:pt x="53" y="5"/>
                      <a:pt x="53" y="5"/>
                      <a:pt x="53" y="5"/>
                    </a:cubicBezTo>
                    <a:cubicBezTo>
                      <a:pt x="53" y="5"/>
                      <a:pt x="54" y="5"/>
                      <a:pt x="54" y="5"/>
                    </a:cubicBezTo>
                    <a:cubicBezTo>
                      <a:pt x="55" y="6"/>
                      <a:pt x="55" y="6"/>
                      <a:pt x="54" y="7"/>
                    </a:cubicBezTo>
                    <a:lnTo>
                      <a:pt x="45" y="16"/>
                    </a:lnTo>
                    <a:close/>
                    <a:moveTo>
                      <a:pt x="58" y="22"/>
                    </a:moveTo>
                    <a:cubicBezTo>
                      <a:pt x="47" y="22"/>
                      <a:pt x="47" y="22"/>
                      <a:pt x="47" y="22"/>
                    </a:cubicBezTo>
                    <a:cubicBezTo>
                      <a:pt x="46" y="22"/>
                      <a:pt x="45" y="22"/>
                      <a:pt x="45" y="21"/>
                    </a:cubicBezTo>
                    <a:cubicBezTo>
                      <a:pt x="45" y="20"/>
                      <a:pt x="46" y="20"/>
                      <a:pt x="47" y="20"/>
                    </a:cubicBezTo>
                    <a:cubicBezTo>
                      <a:pt x="58" y="20"/>
                      <a:pt x="58" y="20"/>
                      <a:pt x="58" y="20"/>
                    </a:cubicBezTo>
                    <a:cubicBezTo>
                      <a:pt x="59" y="20"/>
                      <a:pt x="59" y="20"/>
                      <a:pt x="59" y="21"/>
                    </a:cubicBezTo>
                    <a:cubicBezTo>
                      <a:pt x="59" y="22"/>
                      <a:pt x="59" y="22"/>
                      <a:pt x="58" y="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34" name="Group 33">
                <a:extLst>
                  <a:ext uri="{FF2B5EF4-FFF2-40B4-BE49-F238E27FC236}">
                    <a16:creationId xmlns:a16="http://schemas.microsoft.com/office/drawing/2014/main" id="{694A3335-B4FE-F5CB-BD20-53234577E880}"/>
                  </a:ext>
                </a:extLst>
              </p:cNvPr>
              <p:cNvGrpSpPr/>
              <p:nvPr/>
            </p:nvGrpSpPr>
            <p:grpSpPr>
              <a:xfrm>
                <a:off x="8066846" y="4865969"/>
                <a:ext cx="409575" cy="466720"/>
                <a:chOff x="4427538" y="1254125"/>
                <a:chExt cx="292100" cy="295275"/>
              </a:xfrm>
              <a:solidFill>
                <a:srgbClr val="FFFFFF"/>
              </a:solidFill>
            </p:grpSpPr>
            <p:sp>
              <p:nvSpPr>
                <p:cNvPr id="35" name="Freeform 211">
                  <a:extLst>
                    <a:ext uri="{FF2B5EF4-FFF2-40B4-BE49-F238E27FC236}">
                      <a16:creationId xmlns:a16="http://schemas.microsoft.com/office/drawing/2014/main" id="{2DEDDB4F-D5CA-684D-7E15-4F40F12BDBA5}"/>
                    </a:ext>
                  </a:extLst>
                </p:cNvPr>
                <p:cNvSpPr>
                  <a:spLocks/>
                </p:cNvSpPr>
                <p:nvPr/>
              </p:nvSpPr>
              <p:spPr bwMode="auto">
                <a:xfrm>
                  <a:off x="4471988" y="1287463"/>
                  <a:ext cx="33338" cy="33338"/>
                </a:xfrm>
                <a:custGeom>
                  <a:avLst/>
                  <a:gdLst/>
                  <a:ahLst/>
                  <a:cxnLst>
                    <a:cxn ang="0">
                      <a:pos x="12" y="7"/>
                    </a:cxn>
                    <a:cxn ang="0">
                      <a:pos x="7" y="2"/>
                    </a:cxn>
                    <a:cxn ang="0">
                      <a:pos x="2" y="2"/>
                    </a:cxn>
                    <a:cxn ang="0">
                      <a:pos x="2" y="7"/>
                    </a:cxn>
                    <a:cxn ang="0">
                      <a:pos x="7" y="12"/>
                    </a:cxn>
                    <a:cxn ang="0">
                      <a:pos x="12" y="12"/>
                    </a:cxn>
                    <a:cxn ang="0">
                      <a:pos x="12" y="7"/>
                    </a:cxn>
                  </a:cxnLst>
                  <a:rect l="0" t="0" r="r" b="b"/>
                  <a:pathLst>
                    <a:path w="13" h="13">
                      <a:moveTo>
                        <a:pt x="12" y="7"/>
                      </a:moveTo>
                      <a:cubicBezTo>
                        <a:pt x="7" y="2"/>
                        <a:pt x="7" y="2"/>
                        <a:pt x="7" y="2"/>
                      </a:cubicBezTo>
                      <a:cubicBezTo>
                        <a:pt x="5" y="0"/>
                        <a:pt x="3" y="0"/>
                        <a:pt x="2" y="2"/>
                      </a:cubicBezTo>
                      <a:cubicBezTo>
                        <a:pt x="0" y="3"/>
                        <a:pt x="0" y="6"/>
                        <a:pt x="2" y="7"/>
                      </a:cubicBezTo>
                      <a:cubicBezTo>
                        <a:pt x="7" y="12"/>
                        <a:pt x="7" y="12"/>
                        <a:pt x="7" y="12"/>
                      </a:cubicBezTo>
                      <a:cubicBezTo>
                        <a:pt x="8" y="13"/>
                        <a:pt x="10" y="13"/>
                        <a:pt x="12" y="12"/>
                      </a:cubicBezTo>
                      <a:cubicBezTo>
                        <a:pt x="13" y="11"/>
                        <a:pt x="13" y="8"/>
                        <a:pt x="12" y="7"/>
                      </a:cubicBezTo>
                      <a:close/>
                    </a:path>
                  </a:pathLst>
                </a:custGeom>
                <a:grpFill/>
                <a:ln w="9525">
                  <a:noFill/>
                  <a:round/>
                  <a:headEnd/>
                  <a:tailEnd/>
                </a:ln>
              </p:spPr>
              <p:txBody>
                <a:bodyPr/>
                <a:lstStyle/>
                <a:p>
                  <a:pPr fontAlgn="auto">
                    <a:spcBef>
                      <a:spcPts val="0"/>
                    </a:spcBef>
                    <a:spcAft>
                      <a:spcPts val="0"/>
                    </a:spcAft>
                    <a:defRPr/>
                  </a:pPr>
                  <a:endParaRPr lang="en-US">
                    <a:latin typeface="+mn-lt"/>
                    <a:ea typeface="+mn-ea"/>
                  </a:endParaRPr>
                </a:p>
              </p:txBody>
            </p:sp>
            <p:sp>
              <p:nvSpPr>
                <p:cNvPr id="36" name="Freeform 212">
                  <a:extLst>
                    <a:ext uri="{FF2B5EF4-FFF2-40B4-BE49-F238E27FC236}">
                      <a16:creationId xmlns:a16="http://schemas.microsoft.com/office/drawing/2014/main" id="{24CACC43-5EAE-9FD4-CE0B-E1720346B17B}"/>
                    </a:ext>
                  </a:extLst>
                </p:cNvPr>
                <p:cNvSpPr>
                  <a:spLocks/>
                </p:cNvSpPr>
                <p:nvPr/>
              </p:nvSpPr>
              <p:spPr bwMode="auto">
                <a:xfrm>
                  <a:off x="4427538" y="1382713"/>
                  <a:ext cx="34925" cy="19050"/>
                </a:xfrm>
                <a:custGeom>
                  <a:avLst/>
                  <a:gdLst/>
                  <a:ahLst/>
                  <a:cxnLst>
                    <a:cxn ang="0">
                      <a:pos x="11" y="0"/>
                    </a:cxn>
                    <a:cxn ang="0">
                      <a:pos x="4" y="0"/>
                    </a:cxn>
                    <a:cxn ang="0">
                      <a:pos x="0" y="4"/>
                    </a:cxn>
                    <a:cxn ang="0">
                      <a:pos x="4" y="7"/>
                    </a:cxn>
                    <a:cxn ang="0">
                      <a:pos x="11" y="7"/>
                    </a:cxn>
                    <a:cxn ang="0">
                      <a:pos x="14" y="4"/>
                    </a:cxn>
                    <a:cxn ang="0">
                      <a:pos x="11" y="0"/>
                    </a:cxn>
                  </a:cxnLst>
                  <a:rect l="0" t="0" r="r" b="b"/>
                  <a:pathLst>
                    <a:path w="14" h="7">
                      <a:moveTo>
                        <a:pt x="11" y="0"/>
                      </a:moveTo>
                      <a:cubicBezTo>
                        <a:pt x="4" y="0"/>
                        <a:pt x="4" y="0"/>
                        <a:pt x="4" y="0"/>
                      </a:cubicBezTo>
                      <a:cubicBezTo>
                        <a:pt x="2" y="0"/>
                        <a:pt x="0" y="2"/>
                        <a:pt x="0" y="4"/>
                      </a:cubicBezTo>
                      <a:cubicBezTo>
                        <a:pt x="0" y="6"/>
                        <a:pt x="2" y="7"/>
                        <a:pt x="4" y="7"/>
                      </a:cubicBezTo>
                      <a:cubicBezTo>
                        <a:pt x="11" y="7"/>
                        <a:pt x="11" y="7"/>
                        <a:pt x="11" y="7"/>
                      </a:cubicBezTo>
                      <a:cubicBezTo>
                        <a:pt x="13" y="7"/>
                        <a:pt x="14" y="6"/>
                        <a:pt x="14" y="4"/>
                      </a:cubicBezTo>
                      <a:cubicBezTo>
                        <a:pt x="14" y="2"/>
                        <a:pt x="13" y="0"/>
                        <a:pt x="11" y="0"/>
                      </a:cubicBezTo>
                      <a:close/>
                    </a:path>
                  </a:pathLst>
                </a:custGeom>
                <a:grpFill/>
                <a:ln w="9525">
                  <a:noFill/>
                  <a:round/>
                  <a:headEnd/>
                  <a:tailEnd/>
                </a:ln>
              </p:spPr>
              <p:txBody>
                <a:bodyPr/>
                <a:lstStyle/>
                <a:p>
                  <a:pPr fontAlgn="auto">
                    <a:spcBef>
                      <a:spcPts val="0"/>
                    </a:spcBef>
                    <a:spcAft>
                      <a:spcPts val="0"/>
                    </a:spcAft>
                    <a:defRPr/>
                  </a:pPr>
                  <a:endParaRPr lang="en-US">
                    <a:latin typeface="+mn-lt"/>
                    <a:ea typeface="+mn-ea"/>
                  </a:endParaRPr>
                </a:p>
              </p:txBody>
            </p:sp>
            <p:sp>
              <p:nvSpPr>
                <p:cNvPr id="37" name="Freeform 213">
                  <a:extLst>
                    <a:ext uri="{FF2B5EF4-FFF2-40B4-BE49-F238E27FC236}">
                      <a16:creationId xmlns:a16="http://schemas.microsoft.com/office/drawing/2014/main" id="{0FB682F3-1301-33B4-0E30-B15B03877806}"/>
                    </a:ext>
                  </a:extLst>
                </p:cNvPr>
                <p:cNvSpPr>
                  <a:spLocks/>
                </p:cNvSpPr>
                <p:nvPr/>
              </p:nvSpPr>
              <p:spPr bwMode="auto">
                <a:xfrm>
                  <a:off x="4684713" y="1401763"/>
                  <a:ext cx="34925" cy="19050"/>
                </a:xfrm>
                <a:custGeom>
                  <a:avLst/>
                  <a:gdLst/>
                  <a:ahLst/>
                  <a:cxnLst>
                    <a:cxn ang="0">
                      <a:pos x="10" y="0"/>
                    </a:cxn>
                    <a:cxn ang="0">
                      <a:pos x="3" y="0"/>
                    </a:cxn>
                    <a:cxn ang="0">
                      <a:pos x="0" y="4"/>
                    </a:cxn>
                    <a:cxn ang="0">
                      <a:pos x="3" y="8"/>
                    </a:cxn>
                    <a:cxn ang="0">
                      <a:pos x="10" y="8"/>
                    </a:cxn>
                    <a:cxn ang="0">
                      <a:pos x="14" y="4"/>
                    </a:cxn>
                    <a:cxn ang="0">
                      <a:pos x="10" y="0"/>
                    </a:cxn>
                  </a:cxnLst>
                  <a:rect l="0" t="0" r="r" b="b"/>
                  <a:pathLst>
                    <a:path w="14" h="8">
                      <a:moveTo>
                        <a:pt x="10" y="0"/>
                      </a:moveTo>
                      <a:cubicBezTo>
                        <a:pt x="3" y="0"/>
                        <a:pt x="3" y="0"/>
                        <a:pt x="3" y="0"/>
                      </a:cubicBezTo>
                      <a:cubicBezTo>
                        <a:pt x="1" y="0"/>
                        <a:pt x="0" y="2"/>
                        <a:pt x="0" y="4"/>
                      </a:cubicBezTo>
                      <a:cubicBezTo>
                        <a:pt x="0" y="6"/>
                        <a:pt x="1" y="8"/>
                        <a:pt x="3" y="8"/>
                      </a:cubicBezTo>
                      <a:cubicBezTo>
                        <a:pt x="10" y="8"/>
                        <a:pt x="10" y="8"/>
                        <a:pt x="10" y="8"/>
                      </a:cubicBezTo>
                      <a:cubicBezTo>
                        <a:pt x="12" y="8"/>
                        <a:pt x="14" y="6"/>
                        <a:pt x="14" y="4"/>
                      </a:cubicBezTo>
                      <a:cubicBezTo>
                        <a:pt x="14" y="2"/>
                        <a:pt x="12" y="0"/>
                        <a:pt x="10" y="0"/>
                      </a:cubicBezTo>
                      <a:close/>
                    </a:path>
                  </a:pathLst>
                </a:custGeom>
                <a:grpFill/>
                <a:ln w="9525">
                  <a:noFill/>
                  <a:round/>
                  <a:headEnd/>
                  <a:tailEnd/>
                </a:ln>
              </p:spPr>
              <p:txBody>
                <a:bodyPr/>
                <a:lstStyle/>
                <a:p>
                  <a:pPr fontAlgn="auto">
                    <a:spcBef>
                      <a:spcPts val="0"/>
                    </a:spcBef>
                    <a:spcAft>
                      <a:spcPts val="0"/>
                    </a:spcAft>
                    <a:defRPr/>
                  </a:pPr>
                  <a:endParaRPr lang="en-US">
                    <a:latin typeface="+mn-lt"/>
                    <a:ea typeface="+mn-ea"/>
                  </a:endParaRPr>
                </a:p>
              </p:txBody>
            </p:sp>
            <p:sp>
              <p:nvSpPr>
                <p:cNvPr id="38" name="Freeform 214">
                  <a:extLst>
                    <a:ext uri="{FF2B5EF4-FFF2-40B4-BE49-F238E27FC236}">
                      <a16:creationId xmlns:a16="http://schemas.microsoft.com/office/drawing/2014/main" id="{479E5557-4D19-CFCC-E7CB-501BAA39040C}"/>
                    </a:ext>
                  </a:extLst>
                </p:cNvPr>
                <p:cNvSpPr>
                  <a:spLocks/>
                </p:cNvSpPr>
                <p:nvPr/>
              </p:nvSpPr>
              <p:spPr bwMode="auto">
                <a:xfrm>
                  <a:off x="4654551" y="1303338"/>
                  <a:ext cx="31750" cy="31750"/>
                </a:xfrm>
                <a:custGeom>
                  <a:avLst/>
                  <a:gdLst/>
                  <a:ahLst/>
                  <a:cxnLst>
                    <a:cxn ang="0">
                      <a:pos x="12" y="1"/>
                    </a:cxn>
                    <a:cxn ang="0">
                      <a:pos x="6" y="1"/>
                    </a:cxn>
                    <a:cxn ang="0">
                      <a:pos x="1" y="6"/>
                    </a:cxn>
                    <a:cxn ang="0">
                      <a:pos x="1" y="11"/>
                    </a:cxn>
                    <a:cxn ang="0">
                      <a:pos x="6" y="11"/>
                    </a:cxn>
                    <a:cxn ang="0">
                      <a:pos x="12" y="6"/>
                    </a:cxn>
                    <a:cxn ang="0">
                      <a:pos x="12" y="1"/>
                    </a:cxn>
                  </a:cxnLst>
                  <a:rect l="0" t="0" r="r" b="b"/>
                  <a:pathLst>
                    <a:path w="13" h="13">
                      <a:moveTo>
                        <a:pt x="12" y="1"/>
                      </a:moveTo>
                      <a:cubicBezTo>
                        <a:pt x="10" y="0"/>
                        <a:pt x="8" y="0"/>
                        <a:pt x="6" y="1"/>
                      </a:cubicBezTo>
                      <a:cubicBezTo>
                        <a:pt x="1" y="6"/>
                        <a:pt x="1" y="6"/>
                        <a:pt x="1" y="6"/>
                      </a:cubicBezTo>
                      <a:cubicBezTo>
                        <a:pt x="0" y="7"/>
                        <a:pt x="0" y="10"/>
                        <a:pt x="1" y="11"/>
                      </a:cubicBezTo>
                      <a:cubicBezTo>
                        <a:pt x="3" y="13"/>
                        <a:pt x="5" y="13"/>
                        <a:pt x="6" y="11"/>
                      </a:cubicBezTo>
                      <a:cubicBezTo>
                        <a:pt x="12" y="6"/>
                        <a:pt x="12" y="6"/>
                        <a:pt x="12" y="6"/>
                      </a:cubicBezTo>
                      <a:cubicBezTo>
                        <a:pt x="13" y="5"/>
                        <a:pt x="13" y="2"/>
                        <a:pt x="12" y="1"/>
                      </a:cubicBezTo>
                      <a:close/>
                    </a:path>
                  </a:pathLst>
                </a:custGeom>
                <a:grpFill/>
                <a:ln w="9525">
                  <a:noFill/>
                  <a:round/>
                  <a:headEnd/>
                  <a:tailEnd/>
                </a:ln>
              </p:spPr>
              <p:txBody>
                <a:bodyPr/>
                <a:lstStyle/>
                <a:p>
                  <a:pPr fontAlgn="auto">
                    <a:spcBef>
                      <a:spcPts val="0"/>
                    </a:spcBef>
                    <a:spcAft>
                      <a:spcPts val="0"/>
                    </a:spcAft>
                    <a:defRPr/>
                  </a:pPr>
                  <a:endParaRPr lang="en-US">
                    <a:latin typeface="+mn-lt"/>
                    <a:ea typeface="+mn-ea"/>
                  </a:endParaRPr>
                </a:p>
              </p:txBody>
            </p:sp>
            <p:sp>
              <p:nvSpPr>
                <p:cNvPr id="39" name="Freeform 215">
                  <a:extLst>
                    <a:ext uri="{FF2B5EF4-FFF2-40B4-BE49-F238E27FC236}">
                      <a16:creationId xmlns:a16="http://schemas.microsoft.com/office/drawing/2014/main" id="{4F700D51-F254-AA59-B5CA-037C5360BE87}"/>
                    </a:ext>
                  </a:extLst>
                </p:cNvPr>
                <p:cNvSpPr>
                  <a:spLocks/>
                </p:cNvSpPr>
                <p:nvPr/>
              </p:nvSpPr>
              <p:spPr bwMode="auto">
                <a:xfrm>
                  <a:off x="4573588" y="1254125"/>
                  <a:ext cx="17463" cy="38100"/>
                </a:xfrm>
                <a:custGeom>
                  <a:avLst/>
                  <a:gdLst/>
                  <a:ahLst/>
                  <a:cxnLst>
                    <a:cxn ang="0">
                      <a:pos x="4" y="15"/>
                    </a:cxn>
                    <a:cxn ang="0">
                      <a:pos x="6" y="14"/>
                    </a:cxn>
                    <a:cxn ang="0">
                      <a:pos x="7" y="11"/>
                    </a:cxn>
                    <a:cxn ang="0">
                      <a:pos x="7" y="4"/>
                    </a:cxn>
                    <a:cxn ang="0">
                      <a:pos x="4" y="0"/>
                    </a:cxn>
                    <a:cxn ang="0">
                      <a:pos x="0" y="3"/>
                    </a:cxn>
                    <a:cxn ang="0">
                      <a:pos x="0" y="4"/>
                    </a:cxn>
                    <a:cxn ang="0">
                      <a:pos x="0" y="11"/>
                    </a:cxn>
                    <a:cxn ang="0">
                      <a:pos x="4" y="15"/>
                    </a:cxn>
                  </a:cxnLst>
                  <a:rect l="0" t="0" r="r" b="b"/>
                  <a:pathLst>
                    <a:path w="7" h="15">
                      <a:moveTo>
                        <a:pt x="4" y="15"/>
                      </a:moveTo>
                      <a:cubicBezTo>
                        <a:pt x="5" y="15"/>
                        <a:pt x="6" y="14"/>
                        <a:pt x="6" y="14"/>
                      </a:cubicBezTo>
                      <a:cubicBezTo>
                        <a:pt x="7" y="13"/>
                        <a:pt x="7" y="12"/>
                        <a:pt x="7" y="11"/>
                      </a:cubicBezTo>
                      <a:cubicBezTo>
                        <a:pt x="7" y="4"/>
                        <a:pt x="7" y="4"/>
                        <a:pt x="7" y="4"/>
                      </a:cubicBezTo>
                      <a:cubicBezTo>
                        <a:pt x="7" y="2"/>
                        <a:pt x="6" y="0"/>
                        <a:pt x="4" y="0"/>
                      </a:cubicBezTo>
                      <a:cubicBezTo>
                        <a:pt x="2" y="0"/>
                        <a:pt x="1" y="1"/>
                        <a:pt x="0" y="3"/>
                      </a:cubicBezTo>
                      <a:cubicBezTo>
                        <a:pt x="0" y="4"/>
                        <a:pt x="0" y="4"/>
                        <a:pt x="0" y="4"/>
                      </a:cubicBezTo>
                      <a:cubicBezTo>
                        <a:pt x="0" y="11"/>
                        <a:pt x="0" y="11"/>
                        <a:pt x="0" y="11"/>
                      </a:cubicBezTo>
                      <a:cubicBezTo>
                        <a:pt x="0" y="13"/>
                        <a:pt x="2" y="15"/>
                        <a:pt x="4" y="15"/>
                      </a:cubicBezTo>
                      <a:close/>
                    </a:path>
                  </a:pathLst>
                </a:custGeom>
                <a:grpFill/>
                <a:ln w="9525">
                  <a:noFill/>
                  <a:round/>
                  <a:headEnd/>
                  <a:tailEnd/>
                </a:ln>
              </p:spPr>
              <p:txBody>
                <a:bodyPr/>
                <a:lstStyle/>
                <a:p>
                  <a:pPr fontAlgn="auto">
                    <a:spcBef>
                      <a:spcPts val="0"/>
                    </a:spcBef>
                    <a:spcAft>
                      <a:spcPts val="0"/>
                    </a:spcAft>
                    <a:defRPr/>
                  </a:pPr>
                  <a:endParaRPr lang="en-US">
                    <a:latin typeface="+mn-lt"/>
                    <a:ea typeface="+mn-ea"/>
                  </a:endParaRPr>
                </a:p>
              </p:txBody>
            </p:sp>
            <p:sp>
              <p:nvSpPr>
                <p:cNvPr id="40" name="Freeform 216">
                  <a:extLst>
                    <a:ext uri="{FF2B5EF4-FFF2-40B4-BE49-F238E27FC236}">
                      <a16:creationId xmlns:a16="http://schemas.microsoft.com/office/drawing/2014/main" id="{4887970A-DADC-0CCD-6162-CA6B209E0F3A}"/>
                    </a:ext>
                  </a:extLst>
                </p:cNvPr>
                <p:cNvSpPr>
                  <a:spLocks noEditPoints="1"/>
                </p:cNvSpPr>
                <p:nvPr/>
              </p:nvSpPr>
              <p:spPr bwMode="auto">
                <a:xfrm>
                  <a:off x="4500563" y="1327150"/>
                  <a:ext cx="146050" cy="166688"/>
                </a:xfrm>
                <a:custGeom>
                  <a:avLst/>
                  <a:gdLst/>
                  <a:ahLst/>
                  <a:cxnLst>
                    <a:cxn ang="0">
                      <a:pos x="29" y="0"/>
                    </a:cxn>
                    <a:cxn ang="0">
                      <a:pos x="0" y="29"/>
                    </a:cxn>
                    <a:cxn ang="0">
                      <a:pos x="14" y="54"/>
                    </a:cxn>
                    <a:cxn ang="0">
                      <a:pos x="14" y="66"/>
                    </a:cxn>
                    <a:cxn ang="0">
                      <a:pos x="44" y="66"/>
                    </a:cxn>
                    <a:cxn ang="0">
                      <a:pos x="44" y="54"/>
                    </a:cxn>
                    <a:cxn ang="0">
                      <a:pos x="58" y="29"/>
                    </a:cxn>
                    <a:cxn ang="0">
                      <a:pos x="29" y="0"/>
                    </a:cxn>
                    <a:cxn ang="0">
                      <a:pos x="40" y="48"/>
                    </a:cxn>
                    <a:cxn ang="0">
                      <a:pos x="36" y="50"/>
                    </a:cxn>
                    <a:cxn ang="0">
                      <a:pos x="36" y="54"/>
                    </a:cxn>
                    <a:cxn ang="0">
                      <a:pos x="36" y="58"/>
                    </a:cxn>
                    <a:cxn ang="0">
                      <a:pos x="22" y="58"/>
                    </a:cxn>
                    <a:cxn ang="0">
                      <a:pos x="22" y="54"/>
                    </a:cxn>
                    <a:cxn ang="0">
                      <a:pos x="22" y="50"/>
                    </a:cxn>
                    <a:cxn ang="0">
                      <a:pos x="18" y="48"/>
                    </a:cxn>
                    <a:cxn ang="0">
                      <a:pos x="7" y="29"/>
                    </a:cxn>
                    <a:cxn ang="0">
                      <a:pos x="29" y="8"/>
                    </a:cxn>
                    <a:cxn ang="0">
                      <a:pos x="51" y="29"/>
                    </a:cxn>
                    <a:cxn ang="0">
                      <a:pos x="40" y="48"/>
                    </a:cxn>
                  </a:cxnLst>
                  <a:rect l="0" t="0" r="r" b="b"/>
                  <a:pathLst>
                    <a:path w="58" h="66">
                      <a:moveTo>
                        <a:pt x="29" y="0"/>
                      </a:moveTo>
                      <a:cubicBezTo>
                        <a:pt x="13" y="0"/>
                        <a:pt x="0" y="13"/>
                        <a:pt x="0" y="29"/>
                      </a:cubicBezTo>
                      <a:cubicBezTo>
                        <a:pt x="0" y="40"/>
                        <a:pt x="6" y="49"/>
                        <a:pt x="14" y="54"/>
                      </a:cubicBezTo>
                      <a:cubicBezTo>
                        <a:pt x="14" y="66"/>
                        <a:pt x="14" y="66"/>
                        <a:pt x="14" y="66"/>
                      </a:cubicBezTo>
                      <a:cubicBezTo>
                        <a:pt x="44" y="66"/>
                        <a:pt x="44" y="66"/>
                        <a:pt x="44" y="66"/>
                      </a:cubicBezTo>
                      <a:cubicBezTo>
                        <a:pt x="44" y="54"/>
                        <a:pt x="44" y="54"/>
                        <a:pt x="44" y="54"/>
                      </a:cubicBezTo>
                      <a:cubicBezTo>
                        <a:pt x="52" y="49"/>
                        <a:pt x="58" y="40"/>
                        <a:pt x="58" y="29"/>
                      </a:cubicBezTo>
                      <a:cubicBezTo>
                        <a:pt x="58" y="13"/>
                        <a:pt x="45" y="0"/>
                        <a:pt x="29" y="0"/>
                      </a:cubicBezTo>
                      <a:close/>
                      <a:moveTo>
                        <a:pt x="40" y="48"/>
                      </a:moveTo>
                      <a:cubicBezTo>
                        <a:pt x="36" y="50"/>
                        <a:pt x="36" y="50"/>
                        <a:pt x="36" y="50"/>
                      </a:cubicBezTo>
                      <a:cubicBezTo>
                        <a:pt x="36" y="54"/>
                        <a:pt x="36" y="54"/>
                        <a:pt x="36" y="54"/>
                      </a:cubicBezTo>
                      <a:cubicBezTo>
                        <a:pt x="36" y="58"/>
                        <a:pt x="36" y="58"/>
                        <a:pt x="36" y="58"/>
                      </a:cubicBezTo>
                      <a:cubicBezTo>
                        <a:pt x="22" y="58"/>
                        <a:pt x="22" y="58"/>
                        <a:pt x="22" y="58"/>
                      </a:cubicBezTo>
                      <a:cubicBezTo>
                        <a:pt x="22" y="54"/>
                        <a:pt x="22" y="54"/>
                        <a:pt x="22" y="54"/>
                      </a:cubicBezTo>
                      <a:cubicBezTo>
                        <a:pt x="22" y="50"/>
                        <a:pt x="22" y="50"/>
                        <a:pt x="22" y="50"/>
                      </a:cubicBezTo>
                      <a:cubicBezTo>
                        <a:pt x="18" y="48"/>
                        <a:pt x="18" y="48"/>
                        <a:pt x="18" y="48"/>
                      </a:cubicBezTo>
                      <a:cubicBezTo>
                        <a:pt x="11" y="44"/>
                        <a:pt x="7" y="37"/>
                        <a:pt x="7" y="29"/>
                      </a:cubicBezTo>
                      <a:cubicBezTo>
                        <a:pt x="7" y="17"/>
                        <a:pt x="17" y="8"/>
                        <a:pt x="29" y="8"/>
                      </a:cubicBezTo>
                      <a:cubicBezTo>
                        <a:pt x="41" y="8"/>
                        <a:pt x="51" y="17"/>
                        <a:pt x="51" y="29"/>
                      </a:cubicBezTo>
                      <a:cubicBezTo>
                        <a:pt x="51" y="37"/>
                        <a:pt x="47" y="44"/>
                        <a:pt x="40" y="48"/>
                      </a:cubicBezTo>
                      <a:close/>
                    </a:path>
                  </a:pathLst>
                </a:custGeom>
                <a:grpFill/>
                <a:ln w="9525">
                  <a:noFill/>
                  <a:round/>
                  <a:headEnd/>
                  <a:tailEnd/>
                </a:ln>
              </p:spPr>
              <p:txBody>
                <a:bodyPr/>
                <a:lstStyle/>
                <a:p>
                  <a:pPr fontAlgn="auto">
                    <a:spcBef>
                      <a:spcPts val="0"/>
                    </a:spcBef>
                    <a:spcAft>
                      <a:spcPts val="0"/>
                    </a:spcAft>
                    <a:defRPr/>
                  </a:pPr>
                  <a:endParaRPr lang="en-US">
                    <a:latin typeface="+mn-lt"/>
                    <a:ea typeface="+mn-ea"/>
                  </a:endParaRPr>
                </a:p>
              </p:txBody>
            </p:sp>
            <p:sp>
              <p:nvSpPr>
                <p:cNvPr id="41" name="Freeform 217">
                  <a:extLst>
                    <a:ext uri="{FF2B5EF4-FFF2-40B4-BE49-F238E27FC236}">
                      <a16:creationId xmlns:a16="http://schemas.microsoft.com/office/drawing/2014/main" id="{65A86ADA-D9EC-42EE-6E43-D28924C64857}"/>
                    </a:ext>
                  </a:extLst>
                </p:cNvPr>
                <p:cNvSpPr>
                  <a:spLocks/>
                </p:cNvSpPr>
                <p:nvPr/>
              </p:nvSpPr>
              <p:spPr bwMode="auto">
                <a:xfrm>
                  <a:off x="4535488" y="1511300"/>
                  <a:ext cx="76200" cy="38100"/>
                </a:xfrm>
                <a:custGeom>
                  <a:avLst/>
                  <a:gdLst/>
                  <a:ahLst/>
                  <a:cxnLst>
                    <a:cxn ang="0">
                      <a:pos x="0" y="7"/>
                    </a:cxn>
                    <a:cxn ang="0">
                      <a:pos x="8" y="7"/>
                    </a:cxn>
                    <a:cxn ang="0">
                      <a:pos x="8" y="8"/>
                    </a:cxn>
                    <a:cxn ang="0">
                      <a:pos x="15" y="15"/>
                    </a:cxn>
                    <a:cxn ang="0">
                      <a:pos x="22" y="8"/>
                    </a:cxn>
                    <a:cxn ang="0">
                      <a:pos x="22" y="7"/>
                    </a:cxn>
                    <a:cxn ang="0">
                      <a:pos x="30" y="7"/>
                    </a:cxn>
                    <a:cxn ang="0">
                      <a:pos x="30" y="0"/>
                    </a:cxn>
                    <a:cxn ang="0">
                      <a:pos x="0" y="0"/>
                    </a:cxn>
                    <a:cxn ang="0">
                      <a:pos x="0" y="7"/>
                    </a:cxn>
                  </a:cxnLst>
                  <a:rect l="0" t="0" r="r" b="b"/>
                  <a:pathLst>
                    <a:path w="30" h="15">
                      <a:moveTo>
                        <a:pt x="0" y="7"/>
                      </a:moveTo>
                      <a:cubicBezTo>
                        <a:pt x="8" y="7"/>
                        <a:pt x="8" y="7"/>
                        <a:pt x="8" y="7"/>
                      </a:cubicBezTo>
                      <a:cubicBezTo>
                        <a:pt x="8" y="8"/>
                        <a:pt x="8" y="8"/>
                        <a:pt x="8" y="8"/>
                      </a:cubicBezTo>
                      <a:cubicBezTo>
                        <a:pt x="8" y="12"/>
                        <a:pt x="11" y="15"/>
                        <a:pt x="15" y="15"/>
                      </a:cubicBezTo>
                      <a:cubicBezTo>
                        <a:pt x="19" y="15"/>
                        <a:pt x="22" y="12"/>
                        <a:pt x="22" y="8"/>
                      </a:cubicBezTo>
                      <a:cubicBezTo>
                        <a:pt x="22" y="7"/>
                        <a:pt x="22" y="7"/>
                        <a:pt x="22" y="7"/>
                      </a:cubicBezTo>
                      <a:cubicBezTo>
                        <a:pt x="30" y="7"/>
                        <a:pt x="30" y="7"/>
                        <a:pt x="30" y="7"/>
                      </a:cubicBezTo>
                      <a:cubicBezTo>
                        <a:pt x="30" y="0"/>
                        <a:pt x="30" y="0"/>
                        <a:pt x="30" y="0"/>
                      </a:cubicBezTo>
                      <a:cubicBezTo>
                        <a:pt x="0" y="0"/>
                        <a:pt x="0" y="0"/>
                        <a:pt x="0" y="0"/>
                      </a:cubicBezTo>
                      <a:lnTo>
                        <a:pt x="0" y="7"/>
                      </a:lnTo>
                      <a:close/>
                    </a:path>
                  </a:pathLst>
                </a:custGeom>
                <a:grpFill/>
                <a:ln w="9525">
                  <a:noFill/>
                  <a:round/>
                  <a:headEnd/>
                  <a:tailEnd/>
                </a:ln>
              </p:spPr>
              <p:txBody>
                <a:bodyPr/>
                <a:lstStyle/>
                <a:p>
                  <a:pPr fontAlgn="auto">
                    <a:spcBef>
                      <a:spcPts val="0"/>
                    </a:spcBef>
                    <a:spcAft>
                      <a:spcPts val="0"/>
                    </a:spcAft>
                    <a:defRPr/>
                  </a:pPr>
                  <a:endParaRPr lang="en-US">
                    <a:latin typeface="+mn-lt"/>
                    <a:ea typeface="+mn-ea"/>
                  </a:endParaRPr>
                </a:p>
              </p:txBody>
            </p:sp>
          </p:grpSp>
          <p:sp>
            <p:nvSpPr>
              <p:cNvPr id="42" name="Freeform 94">
                <a:extLst>
                  <a:ext uri="{FF2B5EF4-FFF2-40B4-BE49-F238E27FC236}">
                    <a16:creationId xmlns:a16="http://schemas.microsoft.com/office/drawing/2014/main" id="{CD0A8E5D-6CA8-CF82-B0A0-D17EB87388E6}"/>
                  </a:ext>
                </a:extLst>
              </p:cNvPr>
              <p:cNvSpPr>
                <a:spLocks noEditPoints="1"/>
              </p:cNvSpPr>
              <p:nvPr/>
            </p:nvSpPr>
            <p:spPr bwMode="auto">
              <a:xfrm rot="5400000">
                <a:off x="10502017" y="2836987"/>
                <a:ext cx="212725" cy="247650"/>
              </a:xfrm>
              <a:custGeom>
                <a:avLst/>
                <a:gdLst>
                  <a:gd name="T0" fmla="*/ 202432 w 62"/>
                  <a:gd name="T1" fmla="*/ 161660 h 72"/>
                  <a:gd name="T2" fmla="*/ 195570 w 62"/>
                  <a:gd name="T3" fmla="*/ 192617 h 72"/>
                  <a:gd name="T4" fmla="*/ 195570 w 62"/>
                  <a:gd name="T5" fmla="*/ 230452 h 72"/>
                  <a:gd name="T6" fmla="*/ 178415 w 62"/>
                  <a:gd name="T7" fmla="*/ 247650 h 72"/>
                  <a:gd name="T8" fmla="*/ 89207 w 62"/>
                  <a:gd name="T9" fmla="*/ 247650 h 72"/>
                  <a:gd name="T10" fmla="*/ 72052 w 62"/>
                  <a:gd name="T11" fmla="*/ 230452 h 72"/>
                  <a:gd name="T12" fmla="*/ 72052 w 62"/>
                  <a:gd name="T13" fmla="*/ 192617 h 72"/>
                  <a:gd name="T14" fmla="*/ 54897 w 62"/>
                  <a:gd name="T15" fmla="*/ 171979 h 72"/>
                  <a:gd name="T16" fmla="*/ 37742 w 62"/>
                  <a:gd name="T17" fmla="*/ 158221 h 72"/>
                  <a:gd name="T18" fmla="*/ 0 w 62"/>
                  <a:gd name="T19" fmla="*/ 123825 h 72"/>
                  <a:gd name="T20" fmla="*/ 37742 w 62"/>
                  <a:gd name="T21" fmla="*/ 85990 h 72"/>
                  <a:gd name="T22" fmla="*/ 54897 w 62"/>
                  <a:gd name="T23" fmla="*/ 89429 h 72"/>
                  <a:gd name="T24" fmla="*/ 54897 w 62"/>
                  <a:gd name="T25" fmla="*/ 37835 h 72"/>
                  <a:gd name="T26" fmla="*/ 89207 w 62"/>
                  <a:gd name="T27" fmla="*/ 0 h 72"/>
                  <a:gd name="T28" fmla="*/ 123518 w 62"/>
                  <a:gd name="T29" fmla="*/ 37835 h 72"/>
                  <a:gd name="T30" fmla="*/ 123518 w 62"/>
                  <a:gd name="T31" fmla="*/ 58473 h 72"/>
                  <a:gd name="T32" fmla="*/ 140673 w 62"/>
                  <a:gd name="T33" fmla="*/ 65352 h 72"/>
                  <a:gd name="T34" fmla="*/ 147535 w 62"/>
                  <a:gd name="T35" fmla="*/ 65352 h 72"/>
                  <a:gd name="T36" fmla="*/ 171552 w 62"/>
                  <a:gd name="T37" fmla="*/ 72231 h 72"/>
                  <a:gd name="T38" fmla="*/ 212725 w 62"/>
                  <a:gd name="T39" fmla="*/ 116946 h 72"/>
                  <a:gd name="T40" fmla="*/ 202432 w 62"/>
                  <a:gd name="T41" fmla="*/ 161660 h 72"/>
                  <a:gd name="T42" fmla="*/ 171552 w 62"/>
                  <a:gd name="T43" fmla="*/ 89429 h 72"/>
                  <a:gd name="T44" fmla="*/ 164690 w 62"/>
                  <a:gd name="T45" fmla="*/ 89429 h 72"/>
                  <a:gd name="T46" fmla="*/ 147535 w 62"/>
                  <a:gd name="T47" fmla="*/ 82550 h 72"/>
                  <a:gd name="T48" fmla="*/ 137242 w 62"/>
                  <a:gd name="T49" fmla="*/ 85990 h 72"/>
                  <a:gd name="T50" fmla="*/ 120087 w 62"/>
                  <a:gd name="T51" fmla="*/ 75671 h 72"/>
                  <a:gd name="T52" fmla="*/ 106363 w 62"/>
                  <a:gd name="T53" fmla="*/ 82550 h 72"/>
                  <a:gd name="T54" fmla="*/ 106363 w 62"/>
                  <a:gd name="T55" fmla="*/ 37835 h 72"/>
                  <a:gd name="T56" fmla="*/ 89207 w 62"/>
                  <a:gd name="T57" fmla="*/ 17198 h 72"/>
                  <a:gd name="T58" fmla="*/ 72052 w 62"/>
                  <a:gd name="T59" fmla="*/ 37835 h 72"/>
                  <a:gd name="T60" fmla="*/ 72052 w 62"/>
                  <a:gd name="T61" fmla="*/ 116946 h 72"/>
                  <a:gd name="T62" fmla="*/ 37742 w 62"/>
                  <a:gd name="T63" fmla="*/ 103188 h 72"/>
                  <a:gd name="T64" fmla="*/ 20586 w 62"/>
                  <a:gd name="T65" fmla="*/ 123825 h 72"/>
                  <a:gd name="T66" fmla="*/ 37742 w 62"/>
                  <a:gd name="T67" fmla="*/ 137583 h 72"/>
                  <a:gd name="T68" fmla="*/ 48035 w 62"/>
                  <a:gd name="T69" fmla="*/ 141023 h 72"/>
                  <a:gd name="T70" fmla="*/ 68621 w 62"/>
                  <a:gd name="T71" fmla="*/ 158221 h 72"/>
                  <a:gd name="T72" fmla="*/ 89207 w 62"/>
                  <a:gd name="T73" fmla="*/ 192617 h 72"/>
                  <a:gd name="T74" fmla="*/ 89207 w 62"/>
                  <a:gd name="T75" fmla="*/ 196056 h 72"/>
                  <a:gd name="T76" fmla="*/ 178415 w 62"/>
                  <a:gd name="T77" fmla="*/ 196056 h 72"/>
                  <a:gd name="T78" fmla="*/ 178415 w 62"/>
                  <a:gd name="T79" fmla="*/ 192617 h 72"/>
                  <a:gd name="T80" fmla="*/ 195570 w 62"/>
                  <a:gd name="T81" fmla="*/ 116946 h 72"/>
                  <a:gd name="T82" fmla="*/ 171552 w 62"/>
                  <a:gd name="T83" fmla="*/ 89429 h 72"/>
                  <a:gd name="T84" fmla="*/ 168121 w 62"/>
                  <a:gd name="T85" fmla="*/ 213254 h 72"/>
                  <a:gd name="T86" fmla="*/ 161259 w 62"/>
                  <a:gd name="T87" fmla="*/ 223573 h 72"/>
                  <a:gd name="T88" fmla="*/ 168121 w 62"/>
                  <a:gd name="T89" fmla="*/ 230452 h 72"/>
                  <a:gd name="T90" fmla="*/ 178415 w 62"/>
                  <a:gd name="T91" fmla="*/ 223573 h 72"/>
                  <a:gd name="T92" fmla="*/ 168121 w 62"/>
                  <a:gd name="T93" fmla="*/ 213254 h 7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62" h="72">
                    <a:moveTo>
                      <a:pt x="59" y="47"/>
                    </a:moveTo>
                    <a:cubicBezTo>
                      <a:pt x="59" y="49"/>
                      <a:pt x="57" y="53"/>
                      <a:pt x="57" y="56"/>
                    </a:cubicBezTo>
                    <a:cubicBezTo>
                      <a:pt x="57" y="67"/>
                      <a:pt x="57" y="67"/>
                      <a:pt x="57" y="67"/>
                    </a:cubicBezTo>
                    <a:cubicBezTo>
                      <a:pt x="57" y="70"/>
                      <a:pt x="55" y="72"/>
                      <a:pt x="52" y="72"/>
                    </a:cubicBezTo>
                    <a:cubicBezTo>
                      <a:pt x="26" y="72"/>
                      <a:pt x="26" y="72"/>
                      <a:pt x="26" y="72"/>
                    </a:cubicBezTo>
                    <a:cubicBezTo>
                      <a:pt x="23" y="72"/>
                      <a:pt x="21" y="70"/>
                      <a:pt x="21" y="67"/>
                    </a:cubicBezTo>
                    <a:cubicBezTo>
                      <a:pt x="21" y="56"/>
                      <a:pt x="21" y="56"/>
                      <a:pt x="21" y="56"/>
                    </a:cubicBezTo>
                    <a:cubicBezTo>
                      <a:pt x="21" y="54"/>
                      <a:pt x="18" y="51"/>
                      <a:pt x="16" y="50"/>
                    </a:cubicBezTo>
                    <a:cubicBezTo>
                      <a:pt x="15" y="48"/>
                      <a:pt x="13" y="47"/>
                      <a:pt x="11" y="46"/>
                    </a:cubicBezTo>
                    <a:cubicBezTo>
                      <a:pt x="7" y="43"/>
                      <a:pt x="0" y="42"/>
                      <a:pt x="0" y="36"/>
                    </a:cubicBezTo>
                    <a:cubicBezTo>
                      <a:pt x="0" y="30"/>
                      <a:pt x="4" y="25"/>
                      <a:pt x="11" y="25"/>
                    </a:cubicBezTo>
                    <a:cubicBezTo>
                      <a:pt x="13" y="25"/>
                      <a:pt x="14" y="25"/>
                      <a:pt x="16" y="26"/>
                    </a:cubicBezTo>
                    <a:cubicBezTo>
                      <a:pt x="16" y="11"/>
                      <a:pt x="16" y="11"/>
                      <a:pt x="16" y="11"/>
                    </a:cubicBezTo>
                    <a:cubicBezTo>
                      <a:pt x="16" y="5"/>
                      <a:pt x="21" y="0"/>
                      <a:pt x="26" y="0"/>
                    </a:cubicBezTo>
                    <a:cubicBezTo>
                      <a:pt x="32" y="0"/>
                      <a:pt x="36" y="5"/>
                      <a:pt x="36" y="11"/>
                    </a:cubicBezTo>
                    <a:cubicBezTo>
                      <a:pt x="36" y="17"/>
                      <a:pt x="36" y="17"/>
                      <a:pt x="36" y="17"/>
                    </a:cubicBezTo>
                    <a:cubicBezTo>
                      <a:pt x="38" y="18"/>
                      <a:pt x="40" y="18"/>
                      <a:pt x="41" y="19"/>
                    </a:cubicBezTo>
                    <a:cubicBezTo>
                      <a:pt x="42" y="19"/>
                      <a:pt x="42" y="19"/>
                      <a:pt x="43" y="19"/>
                    </a:cubicBezTo>
                    <a:cubicBezTo>
                      <a:pt x="46" y="19"/>
                      <a:pt x="48" y="20"/>
                      <a:pt x="50" y="21"/>
                    </a:cubicBezTo>
                    <a:cubicBezTo>
                      <a:pt x="58" y="21"/>
                      <a:pt x="62" y="26"/>
                      <a:pt x="62" y="34"/>
                    </a:cubicBezTo>
                    <a:cubicBezTo>
                      <a:pt x="62" y="38"/>
                      <a:pt x="61" y="42"/>
                      <a:pt x="59" y="47"/>
                    </a:cubicBezTo>
                    <a:close/>
                    <a:moveTo>
                      <a:pt x="50" y="26"/>
                    </a:moveTo>
                    <a:cubicBezTo>
                      <a:pt x="50" y="26"/>
                      <a:pt x="49" y="26"/>
                      <a:pt x="48" y="26"/>
                    </a:cubicBezTo>
                    <a:cubicBezTo>
                      <a:pt x="47" y="25"/>
                      <a:pt x="45" y="24"/>
                      <a:pt x="43" y="24"/>
                    </a:cubicBezTo>
                    <a:cubicBezTo>
                      <a:pt x="42" y="24"/>
                      <a:pt x="41" y="24"/>
                      <a:pt x="40" y="25"/>
                    </a:cubicBezTo>
                    <a:cubicBezTo>
                      <a:pt x="39" y="23"/>
                      <a:pt x="37" y="22"/>
                      <a:pt x="35" y="22"/>
                    </a:cubicBezTo>
                    <a:cubicBezTo>
                      <a:pt x="34" y="22"/>
                      <a:pt x="32" y="23"/>
                      <a:pt x="31" y="24"/>
                    </a:cubicBezTo>
                    <a:cubicBezTo>
                      <a:pt x="31" y="11"/>
                      <a:pt x="31" y="11"/>
                      <a:pt x="31" y="11"/>
                    </a:cubicBezTo>
                    <a:cubicBezTo>
                      <a:pt x="31" y="8"/>
                      <a:pt x="29" y="5"/>
                      <a:pt x="26" y="5"/>
                    </a:cubicBezTo>
                    <a:cubicBezTo>
                      <a:pt x="23" y="5"/>
                      <a:pt x="21" y="8"/>
                      <a:pt x="21" y="11"/>
                    </a:cubicBezTo>
                    <a:cubicBezTo>
                      <a:pt x="21" y="34"/>
                      <a:pt x="21" y="34"/>
                      <a:pt x="21" y="34"/>
                    </a:cubicBezTo>
                    <a:cubicBezTo>
                      <a:pt x="19" y="34"/>
                      <a:pt x="16" y="30"/>
                      <a:pt x="11" y="30"/>
                    </a:cubicBezTo>
                    <a:cubicBezTo>
                      <a:pt x="7" y="30"/>
                      <a:pt x="6" y="33"/>
                      <a:pt x="6" y="36"/>
                    </a:cubicBezTo>
                    <a:cubicBezTo>
                      <a:pt x="6" y="37"/>
                      <a:pt x="10" y="39"/>
                      <a:pt x="11" y="40"/>
                    </a:cubicBezTo>
                    <a:cubicBezTo>
                      <a:pt x="12" y="40"/>
                      <a:pt x="13" y="41"/>
                      <a:pt x="14" y="41"/>
                    </a:cubicBezTo>
                    <a:cubicBezTo>
                      <a:pt x="16" y="43"/>
                      <a:pt x="18" y="44"/>
                      <a:pt x="20" y="46"/>
                    </a:cubicBezTo>
                    <a:cubicBezTo>
                      <a:pt x="23" y="48"/>
                      <a:pt x="26" y="51"/>
                      <a:pt x="26" y="56"/>
                    </a:cubicBezTo>
                    <a:cubicBezTo>
                      <a:pt x="26" y="57"/>
                      <a:pt x="26" y="57"/>
                      <a:pt x="26" y="57"/>
                    </a:cubicBezTo>
                    <a:cubicBezTo>
                      <a:pt x="52" y="57"/>
                      <a:pt x="52" y="57"/>
                      <a:pt x="52" y="57"/>
                    </a:cubicBezTo>
                    <a:cubicBezTo>
                      <a:pt x="52" y="56"/>
                      <a:pt x="52" y="56"/>
                      <a:pt x="52" y="56"/>
                    </a:cubicBezTo>
                    <a:cubicBezTo>
                      <a:pt x="52" y="49"/>
                      <a:pt x="57" y="42"/>
                      <a:pt x="57" y="34"/>
                    </a:cubicBezTo>
                    <a:cubicBezTo>
                      <a:pt x="57" y="29"/>
                      <a:pt x="55" y="26"/>
                      <a:pt x="50" y="26"/>
                    </a:cubicBezTo>
                    <a:close/>
                    <a:moveTo>
                      <a:pt x="49" y="62"/>
                    </a:moveTo>
                    <a:cubicBezTo>
                      <a:pt x="48" y="62"/>
                      <a:pt x="47" y="63"/>
                      <a:pt x="47" y="65"/>
                    </a:cubicBezTo>
                    <a:cubicBezTo>
                      <a:pt x="47" y="66"/>
                      <a:pt x="48" y="67"/>
                      <a:pt x="49" y="67"/>
                    </a:cubicBezTo>
                    <a:cubicBezTo>
                      <a:pt x="51" y="67"/>
                      <a:pt x="52" y="66"/>
                      <a:pt x="52" y="65"/>
                    </a:cubicBezTo>
                    <a:cubicBezTo>
                      <a:pt x="52" y="63"/>
                      <a:pt x="51" y="62"/>
                      <a:pt x="49" y="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5" name="Freeform 88">
                <a:extLst>
                  <a:ext uri="{FF2B5EF4-FFF2-40B4-BE49-F238E27FC236}">
                    <a16:creationId xmlns:a16="http://schemas.microsoft.com/office/drawing/2014/main" id="{4270B709-8EE9-498E-0BE7-F554F6FE6AB8}"/>
                  </a:ext>
                </a:extLst>
              </p:cNvPr>
              <p:cNvSpPr>
                <a:spLocks noEditPoints="1"/>
              </p:cNvSpPr>
              <p:nvPr/>
            </p:nvSpPr>
            <p:spPr bwMode="auto">
              <a:xfrm>
                <a:off x="8209944" y="2689631"/>
                <a:ext cx="315312" cy="557066"/>
              </a:xfrm>
              <a:custGeom>
                <a:avLst/>
                <a:gdLst>
                  <a:gd name="T0" fmla="*/ 198297 w 136"/>
                  <a:gd name="T1" fmla="*/ 369887 h 232"/>
                  <a:gd name="T2" fmla="*/ 19190 w 136"/>
                  <a:gd name="T3" fmla="*/ 369887 h 232"/>
                  <a:gd name="T4" fmla="*/ 0 w 136"/>
                  <a:gd name="T5" fmla="*/ 350755 h 232"/>
                  <a:gd name="T6" fmla="*/ 0 w 136"/>
                  <a:gd name="T7" fmla="*/ 19132 h 232"/>
                  <a:gd name="T8" fmla="*/ 19190 w 136"/>
                  <a:gd name="T9" fmla="*/ 0 h 232"/>
                  <a:gd name="T10" fmla="*/ 198297 w 136"/>
                  <a:gd name="T11" fmla="*/ 0 h 232"/>
                  <a:gd name="T12" fmla="*/ 217487 w 136"/>
                  <a:gd name="T13" fmla="*/ 19132 h 232"/>
                  <a:gd name="T14" fmla="*/ 217487 w 136"/>
                  <a:gd name="T15" fmla="*/ 350755 h 232"/>
                  <a:gd name="T16" fmla="*/ 198297 w 136"/>
                  <a:gd name="T17" fmla="*/ 369887 h 232"/>
                  <a:gd name="T18" fmla="*/ 108744 w 136"/>
                  <a:gd name="T19" fmla="*/ 350755 h 232"/>
                  <a:gd name="T20" fmla="*/ 121537 w 136"/>
                  <a:gd name="T21" fmla="*/ 338000 h 232"/>
                  <a:gd name="T22" fmla="*/ 108744 w 136"/>
                  <a:gd name="T23" fmla="*/ 325245 h 232"/>
                  <a:gd name="T24" fmla="*/ 95950 w 136"/>
                  <a:gd name="T25" fmla="*/ 338000 h 232"/>
                  <a:gd name="T26" fmla="*/ 108744 w 136"/>
                  <a:gd name="T27" fmla="*/ 350755 h 232"/>
                  <a:gd name="T28" fmla="*/ 198297 w 136"/>
                  <a:gd name="T29" fmla="*/ 38264 h 232"/>
                  <a:gd name="T30" fmla="*/ 191900 w 136"/>
                  <a:gd name="T31" fmla="*/ 38264 h 232"/>
                  <a:gd name="T32" fmla="*/ 25587 w 136"/>
                  <a:gd name="T33" fmla="*/ 38264 h 232"/>
                  <a:gd name="T34" fmla="*/ 19190 w 136"/>
                  <a:gd name="T35" fmla="*/ 38264 h 232"/>
                  <a:gd name="T36" fmla="*/ 19190 w 136"/>
                  <a:gd name="T37" fmla="*/ 306113 h 232"/>
                  <a:gd name="T38" fmla="*/ 25587 w 136"/>
                  <a:gd name="T39" fmla="*/ 306113 h 232"/>
                  <a:gd name="T40" fmla="*/ 191900 w 136"/>
                  <a:gd name="T41" fmla="*/ 306113 h 232"/>
                  <a:gd name="T42" fmla="*/ 198297 w 136"/>
                  <a:gd name="T43" fmla="*/ 306113 h 232"/>
                  <a:gd name="T44" fmla="*/ 198297 w 136"/>
                  <a:gd name="T45" fmla="*/ 38264 h 23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36" h="232">
                    <a:moveTo>
                      <a:pt x="124" y="232"/>
                    </a:moveTo>
                    <a:cubicBezTo>
                      <a:pt x="12" y="232"/>
                      <a:pt x="12" y="232"/>
                      <a:pt x="12" y="232"/>
                    </a:cubicBezTo>
                    <a:cubicBezTo>
                      <a:pt x="5" y="232"/>
                      <a:pt x="0" y="227"/>
                      <a:pt x="0" y="220"/>
                    </a:cubicBezTo>
                    <a:cubicBezTo>
                      <a:pt x="0" y="12"/>
                      <a:pt x="0" y="12"/>
                      <a:pt x="0" y="12"/>
                    </a:cubicBezTo>
                    <a:cubicBezTo>
                      <a:pt x="0" y="5"/>
                      <a:pt x="5" y="0"/>
                      <a:pt x="12" y="0"/>
                    </a:cubicBezTo>
                    <a:cubicBezTo>
                      <a:pt x="124" y="0"/>
                      <a:pt x="124" y="0"/>
                      <a:pt x="124" y="0"/>
                    </a:cubicBezTo>
                    <a:cubicBezTo>
                      <a:pt x="131" y="0"/>
                      <a:pt x="136" y="5"/>
                      <a:pt x="136" y="12"/>
                    </a:cubicBezTo>
                    <a:cubicBezTo>
                      <a:pt x="136" y="220"/>
                      <a:pt x="136" y="220"/>
                      <a:pt x="136" y="220"/>
                    </a:cubicBezTo>
                    <a:cubicBezTo>
                      <a:pt x="136" y="227"/>
                      <a:pt x="131" y="232"/>
                      <a:pt x="124" y="232"/>
                    </a:cubicBezTo>
                    <a:moveTo>
                      <a:pt x="68" y="220"/>
                    </a:moveTo>
                    <a:cubicBezTo>
                      <a:pt x="72" y="220"/>
                      <a:pt x="76" y="216"/>
                      <a:pt x="76" y="212"/>
                    </a:cubicBezTo>
                    <a:cubicBezTo>
                      <a:pt x="76" y="208"/>
                      <a:pt x="72" y="204"/>
                      <a:pt x="68" y="204"/>
                    </a:cubicBezTo>
                    <a:cubicBezTo>
                      <a:pt x="64" y="204"/>
                      <a:pt x="60" y="208"/>
                      <a:pt x="60" y="212"/>
                    </a:cubicBezTo>
                    <a:cubicBezTo>
                      <a:pt x="60" y="216"/>
                      <a:pt x="64" y="220"/>
                      <a:pt x="68" y="220"/>
                    </a:cubicBezTo>
                    <a:moveTo>
                      <a:pt x="124" y="24"/>
                    </a:moveTo>
                    <a:cubicBezTo>
                      <a:pt x="120" y="24"/>
                      <a:pt x="120" y="24"/>
                      <a:pt x="120" y="24"/>
                    </a:cubicBezTo>
                    <a:cubicBezTo>
                      <a:pt x="16" y="24"/>
                      <a:pt x="16" y="24"/>
                      <a:pt x="16" y="24"/>
                    </a:cubicBezTo>
                    <a:cubicBezTo>
                      <a:pt x="12" y="24"/>
                      <a:pt x="12" y="24"/>
                      <a:pt x="12" y="24"/>
                    </a:cubicBezTo>
                    <a:cubicBezTo>
                      <a:pt x="12" y="192"/>
                      <a:pt x="12" y="192"/>
                      <a:pt x="12" y="192"/>
                    </a:cubicBezTo>
                    <a:cubicBezTo>
                      <a:pt x="16" y="192"/>
                      <a:pt x="16" y="192"/>
                      <a:pt x="16" y="192"/>
                    </a:cubicBezTo>
                    <a:cubicBezTo>
                      <a:pt x="120" y="192"/>
                      <a:pt x="120" y="192"/>
                      <a:pt x="120" y="192"/>
                    </a:cubicBezTo>
                    <a:cubicBezTo>
                      <a:pt x="124" y="192"/>
                      <a:pt x="124" y="192"/>
                      <a:pt x="124" y="192"/>
                    </a:cubicBezTo>
                    <a:lnTo>
                      <a:pt x="124"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6" name="Freeform 159">
                <a:extLst>
                  <a:ext uri="{FF2B5EF4-FFF2-40B4-BE49-F238E27FC236}">
                    <a16:creationId xmlns:a16="http://schemas.microsoft.com/office/drawing/2014/main" id="{14CC1C03-1130-4748-3B21-D09977A873E7}"/>
                  </a:ext>
                </a:extLst>
              </p:cNvPr>
              <p:cNvSpPr>
                <a:spLocks noEditPoints="1"/>
              </p:cNvSpPr>
              <p:nvPr/>
            </p:nvSpPr>
            <p:spPr bwMode="auto">
              <a:xfrm>
                <a:off x="10796214" y="2715888"/>
                <a:ext cx="377596" cy="497281"/>
              </a:xfrm>
              <a:custGeom>
                <a:avLst/>
                <a:gdLst>
                  <a:gd name="T0" fmla="*/ 10319 w 54"/>
                  <a:gd name="T1" fmla="*/ 233363 h 68"/>
                  <a:gd name="T2" fmla="*/ 10319 w 54"/>
                  <a:gd name="T3" fmla="*/ 0 h 68"/>
                  <a:gd name="T4" fmla="*/ 185737 w 54"/>
                  <a:gd name="T5" fmla="*/ 223068 h 68"/>
                  <a:gd name="T6" fmla="*/ 17198 w 54"/>
                  <a:gd name="T7" fmla="*/ 17159 h 68"/>
                  <a:gd name="T8" fmla="*/ 68791 w 54"/>
                  <a:gd name="T9" fmla="*/ 185318 h 68"/>
                  <a:gd name="T10" fmla="*/ 116946 w 54"/>
                  <a:gd name="T11" fmla="*/ 185318 h 68"/>
                  <a:gd name="T12" fmla="*/ 51594 w 54"/>
                  <a:gd name="T13" fmla="*/ 44614 h 68"/>
                  <a:gd name="T14" fmla="*/ 34396 w 54"/>
                  <a:gd name="T15" fmla="*/ 44614 h 68"/>
                  <a:gd name="T16" fmla="*/ 48154 w 54"/>
                  <a:gd name="T17" fmla="*/ 30886 h 68"/>
                  <a:gd name="T18" fmla="*/ 51594 w 54"/>
                  <a:gd name="T19" fmla="*/ 78932 h 68"/>
                  <a:gd name="T20" fmla="*/ 34396 w 54"/>
                  <a:gd name="T21" fmla="*/ 78932 h 68"/>
                  <a:gd name="T22" fmla="*/ 48154 w 54"/>
                  <a:gd name="T23" fmla="*/ 65204 h 68"/>
                  <a:gd name="T24" fmla="*/ 51594 w 54"/>
                  <a:gd name="T25" fmla="*/ 109818 h 68"/>
                  <a:gd name="T26" fmla="*/ 34396 w 54"/>
                  <a:gd name="T27" fmla="*/ 109818 h 68"/>
                  <a:gd name="T28" fmla="*/ 48154 w 54"/>
                  <a:gd name="T29" fmla="*/ 99522 h 68"/>
                  <a:gd name="T30" fmla="*/ 51594 w 54"/>
                  <a:gd name="T31" fmla="*/ 144136 h 68"/>
                  <a:gd name="T32" fmla="*/ 34396 w 54"/>
                  <a:gd name="T33" fmla="*/ 144136 h 68"/>
                  <a:gd name="T34" fmla="*/ 48154 w 54"/>
                  <a:gd name="T35" fmla="*/ 133841 h 68"/>
                  <a:gd name="T36" fmla="*/ 51594 w 54"/>
                  <a:gd name="T37" fmla="*/ 178454 h 68"/>
                  <a:gd name="T38" fmla="*/ 34396 w 54"/>
                  <a:gd name="T39" fmla="*/ 178454 h 68"/>
                  <a:gd name="T40" fmla="*/ 48154 w 54"/>
                  <a:gd name="T41" fmla="*/ 164727 h 68"/>
                  <a:gd name="T42" fmla="*/ 85989 w 54"/>
                  <a:gd name="T43" fmla="*/ 44614 h 68"/>
                  <a:gd name="T44" fmla="*/ 68791 w 54"/>
                  <a:gd name="T45" fmla="*/ 44614 h 68"/>
                  <a:gd name="T46" fmla="*/ 82550 w 54"/>
                  <a:gd name="T47" fmla="*/ 30886 h 68"/>
                  <a:gd name="T48" fmla="*/ 85989 w 54"/>
                  <a:gd name="T49" fmla="*/ 78932 h 68"/>
                  <a:gd name="T50" fmla="*/ 68791 w 54"/>
                  <a:gd name="T51" fmla="*/ 78932 h 68"/>
                  <a:gd name="T52" fmla="*/ 82550 w 54"/>
                  <a:gd name="T53" fmla="*/ 65204 h 68"/>
                  <a:gd name="T54" fmla="*/ 85989 w 54"/>
                  <a:gd name="T55" fmla="*/ 109818 h 68"/>
                  <a:gd name="T56" fmla="*/ 68791 w 54"/>
                  <a:gd name="T57" fmla="*/ 109818 h 68"/>
                  <a:gd name="T58" fmla="*/ 82550 w 54"/>
                  <a:gd name="T59" fmla="*/ 99522 h 68"/>
                  <a:gd name="T60" fmla="*/ 85989 w 54"/>
                  <a:gd name="T61" fmla="*/ 144136 h 68"/>
                  <a:gd name="T62" fmla="*/ 68791 w 54"/>
                  <a:gd name="T63" fmla="*/ 144136 h 68"/>
                  <a:gd name="T64" fmla="*/ 82550 w 54"/>
                  <a:gd name="T65" fmla="*/ 133841 h 68"/>
                  <a:gd name="T66" fmla="*/ 116946 w 54"/>
                  <a:gd name="T67" fmla="*/ 44614 h 68"/>
                  <a:gd name="T68" fmla="*/ 103187 w 54"/>
                  <a:gd name="T69" fmla="*/ 44614 h 68"/>
                  <a:gd name="T70" fmla="*/ 113506 w 54"/>
                  <a:gd name="T71" fmla="*/ 30886 h 68"/>
                  <a:gd name="T72" fmla="*/ 116946 w 54"/>
                  <a:gd name="T73" fmla="*/ 78932 h 68"/>
                  <a:gd name="T74" fmla="*/ 103187 w 54"/>
                  <a:gd name="T75" fmla="*/ 78932 h 68"/>
                  <a:gd name="T76" fmla="*/ 113506 w 54"/>
                  <a:gd name="T77" fmla="*/ 65204 h 68"/>
                  <a:gd name="T78" fmla="*/ 116946 w 54"/>
                  <a:gd name="T79" fmla="*/ 109818 h 68"/>
                  <a:gd name="T80" fmla="*/ 103187 w 54"/>
                  <a:gd name="T81" fmla="*/ 109818 h 68"/>
                  <a:gd name="T82" fmla="*/ 113506 w 54"/>
                  <a:gd name="T83" fmla="*/ 99522 h 68"/>
                  <a:gd name="T84" fmla="*/ 116946 w 54"/>
                  <a:gd name="T85" fmla="*/ 144136 h 68"/>
                  <a:gd name="T86" fmla="*/ 103187 w 54"/>
                  <a:gd name="T87" fmla="*/ 144136 h 68"/>
                  <a:gd name="T88" fmla="*/ 113506 w 54"/>
                  <a:gd name="T89" fmla="*/ 133841 h 68"/>
                  <a:gd name="T90" fmla="*/ 151341 w 54"/>
                  <a:gd name="T91" fmla="*/ 44614 h 68"/>
                  <a:gd name="T92" fmla="*/ 134143 w 54"/>
                  <a:gd name="T93" fmla="*/ 44614 h 68"/>
                  <a:gd name="T94" fmla="*/ 147902 w 54"/>
                  <a:gd name="T95" fmla="*/ 30886 h 68"/>
                  <a:gd name="T96" fmla="*/ 151341 w 54"/>
                  <a:gd name="T97" fmla="*/ 78932 h 68"/>
                  <a:gd name="T98" fmla="*/ 134143 w 54"/>
                  <a:gd name="T99" fmla="*/ 78932 h 68"/>
                  <a:gd name="T100" fmla="*/ 147902 w 54"/>
                  <a:gd name="T101" fmla="*/ 65204 h 68"/>
                  <a:gd name="T102" fmla="*/ 151341 w 54"/>
                  <a:gd name="T103" fmla="*/ 109818 h 68"/>
                  <a:gd name="T104" fmla="*/ 134143 w 54"/>
                  <a:gd name="T105" fmla="*/ 109818 h 68"/>
                  <a:gd name="T106" fmla="*/ 147902 w 54"/>
                  <a:gd name="T107" fmla="*/ 99522 h 68"/>
                  <a:gd name="T108" fmla="*/ 151341 w 54"/>
                  <a:gd name="T109" fmla="*/ 144136 h 68"/>
                  <a:gd name="T110" fmla="*/ 134143 w 54"/>
                  <a:gd name="T111" fmla="*/ 144136 h 68"/>
                  <a:gd name="T112" fmla="*/ 147902 w 54"/>
                  <a:gd name="T113" fmla="*/ 133841 h 68"/>
                  <a:gd name="T114" fmla="*/ 151341 w 54"/>
                  <a:gd name="T115" fmla="*/ 178454 h 68"/>
                  <a:gd name="T116" fmla="*/ 134143 w 54"/>
                  <a:gd name="T117" fmla="*/ 178454 h 68"/>
                  <a:gd name="T118" fmla="*/ 147902 w 54"/>
                  <a:gd name="T119" fmla="*/ 164727 h 6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4" h="68">
                    <a:moveTo>
                      <a:pt x="54" y="65"/>
                    </a:moveTo>
                    <a:cubicBezTo>
                      <a:pt x="54" y="67"/>
                      <a:pt x="53" y="68"/>
                      <a:pt x="51" y="68"/>
                    </a:cubicBezTo>
                    <a:cubicBezTo>
                      <a:pt x="3" y="68"/>
                      <a:pt x="3" y="68"/>
                      <a:pt x="3" y="68"/>
                    </a:cubicBezTo>
                    <a:cubicBezTo>
                      <a:pt x="2" y="68"/>
                      <a:pt x="0" y="67"/>
                      <a:pt x="0" y="65"/>
                    </a:cubicBezTo>
                    <a:cubicBezTo>
                      <a:pt x="0" y="2"/>
                      <a:pt x="0" y="2"/>
                      <a:pt x="0" y="2"/>
                    </a:cubicBezTo>
                    <a:cubicBezTo>
                      <a:pt x="0" y="1"/>
                      <a:pt x="2" y="0"/>
                      <a:pt x="3" y="0"/>
                    </a:cubicBezTo>
                    <a:cubicBezTo>
                      <a:pt x="51" y="0"/>
                      <a:pt x="51" y="0"/>
                      <a:pt x="51" y="0"/>
                    </a:cubicBezTo>
                    <a:cubicBezTo>
                      <a:pt x="53" y="0"/>
                      <a:pt x="54" y="1"/>
                      <a:pt x="54" y="2"/>
                    </a:cubicBezTo>
                    <a:lnTo>
                      <a:pt x="54" y="65"/>
                    </a:lnTo>
                    <a:close/>
                    <a:moveTo>
                      <a:pt x="49" y="63"/>
                    </a:moveTo>
                    <a:cubicBezTo>
                      <a:pt x="49" y="5"/>
                      <a:pt x="49" y="5"/>
                      <a:pt x="49" y="5"/>
                    </a:cubicBezTo>
                    <a:cubicBezTo>
                      <a:pt x="5" y="5"/>
                      <a:pt x="5" y="5"/>
                      <a:pt x="5" y="5"/>
                    </a:cubicBezTo>
                    <a:cubicBezTo>
                      <a:pt x="5" y="63"/>
                      <a:pt x="5" y="63"/>
                      <a:pt x="5" y="63"/>
                    </a:cubicBezTo>
                    <a:cubicBezTo>
                      <a:pt x="20" y="63"/>
                      <a:pt x="20" y="63"/>
                      <a:pt x="20" y="63"/>
                    </a:cubicBezTo>
                    <a:cubicBezTo>
                      <a:pt x="20" y="54"/>
                      <a:pt x="20" y="54"/>
                      <a:pt x="20" y="54"/>
                    </a:cubicBezTo>
                    <a:cubicBezTo>
                      <a:pt x="20" y="54"/>
                      <a:pt x="20" y="53"/>
                      <a:pt x="21" y="53"/>
                    </a:cubicBezTo>
                    <a:cubicBezTo>
                      <a:pt x="33" y="53"/>
                      <a:pt x="33" y="53"/>
                      <a:pt x="33" y="53"/>
                    </a:cubicBezTo>
                    <a:cubicBezTo>
                      <a:pt x="34" y="53"/>
                      <a:pt x="34" y="54"/>
                      <a:pt x="34" y="54"/>
                    </a:cubicBezTo>
                    <a:cubicBezTo>
                      <a:pt x="34" y="63"/>
                      <a:pt x="34" y="63"/>
                      <a:pt x="34" y="63"/>
                    </a:cubicBezTo>
                    <a:lnTo>
                      <a:pt x="49" y="63"/>
                    </a:lnTo>
                    <a:close/>
                    <a:moveTo>
                      <a:pt x="15" y="13"/>
                    </a:moveTo>
                    <a:cubicBezTo>
                      <a:pt x="15" y="14"/>
                      <a:pt x="14" y="14"/>
                      <a:pt x="14" y="14"/>
                    </a:cubicBezTo>
                    <a:cubicBezTo>
                      <a:pt x="11" y="14"/>
                      <a:pt x="11" y="14"/>
                      <a:pt x="11" y="14"/>
                    </a:cubicBezTo>
                    <a:cubicBezTo>
                      <a:pt x="11" y="14"/>
                      <a:pt x="10" y="14"/>
                      <a:pt x="10" y="13"/>
                    </a:cubicBezTo>
                    <a:cubicBezTo>
                      <a:pt x="10" y="11"/>
                      <a:pt x="10" y="11"/>
                      <a:pt x="10" y="11"/>
                    </a:cubicBezTo>
                    <a:cubicBezTo>
                      <a:pt x="10" y="10"/>
                      <a:pt x="11" y="9"/>
                      <a:pt x="11" y="9"/>
                    </a:cubicBezTo>
                    <a:cubicBezTo>
                      <a:pt x="14" y="9"/>
                      <a:pt x="14" y="9"/>
                      <a:pt x="14" y="9"/>
                    </a:cubicBezTo>
                    <a:cubicBezTo>
                      <a:pt x="14" y="9"/>
                      <a:pt x="15" y="10"/>
                      <a:pt x="15" y="11"/>
                    </a:cubicBezTo>
                    <a:lnTo>
                      <a:pt x="15" y="13"/>
                    </a:lnTo>
                    <a:close/>
                    <a:moveTo>
                      <a:pt x="15" y="23"/>
                    </a:moveTo>
                    <a:cubicBezTo>
                      <a:pt x="15" y="23"/>
                      <a:pt x="14" y="24"/>
                      <a:pt x="14" y="24"/>
                    </a:cubicBezTo>
                    <a:cubicBezTo>
                      <a:pt x="11" y="24"/>
                      <a:pt x="11" y="24"/>
                      <a:pt x="11" y="24"/>
                    </a:cubicBezTo>
                    <a:cubicBezTo>
                      <a:pt x="11" y="24"/>
                      <a:pt x="10" y="23"/>
                      <a:pt x="10" y="23"/>
                    </a:cubicBezTo>
                    <a:cubicBezTo>
                      <a:pt x="10" y="20"/>
                      <a:pt x="10" y="20"/>
                      <a:pt x="10" y="20"/>
                    </a:cubicBezTo>
                    <a:cubicBezTo>
                      <a:pt x="10" y="20"/>
                      <a:pt x="11" y="19"/>
                      <a:pt x="11" y="19"/>
                    </a:cubicBezTo>
                    <a:cubicBezTo>
                      <a:pt x="14" y="19"/>
                      <a:pt x="14" y="19"/>
                      <a:pt x="14" y="19"/>
                    </a:cubicBezTo>
                    <a:cubicBezTo>
                      <a:pt x="14" y="19"/>
                      <a:pt x="15" y="20"/>
                      <a:pt x="15" y="20"/>
                    </a:cubicBezTo>
                    <a:lnTo>
                      <a:pt x="15" y="23"/>
                    </a:lnTo>
                    <a:close/>
                    <a:moveTo>
                      <a:pt x="15" y="32"/>
                    </a:moveTo>
                    <a:cubicBezTo>
                      <a:pt x="15" y="33"/>
                      <a:pt x="14" y="34"/>
                      <a:pt x="14" y="34"/>
                    </a:cubicBezTo>
                    <a:cubicBezTo>
                      <a:pt x="11" y="34"/>
                      <a:pt x="11" y="34"/>
                      <a:pt x="11" y="34"/>
                    </a:cubicBezTo>
                    <a:cubicBezTo>
                      <a:pt x="11" y="34"/>
                      <a:pt x="10" y="33"/>
                      <a:pt x="10" y="32"/>
                    </a:cubicBezTo>
                    <a:cubicBezTo>
                      <a:pt x="10" y="30"/>
                      <a:pt x="10" y="30"/>
                      <a:pt x="10" y="30"/>
                    </a:cubicBezTo>
                    <a:cubicBezTo>
                      <a:pt x="10" y="29"/>
                      <a:pt x="11" y="29"/>
                      <a:pt x="11" y="29"/>
                    </a:cubicBezTo>
                    <a:cubicBezTo>
                      <a:pt x="14" y="29"/>
                      <a:pt x="14" y="29"/>
                      <a:pt x="14" y="29"/>
                    </a:cubicBezTo>
                    <a:cubicBezTo>
                      <a:pt x="14" y="29"/>
                      <a:pt x="15" y="29"/>
                      <a:pt x="15" y="30"/>
                    </a:cubicBezTo>
                    <a:lnTo>
                      <a:pt x="15" y="32"/>
                    </a:lnTo>
                    <a:close/>
                    <a:moveTo>
                      <a:pt x="15" y="42"/>
                    </a:moveTo>
                    <a:cubicBezTo>
                      <a:pt x="15" y="43"/>
                      <a:pt x="14" y="43"/>
                      <a:pt x="14" y="43"/>
                    </a:cubicBezTo>
                    <a:cubicBezTo>
                      <a:pt x="11" y="43"/>
                      <a:pt x="11" y="43"/>
                      <a:pt x="11" y="43"/>
                    </a:cubicBezTo>
                    <a:cubicBezTo>
                      <a:pt x="11" y="43"/>
                      <a:pt x="10" y="43"/>
                      <a:pt x="10" y="42"/>
                    </a:cubicBezTo>
                    <a:cubicBezTo>
                      <a:pt x="10" y="40"/>
                      <a:pt x="10" y="40"/>
                      <a:pt x="10" y="40"/>
                    </a:cubicBezTo>
                    <a:cubicBezTo>
                      <a:pt x="10" y="39"/>
                      <a:pt x="11" y="39"/>
                      <a:pt x="11" y="39"/>
                    </a:cubicBezTo>
                    <a:cubicBezTo>
                      <a:pt x="14" y="39"/>
                      <a:pt x="14" y="39"/>
                      <a:pt x="14" y="39"/>
                    </a:cubicBezTo>
                    <a:cubicBezTo>
                      <a:pt x="14" y="39"/>
                      <a:pt x="15" y="39"/>
                      <a:pt x="15" y="40"/>
                    </a:cubicBezTo>
                    <a:lnTo>
                      <a:pt x="15" y="42"/>
                    </a:lnTo>
                    <a:close/>
                    <a:moveTo>
                      <a:pt x="15" y="52"/>
                    </a:moveTo>
                    <a:cubicBezTo>
                      <a:pt x="15" y="53"/>
                      <a:pt x="14" y="53"/>
                      <a:pt x="14" y="53"/>
                    </a:cubicBezTo>
                    <a:cubicBezTo>
                      <a:pt x="11" y="53"/>
                      <a:pt x="11" y="53"/>
                      <a:pt x="11" y="53"/>
                    </a:cubicBezTo>
                    <a:cubicBezTo>
                      <a:pt x="11" y="53"/>
                      <a:pt x="10" y="53"/>
                      <a:pt x="10" y="52"/>
                    </a:cubicBezTo>
                    <a:cubicBezTo>
                      <a:pt x="10" y="49"/>
                      <a:pt x="10" y="49"/>
                      <a:pt x="10" y="49"/>
                    </a:cubicBezTo>
                    <a:cubicBezTo>
                      <a:pt x="10" y="49"/>
                      <a:pt x="11" y="48"/>
                      <a:pt x="11" y="48"/>
                    </a:cubicBezTo>
                    <a:cubicBezTo>
                      <a:pt x="14" y="48"/>
                      <a:pt x="14" y="48"/>
                      <a:pt x="14" y="48"/>
                    </a:cubicBezTo>
                    <a:cubicBezTo>
                      <a:pt x="14" y="48"/>
                      <a:pt x="15" y="49"/>
                      <a:pt x="15" y="49"/>
                    </a:cubicBezTo>
                    <a:lnTo>
                      <a:pt x="15" y="52"/>
                    </a:lnTo>
                    <a:close/>
                    <a:moveTo>
                      <a:pt x="25" y="13"/>
                    </a:moveTo>
                    <a:cubicBezTo>
                      <a:pt x="25" y="14"/>
                      <a:pt x="24" y="14"/>
                      <a:pt x="24" y="14"/>
                    </a:cubicBezTo>
                    <a:cubicBezTo>
                      <a:pt x="21" y="14"/>
                      <a:pt x="21" y="14"/>
                      <a:pt x="21" y="14"/>
                    </a:cubicBezTo>
                    <a:cubicBezTo>
                      <a:pt x="20" y="14"/>
                      <a:pt x="20" y="14"/>
                      <a:pt x="20" y="13"/>
                    </a:cubicBezTo>
                    <a:cubicBezTo>
                      <a:pt x="20" y="11"/>
                      <a:pt x="20" y="11"/>
                      <a:pt x="20" y="11"/>
                    </a:cubicBezTo>
                    <a:cubicBezTo>
                      <a:pt x="20" y="10"/>
                      <a:pt x="20" y="9"/>
                      <a:pt x="21" y="9"/>
                    </a:cubicBezTo>
                    <a:cubicBezTo>
                      <a:pt x="24" y="9"/>
                      <a:pt x="24" y="9"/>
                      <a:pt x="24" y="9"/>
                    </a:cubicBezTo>
                    <a:cubicBezTo>
                      <a:pt x="24" y="9"/>
                      <a:pt x="25" y="10"/>
                      <a:pt x="25" y="11"/>
                    </a:cubicBezTo>
                    <a:lnTo>
                      <a:pt x="25" y="13"/>
                    </a:lnTo>
                    <a:close/>
                    <a:moveTo>
                      <a:pt x="25" y="23"/>
                    </a:moveTo>
                    <a:cubicBezTo>
                      <a:pt x="25" y="23"/>
                      <a:pt x="24" y="24"/>
                      <a:pt x="24" y="24"/>
                    </a:cubicBezTo>
                    <a:cubicBezTo>
                      <a:pt x="21" y="24"/>
                      <a:pt x="21" y="24"/>
                      <a:pt x="21" y="24"/>
                    </a:cubicBezTo>
                    <a:cubicBezTo>
                      <a:pt x="20" y="24"/>
                      <a:pt x="20" y="23"/>
                      <a:pt x="20" y="23"/>
                    </a:cubicBezTo>
                    <a:cubicBezTo>
                      <a:pt x="20" y="20"/>
                      <a:pt x="20" y="20"/>
                      <a:pt x="20" y="20"/>
                    </a:cubicBezTo>
                    <a:cubicBezTo>
                      <a:pt x="20" y="20"/>
                      <a:pt x="20" y="19"/>
                      <a:pt x="21" y="19"/>
                    </a:cubicBezTo>
                    <a:cubicBezTo>
                      <a:pt x="24" y="19"/>
                      <a:pt x="24" y="19"/>
                      <a:pt x="24" y="19"/>
                    </a:cubicBezTo>
                    <a:cubicBezTo>
                      <a:pt x="24" y="19"/>
                      <a:pt x="25" y="20"/>
                      <a:pt x="25" y="20"/>
                    </a:cubicBezTo>
                    <a:lnTo>
                      <a:pt x="25" y="23"/>
                    </a:lnTo>
                    <a:close/>
                    <a:moveTo>
                      <a:pt x="25" y="32"/>
                    </a:moveTo>
                    <a:cubicBezTo>
                      <a:pt x="25" y="33"/>
                      <a:pt x="24" y="34"/>
                      <a:pt x="24" y="34"/>
                    </a:cubicBezTo>
                    <a:cubicBezTo>
                      <a:pt x="21" y="34"/>
                      <a:pt x="21" y="34"/>
                      <a:pt x="21" y="34"/>
                    </a:cubicBezTo>
                    <a:cubicBezTo>
                      <a:pt x="20" y="34"/>
                      <a:pt x="20" y="33"/>
                      <a:pt x="20" y="32"/>
                    </a:cubicBezTo>
                    <a:cubicBezTo>
                      <a:pt x="20" y="30"/>
                      <a:pt x="20" y="30"/>
                      <a:pt x="20" y="30"/>
                    </a:cubicBezTo>
                    <a:cubicBezTo>
                      <a:pt x="20" y="29"/>
                      <a:pt x="20" y="29"/>
                      <a:pt x="21" y="29"/>
                    </a:cubicBezTo>
                    <a:cubicBezTo>
                      <a:pt x="24" y="29"/>
                      <a:pt x="24" y="29"/>
                      <a:pt x="24" y="29"/>
                    </a:cubicBezTo>
                    <a:cubicBezTo>
                      <a:pt x="24" y="29"/>
                      <a:pt x="25" y="29"/>
                      <a:pt x="25" y="30"/>
                    </a:cubicBezTo>
                    <a:lnTo>
                      <a:pt x="25" y="32"/>
                    </a:lnTo>
                    <a:close/>
                    <a:moveTo>
                      <a:pt x="25" y="42"/>
                    </a:moveTo>
                    <a:cubicBezTo>
                      <a:pt x="25" y="43"/>
                      <a:pt x="24" y="43"/>
                      <a:pt x="24" y="43"/>
                    </a:cubicBezTo>
                    <a:cubicBezTo>
                      <a:pt x="21" y="43"/>
                      <a:pt x="21" y="43"/>
                      <a:pt x="21" y="43"/>
                    </a:cubicBezTo>
                    <a:cubicBezTo>
                      <a:pt x="20" y="43"/>
                      <a:pt x="20" y="43"/>
                      <a:pt x="20" y="42"/>
                    </a:cubicBezTo>
                    <a:cubicBezTo>
                      <a:pt x="20" y="40"/>
                      <a:pt x="20" y="40"/>
                      <a:pt x="20" y="40"/>
                    </a:cubicBezTo>
                    <a:cubicBezTo>
                      <a:pt x="20" y="39"/>
                      <a:pt x="20" y="39"/>
                      <a:pt x="21" y="39"/>
                    </a:cubicBezTo>
                    <a:cubicBezTo>
                      <a:pt x="24" y="39"/>
                      <a:pt x="24" y="39"/>
                      <a:pt x="24" y="39"/>
                    </a:cubicBezTo>
                    <a:cubicBezTo>
                      <a:pt x="24" y="39"/>
                      <a:pt x="25" y="39"/>
                      <a:pt x="25" y="40"/>
                    </a:cubicBezTo>
                    <a:lnTo>
                      <a:pt x="25" y="42"/>
                    </a:lnTo>
                    <a:close/>
                    <a:moveTo>
                      <a:pt x="34" y="13"/>
                    </a:moveTo>
                    <a:cubicBezTo>
                      <a:pt x="34" y="14"/>
                      <a:pt x="34" y="14"/>
                      <a:pt x="33" y="14"/>
                    </a:cubicBezTo>
                    <a:cubicBezTo>
                      <a:pt x="31" y="14"/>
                      <a:pt x="31" y="14"/>
                      <a:pt x="31" y="14"/>
                    </a:cubicBezTo>
                    <a:cubicBezTo>
                      <a:pt x="30" y="14"/>
                      <a:pt x="30" y="14"/>
                      <a:pt x="30" y="13"/>
                    </a:cubicBezTo>
                    <a:cubicBezTo>
                      <a:pt x="30" y="11"/>
                      <a:pt x="30" y="11"/>
                      <a:pt x="30" y="11"/>
                    </a:cubicBezTo>
                    <a:cubicBezTo>
                      <a:pt x="30" y="10"/>
                      <a:pt x="30" y="9"/>
                      <a:pt x="31" y="9"/>
                    </a:cubicBezTo>
                    <a:cubicBezTo>
                      <a:pt x="33" y="9"/>
                      <a:pt x="33" y="9"/>
                      <a:pt x="33" y="9"/>
                    </a:cubicBezTo>
                    <a:cubicBezTo>
                      <a:pt x="34" y="9"/>
                      <a:pt x="34" y="10"/>
                      <a:pt x="34" y="11"/>
                    </a:cubicBezTo>
                    <a:lnTo>
                      <a:pt x="34" y="13"/>
                    </a:lnTo>
                    <a:close/>
                    <a:moveTo>
                      <a:pt x="34" y="23"/>
                    </a:moveTo>
                    <a:cubicBezTo>
                      <a:pt x="34" y="23"/>
                      <a:pt x="34" y="24"/>
                      <a:pt x="33" y="24"/>
                    </a:cubicBezTo>
                    <a:cubicBezTo>
                      <a:pt x="31" y="24"/>
                      <a:pt x="31" y="24"/>
                      <a:pt x="31" y="24"/>
                    </a:cubicBezTo>
                    <a:cubicBezTo>
                      <a:pt x="30" y="24"/>
                      <a:pt x="30" y="23"/>
                      <a:pt x="30" y="23"/>
                    </a:cubicBezTo>
                    <a:cubicBezTo>
                      <a:pt x="30" y="20"/>
                      <a:pt x="30" y="20"/>
                      <a:pt x="30" y="20"/>
                    </a:cubicBezTo>
                    <a:cubicBezTo>
                      <a:pt x="30" y="20"/>
                      <a:pt x="30" y="19"/>
                      <a:pt x="31" y="19"/>
                    </a:cubicBezTo>
                    <a:cubicBezTo>
                      <a:pt x="33" y="19"/>
                      <a:pt x="33" y="19"/>
                      <a:pt x="33" y="19"/>
                    </a:cubicBezTo>
                    <a:cubicBezTo>
                      <a:pt x="34" y="19"/>
                      <a:pt x="34" y="20"/>
                      <a:pt x="34" y="20"/>
                    </a:cubicBezTo>
                    <a:lnTo>
                      <a:pt x="34" y="23"/>
                    </a:lnTo>
                    <a:close/>
                    <a:moveTo>
                      <a:pt x="34" y="32"/>
                    </a:moveTo>
                    <a:cubicBezTo>
                      <a:pt x="34" y="33"/>
                      <a:pt x="34" y="34"/>
                      <a:pt x="33" y="34"/>
                    </a:cubicBezTo>
                    <a:cubicBezTo>
                      <a:pt x="31" y="34"/>
                      <a:pt x="31" y="34"/>
                      <a:pt x="31" y="34"/>
                    </a:cubicBezTo>
                    <a:cubicBezTo>
                      <a:pt x="30" y="34"/>
                      <a:pt x="30" y="33"/>
                      <a:pt x="30" y="32"/>
                    </a:cubicBezTo>
                    <a:cubicBezTo>
                      <a:pt x="30" y="30"/>
                      <a:pt x="30" y="30"/>
                      <a:pt x="30" y="30"/>
                    </a:cubicBezTo>
                    <a:cubicBezTo>
                      <a:pt x="30" y="29"/>
                      <a:pt x="30" y="29"/>
                      <a:pt x="31" y="29"/>
                    </a:cubicBezTo>
                    <a:cubicBezTo>
                      <a:pt x="33" y="29"/>
                      <a:pt x="33" y="29"/>
                      <a:pt x="33" y="29"/>
                    </a:cubicBezTo>
                    <a:cubicBezTo>
                      <a:pt x="34" y="29"/>
                      <a:pt x="34" y="29"/>
                      <a:pt x="34" y="30"/>
                    </a:cubicBezTo>
                    <a:lnTo>
                      <a:pt x="34" y="32"/>
                    </a:lnTo>
                    <a:close/>
                    <a:moveTo>
                      <a:pt x="34" y="42"/>
                    </a:moveTo>
                    <a:cubicBezTo>
                      <a:pt x="34" y="43"/>
                      <a:pt x="34" y="43"/>
                      <a:pt x="33" y="43"/>
                    </a:cubicBezTo>
                    <a:cubicBezTo>
                      <a:pt x="31" y="43"/>
                      <a:pt x="31" y="43"/>
                      <a:pt x="31" y="43"/>
                    </a:cubicBezTo>
                    <a:cubicBezTo>
                      <a:pt x="30" y="43"/>
                      <a:pt x="30" y="43"/>
                      <a:pt x="30" y="42"/>
                    </a:cubicBezTo>
                    <a:cubicBezTo>
                      <a:pt x="30" y="40"/>
                      <a:pt x="30" y="40"/>
                      <a:pt x="30" y="40"/>
                    </a:cubicBezTo>
                    <a:cubicBezTo>
                      <a:pt x="30" y="39"/>
                      <a:pt x="30" y="39"/>
                      <a:pt x="31" y="39"/>
                    </a:cubicBezTo>
                    <a:cubicBezTo>
                      <a:pt x="33" y="39"/>
                      <a:pt x="33" y="39"/>
                      <a:pt x="33" y="39"/>
                    </a:cubicBezTo>
                    <a:cubicBezTo>
                      <a:pt x="34" y="39"/>
                      <a:pt x="34" y="39"/>
                      <a:pt x="34" y="40"/>
                    </a:cubicBezTo>
                    <a:lnTo>
                      <a:pt x="34" y="42"/>
                    </a:lnTo>
                    <a:close/>
                    <a:moveTo>
                      <a:pt x="44" y="13"/>
                    </a:moveTo>
                    <a:cubicBezTo>
                      <a:pt x="44" y="14"/>
                      <a:pt x="44" y="14"/>
                      <a:pt x="43" y="14"/>
                    </a:cubicBezTo>
                    <a:cubicBezTo>
                      <a:pt x="41" y="14"/>
                      <a:pt x="41" y="14"/>
                      <a:pt x="41" y="14"/>
                    </a:cubicBezTo>
                    <a:cubicBezTo>
                      <a:pt x="40" y="14"/>
                      <a:pt x="39" y="14"/>
                      <a:pt x="39" y="13"/>
                    </a:cubicBezTo>
                    <a:cubicBezTo>
                      <a:pt x="39" y="11"/>
                      <a:pt x="39" y="11"/>
                      <a:pt x="39" y="11"/>
                    </a:cubicBezTo>
                    <a:cubicBezTo>
                      <a:pt x="39" y="10"/>
                      <a:pt x="40" y="9"/>
                      <a:pt x="41" y="9"/>
                    </a:cubicBezTo>
                    <a:cubicBezTo>
                      <a:pt x="43" y="9"/>
                      <a:pt x="43" y="9"/>
                      <a:pt x="43" y="9"/>
                    </a:cubicBezTo>
                    <a:cubicBezTo>
                      <a:pt x="44" y="9"/>
                      <a:pt x="44" y="10"/>
                      <a:pt x="44" y="11"/>
                    </a:cubicBezTo>
                    <a:lnTo>
                      <a:pt x="44" y="13"/>
                    </a:lnTo>
                    <a:close/>
                    <a:moveTo>
                      <a:pt x="44" y="23"/>
                    </a:moveTo>
                    <a:cubicBezTo>
                      <a:pt x="44" y="23"/>
                      <a:pt x="44" y="24"/>
                      <a:pt x="43" y="24"/>
                    </a:cubicBezTo>
                    <a:cubicBezTo>
                      <a:pt x="41" y="24"/>
                      <a:pt x="41" y="24"/>
                      <a:pt x="41" y="24"/>
                    </a:cubicBezTo>
                    <a:cubicBezTo>
                      <a:pt x="40" y="24"/>
                      <a:pt x="39" y="23"/>
                      <a:pt x="39" y="23"/>
                    </a:cubicBezTo>
                    <a:cubicBezTo>
                      <a:pt x="39" y="20"/>
                      <a:pt x="39" y="20"/>
                      <a:pt x="39" y="20"/>
                    </a:cubicBezTo>
                    <a:cubicBezTo>
                      <a:pt x="39" y="20"/>
                      <a:pt x="40" y="19"/>
                      <a:pt x="41" y="19"/>
                    </a:cubicBezTo>
                    <a:cubicBezTo>
                      <a:pt x="43" y="19"/>
                      <a:pt x="43" y="19"/>
                      <a:pt x="43" y="19"/>
                    </a:cubicBezTo>
                    <a:cubicBezTo>
                      <a:pt x="44" y="19"/>
                      <a:pt x="44" y="20"/>
                      <a:pt x="44" y="20"/>
                    </a:cubicBezTo>
                    <a:lnTo>
                      <a:pt x="44" y="23"/>
                    </a:lnTo>
                    <a:close/>
                    <a:moveTo>
                      <a:pt x="44" y="32"/>
                    </a:moveTo>
                    <a:cubicBezTo>
                      <a:pt x="44" y="33"/>
                      <a:pt x="44" y="34"/>
                      <a:pt x="43" y="34"/>
                    </a:cubicBezTo>
                    <a:cubicBezTo>
                      <a:pt x="41" y="34"/>
                      <a:pt x="41" y="34"/>
                      <a:pt x="41" y="34"/>
                    </a:cubicBezTo>
                    <a:cubicBezTo>
                      <a:pt x="40" y="34"/>
                      <a:pt x="39" y="33"/>
                      <a:pt x="39" y="32"/>
                    </a:cubicBezTo>
                    <a:cubicBezTo>
                      <a:pt x="39" y="30"/>
                      <a:pt x="39" y="30"/>
                      <a:pt x="39" y="30"/>
                    </a:cubicBezTo>
                    <a:cubicBezTo>
                      <a:pt x="39" y="29"/>
                      <a:pt x="40" y="29"/>
                      <a:pt x="41" y="29"/>
                    </a:cubicBezTo>
                    <a:cubicBezTo>
                      <a:pt x="43" y="29"/>
                      <a:pt x="43" y="29"/>
                      <a:pt x="43" y="29"/>
                    </a:cubicBezTo>
                    <a:cubicBezTo>
                      <a:pt x="44" y="29"/>
                      <a:pt x="44" y="29"/>
                      <a:pt x="44" y="30"/>
                    </a:cubicBezTo>
                    <a:lnTo>
                      <a:pt x="44" y="32"/>
                    </a:lnTo>
                    <a:close/>
                    <a:moveTo>
                      <a:pt x="44" y="42"/>
                    </a:moveTo>
                    <a:cubicBezTo>
                      <a:pt x="44" y="43"/>
                      <a:pt x="44" y="43"/>
                      <a:pt x="43" y="43"/>
                    </a:cubicBezTo>
                    <a:cubicBezTo>
                      <a:pt x="41" y="43"/>
                      <a:pt x="41" y="43"/>
                      <a:pt x="41" y="43"/>
                    </a:cubicBezTo>
                    <a:cubicBezTo>
                      <a:pt x="40" y="43"/>
                      <a:pt x="39" y="43"/>
                      <a:pt x="39" y="42"/>
                    </a:cubicBezTo>
                    <a:cubicBezTo>
                      <a:pt x="39" y="40"/>
                      <a:pt x="39" y="40"/>
                      <a:pt x="39" y="40"/>
                    </a:cubicBezTo>
                    <a:cubicBezTo>
                      <a:pt x="39" y="39"/>
                      <a:pt x="40" y="39"/>
                      <a:pt x="41" y="39"/>
                    </a:cubicBezTo>
                    <a:cubicBezTo>
                      <a:pt x="43" y="39"/>
                      <a:pt x="43" y="39"/>
                      <a:pt x="43" y="39"/>
                    </a:cubicBezTo>
                    <a:cubicBezTo>
                      <a:pt x="44" y="39"/>
                      <a:pt x="44" y="39"/>
                      <a:pt x="44" y="40"/>
                    </a:cubicBezTo>
                    <a:lnTo>
                      <a:pt x="44" y="42"/>
                    </a:lnTo>
                    <a:close/>
                    <a:moveTo>
                      <a:pt x="44" y="52"/>
                    </a:moveTo>
                    <a:cubicBezTo>
                      <a:pt x="44" y="53"/>
                      <a:pt x="44" y="53"/>
                      <a:pt x="43" y="53"/>
                    </a:cubicBezTo>
                    <a:cubicBezTo>
                      <a:pt x="41" y="53"/>
                      <a:pt x="41" y="53"/>
                      <a:pt x="41" y="53"/>
                    </a:cubicBezTo>
                    <a:cubicBezTo>
                      <a:pt x="40" y="53"/>
                      <a:pt x="39" y="53"/>
                      <a:pt x="39" y="52"/>
                    </a:cubicBezTo>
                    <a:cubicBezTo>
                      <a:pt x="39" y="49"/>
                      <a:pt x="39" y="49"/>
                      <a:pt x="39" y="49"/>
                    </a:cubicBezTo>
                    <a:cubicBezTo>
                      <a:pt x="39" y="49"/>
                      <a:pt x="40" y="48"/>
                      <a:pt x="41" y="48"/>
                    </a:cubicBezTo>
                    <a:cubicBezTo>
                      <a:pt x="43" y="48"/>
                      <a:pt x="43" y="48"/>
                      <a:pt x="43" y="48"/>
                    </a:cubicBezTo>
                    <a:cubicBezTo>
                      <a:pt x="44" y="48"/>
                      <a:pt x="44" y="49"/>
                      <a:pt x="44" y="49"/>
                    </a:cubicBezTo>
                    <a:lnTo>
                      <a:pt x="44"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8" name="Freeform 88">
                <a:extLst>
                  <a:ext uri="{FF2B5EF4-FFF2-40B4-BE49-F238E27FC236}">
                    <a16:creationId xmlns:a16="http://schemas.microsoft.com/office/drawing/2014/main" id="{F96CF388-5DE7-4406-D8DC-79B8F4B8BD8D}"/>
                  </a:ext>
                </a:extLst>
              </p:cNvPr>
              <p:cNvSpPr>
                <a:spLocks noEditPoints="1"/>
              </p:cNvSpPr>
              <p:nvPr/>
            </p:nvSpPr>
            <p:spPr bwMode="auto">
              <a:xfrm>
                <a:off x="3268716" y="2689631"/>
                <a:ext cx="315312" cy="557066"/>
              </a:xfrm>
              <a:custGeom>
                <a:avLst/>
                <a:gdLst>
                  <a:gd name="T0" fmla="*/ 198297 w 136"/>
                  <a:gd name="T1" fmla="*/ 369887 h 232"/>
                  <a:gd name="T2" fmla="*/ 19190 w 136"/>
                  <a:gd name="T3" fmla="*/ 369887 h 232"/>
                  <a:gd name="T4" fmla="*/ 0 w 136"/>
                  <a:gd name="T5" fmla="*/ 350755 h 232"/>
                  <a:gd name="T6" fmla="*/ 0 w 136"/>
                  <a:gd name="T7" fmla="*/ 19132 h 232"/>
                  <a:gd name="T8" fmla="*/ 19190 w 136"/>
                  <a:gd name="T9" fmla="*/ 0 h 232"/>
                  <a:gd name="T10" fmla="*/ 198297 w 136"/>
                  <a:gd name="T11" fmla="*/ 0 h 232"/>
                  <a:gd name="T12" fmla="*/ 217487 w 136"/>
                  <a:gd name="T13" fmla="*/ 19132 h 232"/>
                  <a:gd name="T14" fmla="*/ 217487 w 136"/>
                  <a:gd name="T15" fmla="*/ 350755 h 232"/>
                  <a:gd name="T16" fmla="*/ 198297 w 136"/>
                  <a:gd name="T17" fmla="*/ 369887 h 232"/>
                  <a:gd name="T18" fmla="*/ 108744 w 136"/>
                  <a:gd name="T19" fmla="*/ 350755 h 232"/>
                  <a:gd name="T20" fmla="*/ 121537 w 136"/>
                  <a:gd name="T21" fmla="*/ 338000 h 232"/>
                  <a:gd name="T22" fmla="*/ 108744 w 136"/>
                  <a:gd name="T23" fmla="*/ 325245 h 232"/>
                  <a:gd name="T24" fmla="*/ 95950 w 136"/>
                  <a:gd name="T25" fmla="*/ 338000 h 232"/>
                  <a:gd name="T26" fmla="*/ 108744 w 136"/>
                  <a:gd name="T27" fmla="*/ 350755 h 232"/>
                  <a:gd name="T28" fmla="*/ 198297 w 136"/>
                  <a:gd name="T29" fmla="*/ 38264 h 232"/>
                  <a:gd name="T30" fmla="*/ 191900 w 136"/>
                  <a:gd name="T31" fmla="*/ 38264 h 232"/>
                  <a:gd name="T32" fmla="*/ 25587 w 136"/>
                  <a:gd name="T33" fmla="*/ 38264 h 232"/>
                  <a:gd name="T34" fmla="*/ 19190 w 136"/>
                  <a:gd name="T35" fmla="*/ 38264 h 232"/>
                  <a:gd name="T36" fmla="*/ 19190 w 136"/>
                  <a:gd name="T37" fmla="*/ 306113 h 232"/>
                  <a:gd name="T38" fmla="*/ 25587 w 136"/>
                  <a:gd name="T39" fmla="*/ 306113 h 232"/>
                  <a:gd name="T40" fmla="*/ 191900 w 136"/>
                  <a:gd name="T41" fmla="*/ 306113 h 232"/>
                  <a:gd name="T42" fmla="*/ 198297 w 136"/>
                  <a:gd name="T43" fmla="*/ 306113 h 232"/>
                  <a:gd name="T44" fmla="*/ 198297 w 136"/>
                  <a:gd name="T45" fmla="*/ 38264 h 23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36" h="232">
                    <a:moveTo>
                      <a:pt x="124" y="232"/>
                    </a:moveTo>
                    <a:cubicBezTo>
                      <a:pt x="12" y="232"/>
                      <a:pt x="12" y="232"/>
                      <a:pt x="12" y="232"/>
                    </a:cubicBezTo>
                    <a:cubicBezTo>
                      <a:pt x="5" y="232"/>
                      <a:pt x="0" y="227"/>
                      <a:pt x="0" y="220"/>
                    </a:cubicBezTo>
                    <a:cubicBezTo>
                      <a:pt x="0" y="12"/>
                      <a:pt x="0" y="12"/>
                      <a:pt x="0" y="12"/>
                    </a:cubicBezTo>
                    <a:cubicBezTo>
                      <a:pt x="0" y="5"/>
                      <a:pt x="5" y="0"/>
                      <a:pt x="12" y="0"/>
                    </a:cubicBezTo>
                    <a:cubicBezTo>
                      <a:pt x="124" y="0"/>
                      <a:pt x="124" y="0"/>
                      <a:pt x="124" y="0"/>
                    </a:cubicBezTo>
                    <a:cubicBezTo>
                      <a:pt x="131" y="0"/>
                      <a:pt x="136" y="5"/>
                      <a:pt x="136" y="12"/>
                    </a:cubicBezTo>
                    <a:cubicBezTo>
                      <a:pt x="136" y="220"/>
                      <a:pt x="136" y="220"/>
                      <a:pt x="136" y="220"/>
                    </a:cubicBezTo>
                    <a:cubicBezTo>
                      <a:pt x="136" y="227"/>
                      <a:pt x="131" y="232"/>
                      <a:pt x="124" y="232"/>
                    </a:cubicBezTo>
                    <a:moveTo>
                      <a:pt x="68" y="220"/>
                    </a:moveTo>
                    <a:cubicBezTo>
                      <a:pt x="72" y="220"/>
                      <a:pt x="76" y="216"/>
                      <a:pt x="76" y="212"/>
                    </a:cubicBezTo>
                    <a:cubicBezTo>
                      <a:pt x="76" y="208"/>
                      <a:pt x="72" y="204"/>
                      <a:pt x="68" y="204"/>
                    </a:cubicBezTo>
                    <a:cubicBezTo>
                      <a:pt x="64" y="204"/>
                      <a:pt x="60" y="208"/>
                      <a:pt x="60" y="212"/>
                    </a:cubicBezTo>
                    <a:cubicBezTo>
                      <a:pt x="60" y="216"/>
                      <a:pt x="64" y="220"/>
                      <a:pt x="68" y="220"/>
                    </a:cubicBezTo>
                    <a:moveTo>
                      <a:pt x="124" y="24"/>
                    </a:moveTo>
                    <a:cubicBezTo>
                      <a:pt x="120" y="24"/>
                      <a:pt x="120" y="24"/>
                      <a:pt x="120" y="24"/>
                    </a:cubicBezTo>
                    <a:cubicBezTo>
                      <a:pt x="16" y="24"/>
                      <a:pt x="16" y="24"/>
                      <a:pt x="16" y="24"/>
                    </a:cubicBezTo>
                    <a:cubicBezTo>
                      <a:pt x="12" y="24"/>
                      <a:pt x="12" y="24"/>
                      <a:pt x="12" y="24"/>
                    </a:cubicBezTo>
                    <a:cubicBezTo>
                      <a:pt x="12" y="192"/>
                      <a:pt x="12" y="192"/>
                      <a:pt x="12" y="192"/>
                    </a:cubicBezTo>
                    <a:cubicBezTo>
                      <a:pt x="16" y="192"/>
                      <a:pt x="16" y="192"/>
                      <a:pt x="16" y="192"/>
                    </a:cubicBezTo>
                    <a:cubicBezTo>
                      <a:pt x="120" y="192"/>
                      <a:pt x="120" y="192"/>
                      <a:pt x="120" y="192"/>
                    </a:cubicBezTo>
                    <a:cubicBezTo>
                      <a:pt x="124" y="192"/>
                      <a:pt x="124" y="192"/>
                      <a:pt x="124" y="192"/>
                    </a:cubicBezTo>
                    <a:lnTo>
                      <a:pt x="124"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9" name="Freeform 31">
                <a:extLst>
                  <a:ext uri="{FF2B5EF4-FFF2-40B4-BE49-F238E27FC236}">
                    <a16:creationId xmlns:a16="http://schemas.microsoft.com/office/drawing/2014/main" id="{0236FFAE-C3F8-4579-B078-ED63D07D6F2B}"/>
                  </a:ext>
                </a:extLst>
              </p:cNvPr>
              <p:cNvSpPr>
                <a:spLocks noEditPoints="1"/>
              </p:cNvSpPr>
              <p:nvPr/>
            </p:nvSpPr>
            <p:spPr bwMode="auto">
              <a:xfrm>
                <a:off x="3543011" y="2827286"/>
                <a:ext cx="302510" cy="226711"/>
              </a:xfrm>
              <a:custGeom>
                <a:avLst/>
                <a:gdLst>
                  <a:gd name="T0" fmla="*/ 404775 w 256"/>
                  <a:gd name="T1" fmla="*/ 363511 h 232"/>
                  <a:gd name="T2" fmla="*/ 278383 w 256"/>
                  <a:gd name="T3" fmla="*/ 215237 h 232"/>
                  <a:gd name="T4" fmla="*/ 403175 w 256"/>
                  <a:gd name="T5" fmla="*/ 94066 h 232"/>
                  <a:gd name="T6" fmla="*/ 409575 w 256"/>
                  <a:gd name="T7" fmla="*/ 108415 h 232"/>
                  <a:gd name="T8" fmla="*/ 409575 w 256"/>
                  <a:gd name="T9" fmla="*/ 350756 h 232"/>
                  <a:gd name="T10" fmla="*/ 404775 w 256"/>
                  <a:gd name="T11" fmla="*/ 363511 h 232"/>
                  <a:gd name="T12" fmla="*/ 6400 w 256"/>
                  <a:gd name="T13" fmla="*/ 94066 h 232"/>
                  <a:gd name="T14" fmla="*/ 19199 w 256"/>
                  <a:gd name="T15" fmla="*/ 89283 h 232"/>
                  <a:gd name="T16" fmla="*/ 126392 w 256"/>
                  <a:gd name="T17" fmla="*/ 89283 h 232"/>
                  <a:gd name="T18" fmla="*/ 121593 w 256"/>
                  <a:gd name="T19" fmla="*/ 108415 h 232"/>
                  <a:gd name="T20" fmla="*/ 132792 w 256"/>
                  <a:gd name="T21" fmla="*/ 135519 h 232"/>
                  <a:gd name="T22" fmla="*/ 177589 w 256"/>
                  <a:gd name="T23" fmla="*/ 180161 h 232"/>
                  <a:gd name="T24" fmla="*/ 204788 w 256"/>
                  <a:gd name="T25" fmla="*/ 191321 h 232"/>
                  <a:gd name="T26" fmla="*/ 231986 w 256"/>
                  <a:gd name="T27" fmla="*/ 180161 h 232"/>
                  <a:gd name="T28" fmla="*/ 276783 w 256"/>
                  <a:gd name="T29" fmla="*/ 135519 h 232"/>
                  <a:gd name="T30" fmla="*/ 287982 w 256"/>
                  <a:gd name="T31" fmla="*/ 108415 h 232"/>
                  <a:gd name="T32" fmla="*/ 283183 w 256"/>
                  <a:gd name="T33" fmla="*/ 89283 h 232"/>
                  <a:gd name="T34" fmla="*/ 390376 w 256"/>
                  <a:gd name="T35" fmla="*/ 89283 h 232"/>
                  <a:gd name="T36" fmla="*/ 403175 w 256"/>
                  <a:gd name="T37" fmla="*/ 94066 h 232"/>
                  <a:gd name="T38" fmla="*/ 204788 w 256"/>
                  <a:gd name="T39" fmla="*/ 248718 h 232"/>
                  <a:gd name="T40" fmla="*/ 6400 w 256"/>
                  <a:gd name="T41" fmla="*/ 94066 h 232"/>
                  <a:gd name="T42" fmla="*/ 217587 w 256"/>
                  <a:gd name="T43" fmla="*/ 165812 h 232"/>
                  <a:gd name="T44" fmla="*/ 204788 w 256"/>
                  <a:gd name="T45" fmla="*/ 172189 h 232"/>
                  <a:gd name="T46" fmla="*/ 191988 w 256"/>
                  <a:gd name="T47" fmla="*/ 165812 h 232"/>
                  <a:gd name="T48" fmla="*/ 147191 w 256"/>
                  <a:gd name="T49" fmla="*/ 121170 h 232"/>
                  <a:gd name="T50" fmla="*/ 140791 w 256"/>
                  <a:gd name="T51" fmla="*/ 108415 h 232"/>
                  <a:gd name="T52" fmla="*/ 159990 w 256"/>
                  <a:gd name="T53" fmla="*/ 89283 h 232"/>
                  <a:gd name="T54" fmla="*/ 172789 w 256"/>
                  <a:gd name="T55" fmla="*/ 95661 h 232"/>
                  <a:gd name="T56" fmla="*/ 185589 w 256"/>
                  <a:gd name="T57" fmla="*/ 106821 h 232"/>
                  <a:gd name="T58" fmla="*/ 185589 w 256"/>
                  <a:gd name="T59" fmla="*/ 19132 h 232"/>
                  <a:gd name="T60" fmla="*/ 204788 w 256"/>
                  <a:gd name="T61" fmla="*/ 0 h 232"/>
                  <a:gd name="T62" fmla="*/ 223986 w 256"/>
                  <a:gd name="T63" fmla="*/ 19132 h 232"/>
                  <a:gd name="T64" fmla="*/ 223986 w 256"/>
                  <a:gd name="T65" fmla="*/ 106821 h 232"/>
                  <a:gd name="T66" fmla="*/ 236786 w 256"/>
                  <a:gd name="T67" fmla="*/ 95661 h 232"/>
                  <a:gd name="T68" fmla="*/ 249585 w 256"/>
                  <a:gd name="T69" fmla="*/ 89283 h 232"/>
                  <a:gd name="T70" fmla="*/ 268784 w 256"/>
                  <a:gd name="T71" fmla="*/ 108415 h 232"/>
                  <a:gd name="T72" fmla="*/ 262384 w 256"/>
                  <a:gd name="T73" fmla="*/ 121170 h 232"/>
                  <a:gd name="T74" fmla="*/ 217587 w 256"/>
                  <a:gd name="T75" fmla="*/ 165812 h 232"/>
                  <a:gd name="T76" fmla="*/ 4800 w 256"/>
                  <a:gd name="T77" fmla="*/ 363511 h 232"/>
                  <a:gd name="T78" fmla="*/ 0 w 256"/>
                  <a:gd name="T79" fmla="*/ 350756 h 232"/>
                  <a:gd name="T80" fmla="*/ 0 w 256"/>
                  <a:gd name="T81" fmla="*/ 108415 h 232"/>
                  <a:gd name="T82" fmla="*/ 6400 w 256"/>
                  <a:gd name="T83" fmla="*/ 94066 h 232"/>
                  <a:gd name="T84" fmla="*/ 131192 w 256"/>
                  <a:gd name="T85" fmla="*/ 215237 h 232"/>
                  <a:gd name="T86" fmla="*/ 4800 w 256"/>
                  <a:gd name="T87" fmla="*/ 363511 h 232"/>
                  <a:gd name="T88" fmla="*/ 204788 w 256"/>
                  <a:gd name="T89" fmla="*/ 286982 h 232"/>
                  <a:gd name="T90" fmla="*/ 257584 w 256"/>
                  <a:gd name="T91" fmla="*/ 235963 h 232"/>
                  <a:gd name="T92" fmla="*/ 403175 w 256"/>
                  <a:gd name="T93" fmla="*/ 365105 h 232"/>
                  <a:gd name="T94" fmla="*/ 390376 w 256"/>
                  <a:gd name="T95" fmla="*/ 369888 h 232"/>
                  <a:gd name="T96" fmla="*/ 19199 w 256"/>
                  <a:gd name="T97" fmla="*/ 369888 h 232"/>
                  <a:gd name="T98" fmla="*/ 6400 w 256"/>
                  <a:gd name="T99" fmla="*/ 365105 h 232"/>
                  <a:gd name="T100" fmla="*/ 151991 w 256"/>
                  <a:gd name="T101" fmla="*/ 235963 h 232"/>
                  <a:gd name="T102" fmla="*/ 204788 w 256"/>
                  <a:gd name="T103" fmla="*/ 286982 h 23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56" h="232">
                    <a:moveTo>
                      <a:pt x="253" y="228"/>
                    </a:moveTo>
                    <a:cubicBezTo>
                      <a:pt x="174" y="135"/>
                      <a:pt x="174" y="135"/>
                      <a:pt x="174" y="135"/>
                    </a:cubicBezTo>
                    <a:cubicBezTo>
                      <a:pt x="252" y="59"/>
                      <a:pt x="252" y="59"/>
                      <a:pt x="252" y="59"/>
                    </a:cubicBezTo>
                    <a:cubicBezTo>
                      <a:pt x="255" y="62"/>
                      <a:pt x="256" y="65"/>
                      <a:pt x="256" y="68"/>
                    </a:cubicBezTo>
                    <a:cubicBezTo>
                      <a:pt x="256" y="220"/>
                      <a:pt x="256" y="220"/>
                      <a:pt x="256" y="220"/>
                    </a:cubicBezTo>
                    <a:cubicBezTo>
                      <a:pt x="256" y="223"/>
                      <a:pt x="255" y="226"/>
                      <a:pt x="253" y="228"/>
                    </a:cubicBezTo>
                    <a:moveTo>
                      <a:pt x="4" y="59"/>
                    </a:moveTo>
                    <a:cubicBezTo>
                      <a:pt x="6" y="57"/>
                      <a:pt x="9" y="56"/>
                      <a:pt x="12" y="56"/>
                    </a:cubicBezTo>
                    <a:cubicBezTo>
                      <a:pt x="79" y="56"/>
                      <a:pt x="79" y="56"/>
                      <a:pt x="79" y="56"/>
                    </a:cubicBezTo>
                    <a:cubicBezTo>
                      <a:pt x="77" y="60"/>
                      <a:pt x="76" y="64"/>
                      <a:pt x="76" y="68"/>
                    </a:cubicBezTo>
                    <a:cubicBezTo>
                      <a:pt x="76" y="75"/>
                      <a:pt x="79" y="81"/>
                      <a:pt x="83" y="85"/>
                    </a:cubicBezTo>
                    <a:cubicBezTo>
                      <a:pt x="111" y="113"/>
                      <a:pt x="111" y="113"/>
                      <a:pt x="111" y="113"/>
                    </a:cubicBezTo>
                    <a:cubicBezTo>
                      <a:pt x="115" y="117"/>
                      <a:pt x="121" y="120"/>
                      <a:pt x="128" y="120"/>
                    </a:cubicBezTo>
                    <a:cubicBezTo>
                      <a:pt x="135" y="120"/>
                      <a:pt x="141" y="117"/>
                      <a:pt x="145" y="113"/>
                    </a:cubicBezTo>
                    <a:cubicBezTo>
                      <a:pt x="173" y="85"/>
                      <a:pt x="173" y="85"/>
                      <a:pt x="173" y="85"/>
                    </a:cubicBezTo>
                    <a:cubicBezTo>
                      <a:pt x="177" y="81"/>
                      <a:pt x="180" y="75"/>
                      <a:pt x="180" y="68"/>
                    </a:cubicBezTo>
                    <a:cubicBezTo>
                      <a:pt x="180" y="64"/>
                      <a:pt x="179" y="60"/>
                      <a:pt x="177" y="56"/>
                    </a:cubicBezTo>
                    <a:cubicBezTo>
                      <a:pt x="244" y="56"/>
                      <a:pt x="244" y="56"/>
                      <a:pt x="244" y="56"/>
                    </a:cubicBezTo>
                    <a:cubicBezTo>
                      <a:pt x="247" y="56"/>
                      <a:pt x="250" y="57"/>
                      <a:pt x="252" y="59"/>
                    </a:cubicBezTo>
                    <a:cubicBezTo>
                      <a:pt x="128" y="156"/>
                      <a:pt x="128" y="156"/>
                      <a:pt x="128" y="156"/>
                    </a:cubicBezTo>
                    <a:lnTo>
                      <a:pt x="4" y="59"/>
                    </a:lnTo>
                    <a:close/>
                    <a:moveTo>
                      <a:pt x="136" y="104"/>
                    </a:moveTo>
                    <a:cubicBezTo>
                      <a:pt x="134" y="107"/>
                      <a:pt x="131" y="108"/>
                      <a:pt x="128" y="108"/>
                    </a:cubicBezTo>
                    <a:cubicBezTo>
                      <a:pt x="125" y="108"/>
                      <a:pt x="122" y="107"/>
                      <a:pt x="120" y="104"/>
                    </a:cubicBezTo>
                    <a:cubicBezTo>
                      <a:pt x="92" y="76"/>
                      <a:pt x="92" y="76"/>
                      <a:pt x="92" y="76"/>
                    </a:cubicBezTo>
                    <a:cubicBezTo>
                      <a:pt x="89" y="74"/>
                      <a:pt x="88" y="71"/>
                      <a:pt x="88" y="68"/>
                    </a:cubicBezTo>
                    <a:cubicBezTo>
                      <a:pt x="88" y="61"/>
                      <a:pt x="93" y="56"/>
                      <a:pt x="100" y="56"/>
                    </a:cubicBezTo>
                    <a:cubicBezTo>
                      <a:pt x="103" y="56"/>
                      <a:pt x="106" y="57"/>
                      <a:pt x="108" y="60"/>
                    </a:cubicBezTo>
                    <a:cubicBezTo>
                      <a:pt x="116" y="67"/>
                      <a:pt x="116" y="67"/>
                      <a:pt x="116" y="67"/>
                    </a:cubicBezTo>
                    <a:cubicBezTo>
                      <a:pt x="116" y="12"/>
                      <a:pt x="116" y="12"/>
                      <a:pt x="116" y="12"/>
                    </a:cubicBezTo>
                    <a:cubicBezTo>
                      <a:pt x="116" y="5"/>
                      <a:pt x="121" y="0"/>
                      <a:pt x="128" y="0"/>
                    </a:cubicBezTo>
                    <a:cubicBezTo>
                      <a:pt x="135" y="0"/>
                      <a:pt x="140" y="5"/>
                      <a:pt x="140" y="12"/>
                    </a:cubicBezTo>
                    <a:cubicBezTo>
                      <a:pt x="140" y="67"/>
                      <a:pt x="140" y="67"/>
                      <a:pt x="140" y="67"/>
                    </a:cubicBezTo>
                    <a:cubicBezTo>
                      <a:pt x="148" y="60"/>
                      <a:pt x="148" y="60"/>
                      <a:pt x="148" y="60"/>
                    </a:cubicBezTo>
                    <a:cubicBezTo>
                      <a:pt x="150" y="57"/>
                      <a:pt x="153" y="56"/>
                      <a:pt x="156" y="56"/>
                    </a:cubicBezTo>
                    <a:cubicBezTo>
                      <a:pt x="163" y="56"/>
                      <a:pt x="168" y="61"/>
                      <a:pt x="168" y="68"/>
                    </a:cubicBezTo>
                    <a:cubicBezTo>
                      <a:pt x="168" y="71"/>
                      <a:pt x="167" y="74"/>
                      <a:pt x="164" y="76"/>
                    </a:cubicBezTo>
                    <a:lnTo>
                      <a:pt x="136" y="104"/>
                    </a:lnTo>
                    <a:close/>
                    <a:moveTo>
                      <a:pt x="3" y="228"/>
                    </a:moveTo>
                    <a:cubicBezTo>
                      <a:pt x="1" y="226"/>
                      <a:pt x="0" y="223"/>
                      <a:pt x="0" y="220"/>
                    </a:cubicBezTo>
                    <a:cubicBezTo>
                      <a:pt x="0" y="68"/>
                      <a:pt x="0" y="68"/>
                      <a:pt x="0" y="68"/>
                    </a:cubicBezTo>
                    <a:cubicBezTo>
                      <a:pt x="0" y="65"/>
                      <a:pt x="1" y="62"/>
                      <a:pt x="4" y="59"/>
                    </a:cubicBezTo>
                    <a:cubicBezTo>
                      <a:pt x="82" y="135"/>
                      <a:pt x="82" y="135"/>
                      <a:pt x="82" y="135"/>
                    </a:cubicBezTo>
                    <a:lnTo>
                      <a:pt x="3" y="228"/>
                    </a:lnTo>
                    <a:close/>
                    <a:moveTo>
                      <a:pt x="128" y="180"/>
                    </a:moveTo>
                    <a:cubicBezTo>
                      <a:pt x="161" y="148"/>
                      <a:pt x="161" y="148"/>
                      <a:pt x="161" y="148"/>
                    </a:cubicBezTo>
                    <a:cubicBezTo>
                      <a:pt x="252" y="229"/>
                      <a:pt x="252" y="229"/>
                      <a:pt x="252" y="229"/>
                    </a:cubicBezTo>
                    <a:cubicBezTo>
                      <a:pt x="250" y="231"/>
                      <a:pt x="247" y="232"/>
                      <a:pt x="244" y="232"/>
                    </a:cubicBezTo>
                    <a:cubicBezTo>
                      <a:pt x="12" y="232"/>
                      <a:pt x="12" y="232"/>
                      <a:pt x="12" y="232"/>
                    </a:cubicBezTo>
                    <a:cubicBezTo>
                      <a:pt x="9" y="232"/>
                      <a:pt x="6" y="231"/>
                      <a:pt x="4" y="229"/>
                    </a:cubicBezTo>
                    <a:cubicBezTo>
                      <a:pt x="95" y="148"/>
                      <a:pt x="95" y="148"/>
                      <a:pt x="95" y="148"/>
                    </a:cubicBezTo>
                    <a:lnTo>
                      <a:pt x="128" y="1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0" name="Google Shape;755;p35">
                <a:extLst>
                  <a:ext uri="{FF2B5EF4-FFF2-40B4-BE49-F238E27FC236}">
                    <a16:creationId xmlns:a16="http://schemas.microsoft.com/office/drawing/2014/main" id="{863AF51C-5A2D-FC2B-10D3-A0CF27A5B2EB}"/>
                  </a:ext>
                </a:extLst>
              </p:cNvPr>
              <p:cNvSpPr>
                <a:spLocks/>
              </p:cNvSpPr>
              <p:nvPr/>
            </p:nvSpPr>
            <p:spPr bwMode="auto">
              <a:xfrm>
                <a:off x="756278" y="2821421"/>
                <a:ext cx="410836" cy="278782"/>
              </a:xfrm>
              <a:custGeom>
                <a:avLst/>
                <a:gdLst>
                  <a:gd name="T0" fmla="*/ 158 w 239"/>
                  <a:gd name="T1" fmla="*/ 118 h 154"/>
                  <a:gd name="T2" fmla="*/ 177 w 239"/>
                  <a:gd name="T3" fmla="*/ 124 h 154"/>
                  <a:gd name="T4" fmla="*/ 235 w 239"/>
                  <a:gd name="T5" fmla="*/ 118 h 154"/>
                  <a:gd name="T6" fmla="*/ 232 w 239"/>
                  <a:gd name="T7" fmla="*/ 75 h 154"/>
                  <a:gd name="T8" fmla="*/ 224 w 239"/>
                  <a:gd name="T9" fmla="*/ 60 h 154"/>
                  <a:gd name="T10" fmla="*/ 221 w 239"/>
                  <a:gd name="T11" fmla="*/ 17 h 154"/>
                  <a:gd name="T12" fmla="*/ 167 w 239"/>
                  <a:gd name="T13" fmla="*/ 0 h 154"/>
                  <a:gd name="T14" fmla="*/ 152 w 239"/>
                  <a:gd name="T15" fmla="*/ 7 h 154"/>
                  <a:gd name="T16" fmla="*/ 104 w 239"/>
                  <a:gd name="T17" fmla="*/ 0 h 154"/>
                  <a:gd name="T18" fmla="*/ 87 w 239"/>
                  <a:gd name="T19" fmla="*/ 6 h 154"/>
                  <a:gd name="T20" fmla="*/ 40 w 239"/>
                  <a:gd name="T21" fmla="*/ 0 h 154"/>
                  <a:gd name="T22" fmla="*/ 13 w 239"/>
                  <a:gd name="T23" fmla="*/ 48 h 154"/>
                  <a:gd name="T24" fmla="*/ 18 w 239"/>
                  <a:gd name="T25" fmla="*/ 62 h 154"/>
                  <a:gd name="T26" fmla="*/ 1 w 239"/>
                  <a:gd name="T27" fmla="*/ 106 h 154"/>
                  <a:gd name="T28" fmla="*/ 20 w 239"/>
                  <a:gd name="T29" fmla="*/ 124 h 154"/>
                  <a:gd name="T30" fmla="*/ 81 w 239"/>
                  <a:gd name="T31" fmla="*/ 117 h 154"/>
                  <a:gd name="T32" fmla="*/ 99 w 239"/>
                  <a:gd name="T33" fmla="*/ 124 h 154"/>
                  <a:gd name="T34" fmla="*/ 116 w 239"/>
                  <a:gd name="T35" fmla="*/ 147 h 154"/>
                  <a:gd name="T36" fmla="*/ 15 w 239"/>
                  <a:gd name="T37" fmla="*/ 151 h 154"/>
                  <a:gd name="T38" fmla="*/ 220 w 239"/>
                  <a:gd name="T39" fmla="*/ 154 h 154"/>
                  <a:gd name="T40" fmla="*/ 220 w 239"/>
                  <a:gd name="T41" fmla="*/ 147 h 154"/>
                  <a:gd name="T42" fmla="*/ 123 w 239"/>
                  <a:gd name="T43" fmla="*/ 124 h 154"/>
                  <a:gd name="T44" fmla="*/ 78 w 239"/>
                  <a:gd name="T45" fmla="*/ 70 h 154"/>
                  <a:gd name="T46" fmla="*/ 78 w 239"/>
                  <a:gd name="T47" fmla="*/ 107 h 154"/>
                  <a:gd name="T48" fmla="*/ 20 w 239"/>
                  <a:gd name="T49" fmla="*/ 117 h 154"/>
                  <a:gd name="T50" fmla="*/ 8 w 239"/>
                  <a:gd name="T51" fmla="*/ 108 h 154"/>
                  <a:gd name="T52" fmla="*/ 30 w 239"/>
                  <a:gd name="T53" fmla="*/ 66 h 154"/>
                  <a:gd name="T54" fmla="*/ 78 w 239"/>
                  <a:gd name="T55" fmla="*/ 70 h 154"/>
                  <a:gd name="T56" fmla="*/ 225 w 239"/>
                  <a:gd name="T57" fmla="*/ 76 h 154"/>
                  <a:gd name="T58" fmla="*/ 230 w 239"/>
                  <a:gd name="T59" fmla="*/ 113 h 154"/>
                  <a:gd name="T60" fmla="*/ 177 w 239"/>
                  <a:gd name="T61" fmla="*/ 117 h 154"/>
                  <a:gd name="T62" fmla="*/ 160 w 239"/>
                  <a:gd name="T63" fmla="*/ 76 h 154"/>
                  <a:gd name="T64" fmla="*/ 172 w 239"/>
                  <a:gd name="T65" fmla="*/ 66 h 154"/>
                  <a:gd name="T66" fmla="*/ 210 w 239"/>
                  <a:gd name="T67" fmla="*/ 59 h 154"/>
                  <a:gd name="T68" fmla="*/ 158 w 239"/>
                  <a:gd name="T69" fmla="*/ 48 h 154"/>
                  <a:gd name="T70" fmla="*/ 159 w 239"/>
                  <a:gd name="T71" fmla="*/ 11 h 154"/>
                  <a:gd name="T72" fmla="*/ 201 w 239"/>
                  <a:gd name="T73" fmla="*/ 7 h 154"/>
                  <a:gd name="T74" fmla="*/ 220 w 239"/>
                  <a:gd name="T75" fmla="*/ 49 h 154"/>
                  <a:gd name="T76" fmla="*/ 210 w 239"/>
                  <a:gd name="T77" fmla="*/ 59 h 154"/>
                  <a:gd name="T78" fmla="*/ 157 w 239"/>
                  <a:gd name="T79" fmla="*/ 65 h 154"/>
                  <a:gd name="T80" fmla="*/ 151 w 239"/>
                  <a:gd name="T81" fmla="*/ 62 h 154"/>
                  <a:gd name="T82" fmla="*/ 155 w 239"/>
                  <a:gd name="T83" fmla="*/ 59 h 154"/>
                  <a:gd name="T84" fmla="*/ 85 w 239"/>
                  <a:gd name="T85" fmla="*/ 59 h 154"/>
                  <a:gd name="T86" fmla="*/ 89 w 239"/>
                  <a:gd name="T87" fmla="*/ 62 h 154"/>
                  <a:gd name="T88" fmla="*/ 83 w 239"/>
                  <a:gd name="T89" fmla="*/ 65 h 154"/>
                  <a:gd name="T90" fmla="*/ 85 w 239"/>
                  <a:gd name="T91" fmla="*/ 59 h 154"/>
                  <a:gd name="T92" fmla="*/ 139 w 239"/>
                  <a:gd name="T93" fmla="*/ 59 h 154"/>
                  <a:gd name="T94" fmla="*/ 91 w 239"/>
                  <a:gd name="T95" fmla="*/ 55 h 154"/>
                  <a:gd name="T96" fmla="*/ 92 w 239"/>
                  <a:gd name="T97" fmla="*/ 18 h 154"/>
                  <a:gd name="T98" fmla="*/ 137 w 239"/>
                  <a:gd name="T99" fmla="*/ 7 h 154"/>
                  <a:gd name="T100" fmla="*/ 151 w 239"/>
                  <a:gd name="T101" fmla="*/ 49 h 154"/>
                  <a:gd name="T102" fmla="*/ 82 w 239"/>
                  <a:gd name="T103" fmla="*/ 48 h 154"/>
                  <a:gd name="T104" fmla="*/ 30 w 239"/>
                  <a:gd name="T105" fmla="*/ 59 h 154"/>
                  <a:gd name="T106" fmla="*/ 20 w 239"/>
                  <a:gd name="T107" fmla="*/ 49 h 154"/>
                  <a:gd name="T108" fmla="*/ 40 w 239"/>
                  <a:gd name="T109" fmla="*/ 7 h 154"/>
                  <a:gd name="T110" fmla="*/ 82 w 239"/>
                  <a:gd name="T111" fmla="*/ 11 h 154"/>
                  <a:gd name="T112" fmla="*/ 82 w 239"/>
                  <a:gd name="T113" fmla="*/ 48 h 154"/>
                  <a:gd name="T114" fmla="*/ 101 w 239"/>
                  <a:gd name="T115" fmla="*/ 66 h 154"/>
                  <a:gd name="T116" fmla="*/ 153 w 239"/>
                  <a:gd name="T117" fmla="*/ 76 h 154"/>
                  <a:gd name="T118" fmla="*/ 152 w 239"/>
                  <a:gd name="T119" fmla="*/ 113 h 154"/>
                  <a:gd name="T120" fmla="*/ 99 w 239"/>
                  <a:gd name="T121" fmla="*/ 117 h 154"/>
                  <a:gd name="T122" fmla="*/ 85 w 239"/>
                  <a:gd name="T123" fmla="*/ 107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9" h="154" extrusionOk="0">
                    <a:moveTo>
                      <a:pt x="141" y="124"/>
                    </a:moveTo>
                    <a:cubicBezTo>
                      <a:pt x="147" y="124"/>
                      <a:pt x="154" y="122"/>
                      <a:pt x="158" y="118"/>
                    </a:cubicBezTo>
                    <a:cubicBezTo>
                      <a:pt x="158" y="117"/>
                      <a:pt x="158" y="117"/>
                      <a:pt x="158" y="117"/>
                    </a:cubicBezTo>
                    <a:cubicBezTo>
                      <a:pt x="163" y="121"/>
                      <a:pt x="170" y="124"/>
                      <a:pt x="177" y="124"/>
                    </a:cubicBezTo>
                    <a:cubicBezTo>
                      <a:pt x="219" y="124"/>
                      <a:pt x="219" y="124"/>
                      <a:pt x="219" y="124"/>
                    </a:cubicBezTo>
                    <a:cubicBezTo>
                      <a:pt x="226" y="124"/>
                      <a:pt x="232" y="122"/>
                      <a:pt x="235" y="118"/>
                    </a:cubicBezTo>
                    <a:cubicBezTo>
                      <a:pt x="238" y="114"/>
                      <a:pt x="239" y="111"/>
                      <a:pt x="238" y="106"/>
                    </a:cubicBezTo>
                    <a:cubicBezTo>
                      <a:pt x="232" y="75"/>
                      <a:pt x="232" y="75"/>
                      <a:pt x="232" y="75"/>
                    </a:cubicBezTo>
                    <a:cubicBezTo>
                      <a:pt x="231" y="70"/>
                      <a:pt x="228" y="65"/>
                      <a:pt x="222" y="62"/>
                    </a:cubicBezTo>
                    <a:cubicBezTo>
                      <a:pt x="223" y="61"/>
                      <a:pt x="224" y="61"/>
                      <a:pt x="224" y="60"/>
                    </a:cubicBezTo>
                    <a:cubicBezTo>
                      <a:pt x="227" y="56"/>
                      <a:pt x="228" y="52"/>
                      <a:pt x="227" y="48"/>
                    </a:cubicBezTo>
                    <a:cubicBezTo>
                      <a:pt x="221" y="17"/>
                      <a:pt x="221" y="17"/>
                      <a:pt x="221" y="17"/>
                    </a:cubicBezTo>
                    <a:cubicBezTo>
                      <a:pt x="220" y="8"/>
                      <a:pt x="210" y="0"/>
                      <a:pt x="201" y="0"/>
                    </a:cubicBezTo>
                    <a:cubicBezTo>
                      <a:pt x="167" y="0"/>
                      <a:pt x="167" y="0"/>
                      <a:pt x="167" y="0"/>
                    </a:cubicBezTo>
                    <a:cubicBezTo>
                      <a:pt x="162" y="0"/>
                      <a:pt x="157" y="2"/>
                      <a:pt x="154" y="6"/>
                    </a:cubicBezTo>
                    <a:cubicBezTo>
                      <a:pt x="153" y="6"/>
                      <a:pt x="153" y="7"/>
                      <a:pt x="152" y="7"/>
                    </a:cubicBezTo>
                    <a:cubicBezTo>
                      <a:pt x="149" y="3"/>
                      <a:pt x="143" y="0"/>
                      <a:pt x="137" y="0"/>
                    </a:cubicBezTo>
                    <a:cubicBezTo>
                      <a:pt x="104" y="0"/>
                      <a:pt x="104" y="0"/>
                      <a:pt x="104" y="0"/>
                    </a:cubicBezTo>
                    <a:cubicBezTo>
                      <a:pt x="98" y="0"/>
                      <a:pt x="92" y="3"/>
                      <a:pt x="88" y="7"/>
                    </a:cubicBezTo>
                    <a:cubicBezTo>
                      <a:pt x="88" y="7"/>
                      <a:pt x="88" y="6"/>
                      <a:pt x="87" y="6"/>
                    </a:cubicBezTo>
                    <a:cubicBezTo>
                      <a:pt x="84" y="2"/>
                      <a:pt x="79" y="0"/>
                      <a:pt x="74" y="0"/>
                    </a:cubicBezTo>
                    <a:cubicBezTo>
                      <a:pt x="40" y="0"/>
                      <a:pt x="40" y="0"/>
                      <a:pt x="40" y="0"/>
                    </a:cubicBezTo>
                    <a:cubicBezTo>
                      <a:pt x="31" y="0"/>
                      <a:pt x="21" y="8"/>
                      <a:pt x="19" y="17"/>
                    </a:cubicBezTo>
                    <a:cubicBezTo>
                      <a:pt x="13" y="48"/>
                      <a:pt x="13" y="48"/>
                      <a:pt x="13" y="48"/>
                    </a:cubicBezTo>
                    <a:cubicBezTo>
                      <a:pt x="12" y="52"/>
                      <a:pt x="13" y="56"/>
                      <a:pt x="16" y="60"/>
                    </a:cubicBezTo>
                    <a:cubicBezTo>
                      <a:pt x="16" y="60"/>
                      <a:pt x="17" y="61"/>
                      <a:pt x="18" y="62"/>
                    </a:cubicBezTo>
                    <a:cubicBezTo>
                      <a:pt x="12" y="65"/>
                      <a:pt x="9" y="70"/>
                      <a:pt x="8" y="75"/>
                    </a:cubicBezTo>
                    <a:cubicBezTo>
                      <a:pt x="1" y="106"/>
                      <a:pt x="1" y="106"/>
                      <a:pt x="1" y="106"/>
                    </a:cubicBezTo>
                    <a:cubicBezTo>
                      <a:pt x="0" y="110"/>
                      <a:pt x="1" y="114"/>
                      <a:pt x="4" y="118"/>
                    </a:cubicBezTo>
                    <a:cubicBezTo>
                      <a:pt x="8" y="122"/>
                      <a:pt x="13" y="124"/>
                      <a:pt x="20" y="124"/>
                    </a:cubicBezTo>
                    <a:cubicBezTo>
                      <a:pt x="62" y="124"/>
                      <a:pt x="62" y="124"/>
                      <a:pt x="62" y="124"/>
                    </a:cubicBezTo>
                    <a:cubicBezTo>
                      <a:pt x="70" y="124"/>
                      <a:pt x="77" y="121"/>
                      <a:pt x="81" y="117"/>
                    </a:cubicBezTo>
                    <a:cubicBezTo>
                      <a:pt x="81" y="117"/>
                      <a:pt x="81" y="117"/>
                      <a:pt x="82" y="118"/>
                    </a:cubicBezTo>
                    <a:cubicBezTo>
                      <a:pt x="86" y="122"/>
                      <a:pt x="92" y="124"/>
                      <a:pt x="99" y="124"/>
                    </a:cubicBezTo>
                    <a:cubicBezTo>
                      <a:pt x="116" y="124"/>
                      <a:pt x="116" y="124"/>
                      <a:pt x="116" y="124"/>
                    </a:cubicBezTo>
                    <a:cubicBezTo>
                      <a:pt x="116" y="147"/>
                      <a:pt x="116" y="147"/>
                      <a:pt x="116" y="147"/>
                    </a:cubicBezTo>
                    <a:cubicBezTo>
                      <a:pt x="19" y="147"/>
                      <a:pt x="19" y="147"/>
                      <a:pt x="19" y="147"/>
                    </a:cubicBezTo>
                    <a:cubicBezTo>
                      <a:pt x="17" y="147"/>
                      <a:pt x="15" y="149"/>
                      <a:pt x="15" y="151"/>
                    </a:cubicBezTo>
                    <a:cubicBezTo>
                      <a:pt x="15" y="153"/>
                      <a:pt x="17" y="154"/>
                      <a:pt x="19" y="154"/>
                    </a:cubicBezTo>
                    <a:cubicBezTo>
                      <a:pt x="220" y="154"/>
                      <a:pt x="220" y="154"/>
                      <a:pt x="220" y="154"/>
                    </a:cubicBezTo>
                    <a:cubicBezTo>
                      <a:pt x="222" y="154"/>
                      <a:pt x="224" y="153"/>
                      <a:pt x="224" y="151"/>
                    </a:cubicBezTo>
                    <a:cubicBezTo>
                      <a:pt x="224" y="149"/>
                      <a:pt x="222" y="147"/>
                      <a:pt x="220" y="147"/>
                    </a:cubicBezTo>
                    <a:cubicBezTo>
                      <a:pt x="123" y="147"/>
                      <a:pt x="123" y="147"/>
                      <a:pt x="123" y="147"/>
                    </a:cubicBezTo>
                    <a:cubicBezTo>
                      <a:pt x="123" y="124"/>
                      <a:pt x="123" y="124"/>
                      <a:pt x="123" y="124"/>
                    </a:cubicBezTo>
                    <a:lnTo>
                      <a:pt x="141" y="124"/>
                    </a:lnTo>
                    <a:close/>
                    <a:moveTo>
                      <a:pt x="78" y="70"/>
                    </a:moveTo>
                    <a:cubicBezTo>
                      <a:pt x="79" y="71"/>
                      <a:pt x="80" y="73"/>
                      <a:pt x="80" y="76"/>
                    </a:cubicBezTo>
                    <a:cubicBezTo>
                      <a:pt x="78" y="107"/>
                      <a:pt x="78" y="107"/>
                      <a:pt x="78" y="107"/>
                    </a:cubicBezTo>
                    <a:cubicBezTo>
                      <a:pt x="77" y="112"/>
                      <a:pt x="70" y="117"/>
                      <a:pt x="62" y="117"/>
                    </a:cubicBezTo>
                    <a:cubicBezTo>
                      <a:pt x="20" y="117"/>
                      <a:pt x="20" y="117"/>
                      <a:pt x="20" y="117"/>
                    </a:cubicBezTo>
                    <a:cubicBezTo>
                      <a:pt x="16" y="117"/>
                      <a:pt x="12" y="116"/>
                      <a:pt x="10" y="113"/>
                    </a:cubicBezTo>
                    <a:cubicBezTo>
                      <a:pt x="9" y="112"/>
                      <a:pt x="8" y="110"/>
                      <a:pt x="8" y="108"/>
                    </a:cubicBezTo>
                    <a:cubicBezTo>
                      <a:pt x="15" y="77"/>
                      <a:pt x="15" y="77"/>
                      <a:pt x="15" y="77"/>
                    </a:cubicBezTo>
                    <a:cubicBezTo>
                      <a:pt x="16" y="71"/>
                      <a:pt x="23" y="66"/>
                      <a:pt x="30" y="66"/>
                    </a:cubicBezTo>
                    <a:cubicBezTo>
                      <a:pt x="68" y="66"/>
                      <a:pt x="68" y="66"/>
                      <a:pt x="68" y="66"/>
                    </a:cubicBezTo>
                    <a:cubicBezTo>
                      <a:pt x="72" y="66"/>
                      <a:pt x="76" y="67"/>
                      <a:pt x="78" y="70"/>
                    </a:cubicBezTo>
                    <a:close/>
                    <a:moveTo>
                      <a:pt x="210" y="66"/>
                    </a:moveTo>
                    <a:cubicBezTo>
                      <a:pt x="217" y="66"/>
                      <a:pt x="224" y="71"/>
                      <a:pt x="225" y="76"/>
                    </a:cubicBezTo>
                    <a:cubicBezTo>
                      <a:pt x="231" y="108"/>
                      <a:pt x="231" y="108"/>
                      <a:pt x="231" y="108"/>
                    </a:cubicBezTo>
                    <a:cubicBezTo>
                      <a:pt x="231" y="110"/>
                      <a:pt x="231" y="111"/>
                      <a:pt x="230" y="113"/>
                    </a:cubicBezTo>
                    <a:cubicBezTo>
                      <a:pt x="228" y="116"/>
                      <a:pt x="224" y="117"/>
                      <a:pt x="219" y="117"/>
                    </a:cubicBezTo>
                    <a:cubicBezTo>
                      <a:pt x="177" y="117"/>
                      <a:pt x="177" y="117"/>
                      <a:pt x="177" y="117"/>
                    </a:cubicBezTo>
                    <a:cubicBezTo>
                      <a:pt x="169" y="117"/>
                      <a:pt x="162" y="113"/>
                      <a:pt x="162" y="107"/>
                    </a:cubicBezTo>
                    <a:cubicBezTo>
                      <a:pt x="160" y="76"/>
                      <a:pt x="160" y="76"/>
                      <a:pt x="160" y="76"/>
                    </a:cubicBezTo>
                    <a:cubicBezTo>
                      <a:pt x="160" y="73"/>
                      <a:pt x="161" y="71"/>
                      <a:pt x="162" y="70"/>
                    </a:cubicBezTo>
                    <a:cubicBezTo>
                      <a:pt x="164" y="67"/>
                      <a:pt x="168" y="66"/>
                      <a:pt x="172" y="66"/>
                    </a:cubicBezTo>
                    <a:lnTo>
                      <a:pt x="210" y="66"/>
                    </a:lnTo>
                    <a:close/>
                    <a:moveTo>
                      <a:pt x="210" y="59"/>
                    </a:moveTo>
                    <a:cubicBezTo>
                      <a:pt x="172" y="59"/>
                      <a:pt x="172" y="59"/>
                      <a:pt x="172" y="59"/>
                    </a:cubicBezTo>
                    <a:cubicBezTo>
                      <a:pt x="165" y="59"/>
                      <a:pt x="159" y="54"/>
                      <a:pt x="158" y="48"/>
                    </a:cubicBezTo>
                    <a:cubicBezTo>
                      <a:pt x="157" y="17"/>
                      <a:pt x="157" y="17"/>
                      <a:pt x="157" y="17"/>
                    </a:cubicBezTo>
                    <a:cubicBezTo>
                      <a:pt x="156" y="15"/>
                      <a:pt x="157" y="12"/>
                      <a:pt x="159" y="11"/>
                    </a:cubicBezTo>
                    <a:cubicBezTo>
                      <a:pt x="161" y="9"/>
                      <a:pt x="164" y="7"/>
                      <a:pt x="167" y="7"/>
                    </a:cubicBezTo>
                    <a:cubicBezTo>
                      <a:pt x="201" y="7"/>
                      <a:pt x="201" y="7"/>
                      <a:pt x="201" y="7"/>
                    </a:cubicBezTo>
                    <a:cubicBezTo>
                      <a:pt x="207" y="7"/>
                      <a:pt x="213" y="12"/>
                      <a:pt x="214" y="18"/>
                    </a:cubicBezTo>
                    <a:cubicBezTo>
                      <a:pt x="220" y="49"/>
                      <a:pt x="220" y="49"/>
                      <a:pt x="220" y="49"/>
                    </a:cubicBezTo>
                    <a:cubicBezTo>
                      <a:pt x="221" y="51"/>
                      <a:pt x="220" y="53"/>
                      <a:pt x="219" y="55"/>
                    </a:cubicBezTo>
                    <a:cubicBezTo>
                      <a:pt x="217" y="57"/>
                      <a:pt x="214" y="59"/>
                      <a:pt x="210" y="59"/>
                    </a:cubicBezTo>
                    <a:close/>
                    <a:moveTo>
                      <a:pt x="159" y="62"/>
                    </a:moveTo>
                    <a:cubicBezTo>
                      <a:pt x="159" y="63"/>
                      <a:pt x="158" y="64"/>
                      <a:pt x="157" y="65"/>
                    </a:cubicBezTo>
                    <a:cubicBezTo>
                      <a:pt x="156" y="65"/>
                      <a:pt x="156" y="65"/>
                      <a:pt x="156" y="66"/>
                    </a:cubicBezTo>
                    <a:cubicBezTo>
                      <a:pt x="155" y="64"/>
                      <a:pt x="153" y="63"/>
                      <a:pt x="151" y="62"/>
                    </a:cubicBezTo>
                    <a:cubicBezTo>
                      <a:pt x="152" y="61"/>
                      <a:pt x="153" y="61"/>
                      <a:pt x="154" y="60"/>
                    </a:cubicBezTo>
                    <a:cubicBezTo>
                      <a:pt x="154" y="59"/>
                      <a:pt x="155" y="59"/>
                      <a:pt x="155" y="59"/>
                    </a:cubicBezTo>
                    <a:cubicBezTo>
                      <a:pt x="156" y="60"/>
                      <a:pt x="158" y="61"/>
                      <a:pt x="159" y="62"/>
                    </a:cubicBezTo>
                    <a:close/>
                    <a:moveTo>
                      <a:pt x="85" y="59"/>
                    </a:moveTo>
                    <a:cubicBezTo>
                      <a:pt x="85" y="59"/>
                      <a:pt x="86" y="59"/>
                      <a:pt x="86" y="60"/>
                    </a:cubicBezTo>
                    <a:cubicBezTo>
                      <a:pt x="87" y="61"/>
                      <a:pt x="88" y="61"/>
                      <a:pt x="89" y="62"/>
                    </a:cubicBezTo>
                    <a:cubicBezTo>
                      <a:pt x="87" y="63"/>
                      <a:pt x="86" y="64"/>
                      <a:pt x="84" y="66"/>
                    </a:cubicBezTo>
                    <a:cubicBezTo>
                      <a:pt x="84" y="65"/>
                      <a:pt x="84" y="65"/>
                      <a:pt x="83" y="65"/>
                    </a:cubicBezTo>
                    <a:cubicBezTo>
                      <a:pt x="82" y="64"/>
                      <a:pt x="82" y="63"/>
                      <a:pt x="81" y="62"/>
                    </a:cubicBezTo>
                    <a:cubicBezTo>
                      <a:pt x="82" y="61"/>
                      <a:pt x="84" y="60"/>
                      <a:pt x="85" y="59"/>
                    </a:cubicBezTo>
                    <a:close/>
                    <a:moveTo>
                      <a:pt x="149" y="55"/>
                    </a:moveTo>
                    <a:cubicBezTo>
                      <a:pt x="146" y="57"/>
                      <a:pt x="143" y="59"/>
                      <a:pt x="139" y="59"/>
                    </a:cubicBezTo>
                    <a:cubicBezTo>
                      <a:pt x="101" y="59"/>
                      <a:pt x="101" y="59"/>
                      <a:pt x="101" y="59"/>
                    </a:cubicBezTo>
                    <a:cubicBezTo>
                      <a:pt x="97" y="59"/>
                      <a:pt x="94" y="57"/>
                      <a:pt x="91" y="55"/>
                    </a:cubicBezTo>
                    <a:cubicBezTo>
                      <a:pt x="90" y="53"/>
                      <a:pt x="89" y="51"/>
                      <a:pt x="89" y="49"/>
                    </a:cubicBezTo>
                    <a:cubicBezTo>
                      <a:pt x="92" y="18"/>
                      <a:pt x="92" y="18"/>
                      <a:pt x="92" y="18"/>
                    </a:cubicBezTo>
                    <a:cubicBezTo>
                      <a:pt x="92" y="12"/>
                      <a:pt x="97" y="7"/>
                      <a:pt x="104" y="7"/>
                    </a:cubicBezTo>
                    <a:cubicBezTo>
                      <a:pt x="137" y="7"/>
                      <a:pt x="137" y="7"/>
                      <a:pt x="137" y="7"/>
                    </a:cubicBezTo>
                    <a:cubicBezTo>
                      <a:pt x="144" y="7"/>
                      <a:pt x="149" y="12"/>
                      <a:pt x="149" y="18"/>
                    </a:cubicBezTo>
                    <a:cubicBezTo>
                      <a:pt x="151" y="49"/>
                      <a:pt x="151" y="49"/>
                      <a:pt x="151" y="49"/>
                    </a:cubicBezTo>
                    <a:cubicBezTo>
                      <a:pt x="151" y="51"/>
                      <a:pt x="150" y="53"/>
                      <a:pt x="149" y="55"/>
                    </a:cubicBezTo>
                    <a:close/>
                    <a:moveTo>
                      <a:pt x="82" y="48"/>
                    </a:moveTo>
                    <a:cubicBezTo>
                      <a:pt x="82" y="54"/>
                      <a:pt x="75" y="59"/>
                      <a:pt x="68" y="59"/>
                    </a:cubicBezTo>
                    <a:cubicBezTo>
                      <a:pt x="30" y="59"/>
                      <a:pt x="30" y="59"/>
                      <a:pt x="30" y="59"/>
                    </a:cubicBezTo>
                    <a:cubicBezTo>
                      <a:pt x="27" y="59"/>
                      <a:pt x="23" y="57"/>
                      <a:pt x="22" y="55"/>
                    </a:cubicBezTo>
                    <a:cubicBezTo>
                      <a:pt x="20" y="53"/>
                      <a:pt x="20" y="52"/>
                      <a:pt x="20" y="49"/>
                    </a:cubicBezTo>
                    <a:cubicBezTo>
                      <a:pt x="27" y="18"/>
                      <a:pt x="27" y="18"/>
                      <a:pt x="27" y="18"/>
                    </a:cubicBezTo>
                    <a:cubicBezTo>
                      <a:pt x="28" y="12"/>
                      <a:pt x="34" y="7"/>
                      <a:pt x="40" y="7"/>
                    </a:cubicBezTo>
                    <a:cubicBezTo>
                      <a:pt x="74" y="7"/>
                      <a:pt x="74" y="7"/>
                      <a:pt x="74" y="7"/>
                    </a:cubicBezTo>
                    <a:cubicBezTo>
                      <a:pt x="77" y="7"/>
                      <a:pt x="80" y="9"/>
                      <a:pt x="82" y="11"/>
                    </a:cubicBezTo>
                    <a:cubicBezTo>
                      <a:pt x="84" y="12"/>
                      <a:pt x="84" y="15"/>
                      <a:pt x="84" y="17"/>
                    </a:cubicBezTo>
                    <a:lnTo>
                      <a:pt x="82" y="48"/>
                    </a:lnTo>
                    <a:close/>
                    <a:moveTo>
                      <a:pt x="87" y="76"/>
                    </a:moveTo>
                    <a:cubicBezTo>
                      <a:pt x="88" y="70"/>
                      <a:pt x="94" y="66"/>
                      <a:pt x="101" y="66"/>
                    </a:cubicBezTo>
                    <a:cubicBezTo>
                      <a:pt x="139" y="66"/>
                      <a:pt x="139" y="66"/>
                      <a:pt x="139" y="66"/>
                    </a:cubicBezTo>
                    <a:cubicBezTo>
                      <a:pt x="146" y="66"/>
                      <a:pt x="152" y="70"/>
                      <a:pt x="153" y="76"/>
                    </a:cubicBezTo>
                    <a:cubicBezTo>
                      <a:pt x="154" y="107"/>
                      <a:pt x="154" y="107"/>
                      <a:pt x="154" y="107"/>
                    </a:cubicBezTo>
                    <a:cubicBezTo>
                      <a:pt x="154" y="109"/>
                      <a:pt x="154" y="111"/>
                      <a:pt x="152" y="113"/>
                    </a:cubicBezTo>
                    <a:cubicBezTo>
                      <a:pt x="150" y="115"/>
                      <a:pt x="145" y="117"/>
                      <a:pt x="141" y="117"/>
                    </a:cubicBezTo>
                    <a:cubicBezTo>
                      <a:pt x="99" y="117"/>
                      <a:pt x="99" y="117"/>
                      <a:pt x="99" y="117"/>
                    </a:cubicBezTo>
                    <a:cubicBezTo>
                      <a:pt x="94" y="117"/>
                      <a:pt x="90" y="115"/>
                      <a:pt x="87" y="113"/>
                    </a:cubicBezTo>
                    <a:cubicBezTo>
                      <a:pt x="86" y="111"/>
                      <a:pt x="85" y="109"/>
                      <a:pt x="85" y="107"/>
                    </a:cubicBezTo>
                    <a:lnTo>
                      <a:pt x="87" y="76"/>
                    </a:lnTo>
                    <a:close/>
                  </a:path>
                </a:pathLst>
              </a:custGeom>
              <a:solidFill>
                <a:schemeClr val="bg1"/>
              </a:solidFill>
              <a:ln w="9525">
                <a:solidFill>
                  <a:schemeClr val="bg1"/>
                </a:solidFill>
                <a:round/>
                <a:headEnd/>
                <a:tailEnd/>
              </a:ln>
            </p:spPr>
            <p:txBody>
              <a:bodyPr lIns="91425" tIns="45700" rIns="91425" bIns="45700"/>
              <a:lstStyle/>
              <a:p>
                <a:endParaRPr lang="fr-FR"/>
              </a:p>
            </p:txBody>
          </p:sp>
          <p:sp>
            <p:nvSpPr>
              <p:cNvPr id="51" name="Google Shape;756;p35">
                <a:extLst>
                  <a:ext uri="{FF2B5EF4-FFF2-40B4-BE49-F238E27FC236}">
                    <a16:creationId xmlns:a16="http://schemas.microsoft.com/office/drawing/2014/main" id="{B01BA058-1E9E-A4DB-3797-86BAC7C46E32}"/>
                  </a:ext>
                </a:extLst>
              </p:cNvPr>
              <p:cNvSpPr>
                <a:spLocks/>
              </p:cNvSpPr>
              <p:nvPr/>
            </p:nvSpPr>
            <p:spPr bwMode="auto">
              <a:xfrm>
                <a:off x="566717" y="2541919"/>
                <a:ext cx="265387" cy="278782"/>
              </a:xfrm>
              <a:custGeom>
                <a:avLst/>
                <a:gdLst>
                  <a:gd name="T0" fmla="*/ 36 w 254"/>
                  <a:gd name="T1" fmla="*/ 131 h 254"/>
                  <a:gd name="T2" fmla="*/ 0 w 254"/>
                  <a:gd name="T3" fmla="*/ 127 h 254"/>
                  <a:gd name="T4" fmla="*/ 36 w 254"/>
                  <a:gd name="T5" fmla="*/ 123 h 254"/>
                  <a:gd name="T6" fmla="*/ 60 w 254"/>
                  <a:gd name="T7" fmla="*/ 188 h 254"/>
                  <a:gd name="T8" fmla="*/ 41 w 254"/>
                  <a:gd name="T9" fmla="*/ 208 h 254"/>
                  <a:gd name="T10" fmla="*/ 45 w 254"/>
                  <a:gd name="T11" fmla="*/ 213 h 254"/>
                  <a:gd name="T12" fmla="*/ 65 w 254"/>
                  <a:gd name="T13" fmla="*/ 194 h 254"/>
                  <a:gd name="T14" fmla="*/ 60 w 254"/>
                  <a:gd name="T15" fmla="*/ 188 h 254"/>
                  <a:gd name="T16" fmla="*/ 63 w 254"/>
                  <a:gd name="T17" fmla="*/ 67 h 254"/>
                  <a:gd name="T18" fmla="*/ 65 w 254"/>
                  <a:gd name="T19" fmla="*/ 60 h 254"/>
                  <a:gd name="T20" fmla="*/ 42 w 254"/>
                  <a:gd name="T21" fmla="*/ 42 h 254"/>
                  <a:gd name="T22" fmla="*/ 42 w 254"/>
                  <a:gd name="T23" fmla="*/ 48 h 254"/>
                  <a:gd name="T24" fmla="*/ 127 w 254"/>
                  <a:gd name="T25" fmla="*/ 40 h 254"/>
                  <a:gd name="T26" fmla="*/ 131 w 254"/>
                  <a:gd name="T27" fmla="*/ 4 h 254"/>
                  <a:gd name="T28" fmla="*/ 123 w 254"/>
                  <a:gd name="T29" fmla="*/ 4 h 254"/>
                  <a:gd name="T30" fmla="*/ 127 w 254"/>
                  <a:gd name="T31" fmla="*/ 40 h 254"/>
                  <a:gd name="T32" fmla="*/ 127 w 254"/>
                  <a:gd name="T33" fmla="*/ 205 h 254"/>
                  <a:gd name="T34" fmla="*/ 127 w 254"/>
                  <a:gd name="T35" fmla="*/ 48 h 254"/>
                  <a:gd name="T36" fmla="*/ 127 w 254"/>
                  <a:gd name="T37" fmla="*/ 56 h 254"/>
                  <a:gd name="T38" fmla="*/ 127 w 254"/>
                  <a:gd name="T39" fmla="*/ 197 h 254"/>
                  <a:gd name="T40" fmla="*/ 127 w 254"/>
                  <a:gd name="T41" fmla="*/ 56 h 254"/>
                  <a:gd name="T42" fmla="*/ 123 w 254"/>
                  <a:gd name="T43" fmla="*/ 217 h 254"/>
                  <a:gd name="T44" fmla="*/ 127 w 254"/>
                  <a:gd name="T45" fmla="*/ 254 h 254"/>
                  <a:gd name="T46" fmla="*/ 131 w 254"/>
                  <a:gd name="T47" fmla="*/ 217 h 254"/>
                  <a:gd name="T48" fmla="*/ 194 w 254"/>
                  <a:gd name="T49" fmla="*/ 188 h 254"/>
                  <a:gd name="T50" fmla="*/ 188 w 254"/>
                  <a:gd name="T51" fmla="*/ 194 h 254"/>
                  <a:gd name="T52" fmla="*/ 209 w 254"/>
                  <a:gd name="T53" fmla="*/ 213 h 254"/>
                  <a:gd name="T54" fmla="*/ 213 w 254"/>
                  <a:gd name="T55" fmla="*/ 208 h 254"/>
                  <a:gd name="T56" fmla="*/ 194 w 254"/>
                  <a:gd name="T57" fmla="*/ 188 h 254"/>
                  <a:gd name="T58" fmla="*/ 188 w 254"/>
                  <a:gd name="T59" fmla="*/ 60 h 254"/>
                  <a:gd name="T60" fmla="*/ 191 w 254"/>
                  <a:gd name="T61" fmla="*/ 67 h 254"/>
                  <a:gd name="T62" fmla="*/ 211 w 254"/>
                  <a:gd name="T63" fmla="*/ 48 h 254"/>
                  <a:gd name="T64" fmla="*/ 211 w 254"/>
                  <a:gd name="T65" fmla="*/ 42 h 254"/>
                  <a:gd name="T66" fmla="*/ 250 w 254"/>
                  <a:gd name="T67" fmla="*/ 123 h 254"/>
                  <a:gd name="T68" fmla="*/ 213 w 254"/>
                  <a:gd name="T69" fmla="*/ 127 h 254"/>
                  <a:gd name="T70" fmla="*/ 250 w 254"/>
                  <a:gd name="T71" fmla="*/ 131 h 254"/>
                  <a:gd name="T72" fmla="*/ 250 w 254"/>
                  <a:gd name="T73" fmla="*/ 123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54" h="254" extrusionOk="0">
                    <a:moveTo>
                      <a:pt x="40" y="127"/>
                    </a:moveTo>
                    <a:cubicBezTo>
                      <a:pt x="40" y="129"/>
                      <a:pt x="38" y="131"/>
                      <a:pt x="36" y="131"/>
                    </a:cubicBezTo>
                    <a:cubicBezTo>
                      <a:pt x="4" y="131"/>
                      <a:pt x="4" y="131"/>
                      <a:pt x="4" y="131"/>
                    </a:cubicBezTo>
                    <a:cubicBezTo>
                      <a:pt x="2" y="131"/>
                      <a:pt x="0" y="129"/>
                      <a:pt x="0" y="127"/>
                    </a:cubicBezTo>
                    <a:cubicBezTo>
                      <a:pt x="0" y="124"/>
                      <a:pt x="2" y="123"/>
                      <a:pt x="4" y="123"/>
                    </a:cubicBezTo>
                    <a:cubicBezTo>
                      <a:pt x="36" y="123"/>
                      <a:pt x="36" y="123"/>
                      <a:pt x="36" y="123"/>
                    </a:cubicBezTo>
                    <a:cubicBezTo>
                      <a:pt x="38" y="123"/>
                      <a:pt x="40" y="124"/>
                      <a:pt x="40" y="127"/>
                    </a:cubicBezTo>
                    <a:close/>
                    <a:moveTo>
                      <a:pt x="60" y="188"/>
                    </a:moveTo>
                    <a:cubicBezTo>
                      <a:pt x="42" y="206"/>
                      <a:pt x="42" y="206"/>
                      <a:pt x="42" y="206"/>
                    </a:cubicBezTo>
                    <a:cubicBezTo>
                      <a:pt x="41" y="206"/>
                      <a:pt x="41" y="207"/>
                      <a:pt x="41" y="208"/>
                    </a:cubicBezTo>
                    <a:cubicBezTo>
                      <a:pt x="41" y="210"/>
                      <a:pt x="41" y="211"/>
                      <a:pt x="42" y="211"/>
                    </a:cubicBezTo>
                    <a:cubicBezTo>
                      <a:pt x="43" y="212"/>
                      <a:pt x="44" y="213"/>
                      <a:pt x="45" y="213"/>
                    </a:cubicBezTo>
                    <a:cubicBezTo>
                      <a:pt x="46" y="213"/>
                      <a:pt x="47" y="212"/>
                      <a:pt x="48" y="211"/>
                    </a:cubicBezTo>
                    <a:cubicBezTo>
                      <a:pt x="65" y="194"/>
                      <a:pt x="65" y="194"/>
                      <a:pt x="65" y="194"/>
                    </a:cubicBezTo>
                    <a:cubicBezTo>
                      <a:pt x="67" y="192"/>
                      <a:pt x="67" y="190"/>
                      <a:pt x="65" y="188"/>
                    </a:cubicBezTo>
                    <a:cubicBezTo>
                      <a:pt x="64" y="186"/>
                      <a:pt x="61" y="186"/>
                      <a:pt x="60" y="188"/>
                    </a:cubicBezTo>
                    <a:close/>
                    <a:moveTo>
                      <a:pt x="60" y="65"/>
                    </a:moveTo>
                    <a:cubicBezTo>
                      <a:pt x="60" y="66"/>
                      <a:pt x="61" y="67"/>
                      <a:pt x="63" y="67"/>
                    </a:cubicBezTo>
                    <a:cubicBezTo>
                      <a:pt x="64" y="67"/>
                      <a:pt x="65" y="66"/>
                      <a:pt x="65" y="65"/>
                    </a:cubicBezTo>
                    <a:cubicBezTo>
                      <a:pt x="67" y="64"/>
                      <a:pt x="67" y="61"/>
                      <a:pt x="65" y="60"/>
                    </a:cubicBezTo>
                    <a:cubicBezTo>
                      <a:pt x="48" y="42"/>
                      <a:pt x="48" y="42"/>
                      <a:pt x="48" y="42"/>
                    </a:cubicBezTo>
                    <a:cubicBezTo>
                      <a:pt x="46" y="40"/>
                      <a:pt x="44" y="40"/>
                      <a:pt x="42" y="42"/>
                    </a:cubicBezTo>
                    <a:cubicBezTo>
                      <a:pt x="41" y="43"/>
                      <a:pt x="41" y="44"/>
                      <a:pt x="41" y="45"/>
                    </a:cubicBezTo>
                    <a:cubicBezTo>
                      <a:pt x="41" y="46"/>
                      <a:pt x="41" y="47"/>
                      <a:pt x="42" y="48"/>
                    </a:cubicBezTo>
                    <a:lnTo>
                      <a:pt x="60" y="65"/>
                    </a:lnTo>
                    <a:close/>
                    <a:moveTo>
                      <a:pt x="127" y="40"/>
                    </a:moveTo>
                    <a:cubicBezTo>
                      <a:pt x="129" y="40"/>
                      <a:pt x="131" y="38"/>
                      <a:pt x="131" y="36"/>
                    </a:cubicBezTo>
                    <a:cubicBezTo>
                      <a:pt x="131" y="4"/>
                      <a:pt x="131" y="4"/>
                      <a:pt x="131" y="4"/>
                    </a:cubicBezTo>
                    <a:cubicBezTo>
                      <a:pt x="131" y="2"/>
                      <a:pt x="129" y="0"/>
                      <a:pt x="127" y="0"/>
                    </a:cubicBezTo>
                    <a:cubicBezTo>
                      <a:pt x="124" y="0"/>
                      <a:pt x="123" y="2"/>
                      <a:pt x="123" y="4"/>
                    </a:cubicBezTo>
                    <a:cubicBezTo>
                      <a:pt x="123" y="36"/>
                      <a:pt x="123" y="36"/>
                      <a:pt x="123" y="36"/>
                    </a:cubicBezTo>
                    <a:cubicBezTo>
                      <a:pt x="123" y="38"/>
                      <a:pt x="124" y="40"/>
                      <a:pt x="127" y="40"/>
                    </a:cubicBezTo>
                    <a:close/>
                    <a:moveTo>
                      <a:pt x="206" y="127"/>
                    </a:moveTo>
                    <a:cubicBezTo>
                      <a:pt x="206" y="170"/>
                      <a:pt x="170" y="205"/>
                      <a:pt x="127" y="205"/>
                    </a:cubicBezTo>
                    <a:cubicBezTo>
                      <a:pt x="83" y="205"/>
                      <a:pt x="48" y="170"/>
                      <a:pt x="48" y="127"/>
                    </a:cubicBezTo>
                    <a:cubicBezTo>
                      <a:pt x="48" y="83"/>
                      <a:pt x="83" y="48"/>
                      <a:pt x="127" y="48"/>
                    </a:cubicBezTo>
                    <a:cubicBezTo>
                      <a:pt x="170" y="48"/>
                      <a:pt x="206" y="83"/>
                      <a:pt x="206" y="127"/>
                    </a:cubicBezTo>
                    <a:close/>
                    <a:moveTo>
                      <a:pt x="127" y="56"/>
                    </a:moveTo>
                    <a:cubicBezTo>
                      <a:pt x="88" y="56"/>
                      <a:pt x="56" y="88"/>
                      <a:pt x="56" y="127"/>
                    </a:cubicBezTo>
                    <a:cubicBezTo>
                      <a:pt x="56" y="166"/>
                      <a:pt x="88" y="197"/>
                      <a:pt x="127" y="197"/>
                    </a:cubicBezTo>
                    <a:cubicBezTo>
                      <a:pt x="166" y="197"/>
                      <a:pt x="197" y="166"/>
                      <a:pt x="197" y="127"/>
                    </a:cubicBezTo>
                    <a:cubicBezTo>
                      <a:pt x="197" y="88"/>
                      <a:pt x="166" y="56"/>
                      <a:pt x="127" y="56"/>
                    </a:cubicBezTo>
                    <a:close/>
                    <a:moveTo>
                      <a:pt x="127" y="213"/>
                    </a:moveTo>
                    <a:cubicBezTo>
                      <a:pt x="124" y="213"/>
                      <a:pt x="123" y="215"/>
                      <a:pt x="123" y="217"/>
                    </a:cubicBezTo>
                    <a:cubicBezTo>
                      <a:pt x="123" y="249"/>
                      <a:pt x="123" y="249"/>
                      <a:pt x="123" y="249"/>
                    </a:cubicBezTo>
                    <a:cubicBezTo>
                      <a:pt x="123" y="252"/>
                      <a:pt x="124" y="254"/>
                      <a:pt x="127" y="254"/>
                    </a:cubicBezTo>
                    <a:cubicBezTo>
                      <a:pt x="129" y="254"/>
                      <a:pt x="131" y="252"/>
                      <a:pt x="131" y="249"/>
                    </a:cubicBezTo>
                    <a:cubicBezTo>
                      <a:pt x="131" y="217"/>
                      <a:pt x="131" y="217"/>
                      <a:pt x="131" y="217"/>
                    </a:cubicBezTo>
                    <a:cubicBezTo>
                      <a:pt x="131" y="215"/>
                      <a:pt x="129" y="213"/>
                      <a:pt x="127" y="213"/>
                    </a:cubicBezTo>
                    <a:close/>
                    <a:moveTo>
                      <a:pt x="194" y="188"/>
                    </a:moveTo>
                    <a:cubicBezTo>
                      <a:pt x="192" y="186"/>
                      <a:pt x="190" y="186"/>
                      <a:pt x="188" y="188"/>
                    </a:cubicBezTo>
                    <a:cubicBezTo>
                      <a:pt x="186" y="190"/>
                      <a:pt x="186" y="192"/>
                      <a:pt x="188" y="194"/>
                    </a:cubicBezTo>
                    <a:cubicBezTo>
                      <a:pt x="206" y="211"/>
                      <a:pt x="206" y="211"/>
                      <a:pt x="206" y="211"/>
                    </a:cubicBezTo>
                    <a:cubicBezTo>
                      <a:pt x="206" y="212"/>
                      <a:pt x="207" y="213"/>
                      <a:pt x="209" y="213"/>
                    </a:cubicBezTo>
                    <a:cubicBezTo>
                      <a:pt x="210" y="213"/>
                      <a:pt x="211" y="212"/>
                      <a:pt x="211" y="211"/>
                    </a:cubicBezTo>
                    <a:cubicBezTo>
                      <a:pt x="212" y="211"/>
                      <a:pt x="213" y="210"/>
                      <a:pt x="213" y="208"/>
                    </a:cubicBezTo>
                    <a:cubicBezTo>
                      <a:pt x="213" y="207"/>
                      <a:pt x="212" y="206"/>
                      <a:pt x="211" y="206"/>
                    </a:cubicBezTo>
                    <a:lnTo>
                      <a:pt x="194" y="188"/>
                    </a:lnTo>
                    <a:close/>
                    <a:moveTo>
                      <a:pt x="206" y="42"/>
                    </a:moveTo>
                    <a:cubicBezTo>
                      <a:pt x="188" y="60"/>
                      <a:pt x="188" y="60"/>
                      <a:pt x="188" y="60"/>
                    </a:cubicBezTo>
                    <a:cubicBezTo>
                      <a:pt x="186" y="61"/>
                      <a:pt x="186" y="64"/>
                      <a:pt x="188" y="65"/>
                    </a:cubicBezTo>
                    <a:cubicBezTo>
                      <a:pt x="189" y="66"/>
                      <a:pt x="190" y="67"/>
                      <a:pt x="191" y="67"/>
                    </a:cubicBezTo>
                    <a:cubicBezTo>
                      <a:pt x="192" y="67"/>
                      <a:pt x="193" y="66"/>
                      <a:pt x="194" y="65"/>
                    </a:cubicBezTo>
                    <a:cubicBezTo>
                      <a:pt x="211" y="48"/>
                      <a:pt x="211" y="48"/>
                      <a:pt x="211" y="48"/>
                    </a:cubicBezTo>
                    <a:cubicBezTo>
                      <a:pt x="212" y="47"/>
                      <a:pt x="213" y="46"/>
                      <a:pt x="213" y="45"/>
                    </a:cubicBezTo>
                    <a:cubicBezTo>
                      <a:pt x="213" y="44"/>
                      <a:pt x="212" y="43"/>
                      <a:pt x="211" y="42"/>
                    </a:cubicBezTo>
                    <a:cubicBezTo>
                      <a:pt x="210" y="40"/>
                      <a:pt x="207" y="40"/>
                      <a:pt x="206" y="42"/>
                    </a:cubicBezTo>
                    <a:close/>
                    <a:moveTo>
                      <a:pt x="250" y="123"/>
                    </a:moveTo>
                    <a:cubicBezTo>
                      <a:pt x="218" y="123"/>
                      <a:pt x="218" y="123"/>
                      <a:pt x="218" y="123"/>
                    </a:cubicBezTo>
                    <a:cubicBezTo>
                      <a:pt x="215" y="123"/>
                      <a:pt x="213" y="124"/>
                      <a:pt x="213" y="127"/>
                    </a:cubicBezTo>
                    <a:cubicBezTo>
                      <a:pt x="213" y="129"/>
                      <a:pt x="215" y="131"/>
                      <a:pt x="218" y="131"/>
                    </a:cubicBezTo>
                    <a:cubicBezTo>
                      <a:pt x="250" y="131"/>
                      <a:pt x="250" y="131"/>
                      <a:pt x="250" y="131"/>
                    </a:cubicBezTo>
                    <a:cubicBezTo>
                      <a:pt x="252" y="131"/>
                      <a:pt x="254" y="129"/>
                      <a:pt x="254" y="127"/>
                    </a:cubicBezTo>
                    <a:cubicBezTo>
                      <a:pt x="254" y="124"/>
                      <a:pt x="252" y="123"/>
                      <a:pt x="250" y="123"/>
                    </a:cubicBezTo>
                    <a:close/>
                  </a:path>
                </a:pathLst>
              </a:custGeom>
              <a:solidFill>
                <a:schemeClr val="bg1"/>
              </a:solidFill>
              <a:ln>
                <a:solidFill>
                  <a:schemeClr val="bg1"/>
                </a:solidFill>
              </a:ln>
            </p:spPr>
            <p:txBody>
              <a:bodyPr lIns="91425" tIns="45700" rIns="91425" bIns="45700"/>
              <a:lstStyle/>
              <a:p>
                <a:endParaRPr lang="fr-FR"/>
              </a:p>
            </p:txBody>
          </p:sp>
          <p:sp>
            <p:nvSpPr>
              <p:cNvPr id="52" name="Freeform 30">
                <a:extLst>
                  <a:ext uri="{FF2B5EF4-FFF2-40B4-BE49-F238E27FC236}">
                    <a16:creationId xmlns:a16="http://schemas.microsoft.com/office/drawing/2014/main" id="{6FF822EA-658A-331A-C821-5772E5292FCD}"/>
                  </a:ext>
                </a:extLst>
              </p:cNvPr>
              <p:cNvSpPr>
                <a:spLocks noEditPoints="1"/>
              </p:cNvSpPr>
              <p:nvPr/>
            </p:nvSpPr>
            <p:spPr bwMode="auto">
              <a:xfrm>
                <a:off x="8471437" y="2808415"/>
                <a:ext cx="314047" cy="267904"/>
              </a:xfrm>
              <a:custGeom>
                <a:avLst/>
                <a:gdLst>
                  <a:gd name="T0" fmla="*/ 403206 w 256"/>
                  <a:gd name="T1" fmla="*/ 363511 h 232"/>
                  <a:gd name="T2" fmla="*/ 277304 w 256"/>
                  <a:gd name="T3" fmla="*/ 215237 h 232"/>
                  <a:gd name="T4" fmla="*/ 401612 w 256"/>
                  <a:gd name="T5" fmla="*/ 94066 h 232"/>
                  <a:gd name="T6" fmla="*/ 407987 w 256"/>
                  <a:gd name="T7" fmla="*/ 108415 h 232"/>
                  <a:gd name="T8" fmla="*/ 407987 w 256"/>
                  <a:gd name="T9" fmla="*/ 350756 h 232"/>
                  <a:gd name="T10" fmla="*/ 403206 w 256"/>
                  <a:gd name="T11" fmla="*/ 363511 h 232"/>
                  <a:gd name="T12" fmla="*/ 6375 w 256"/>
                  <a:gd name="T13" fmla="*/ 94066 h 232"/>
                  <a:gd name="T14" fmla="*/ 19124 w 256"/>
                  <a:gd name="T15" fmla="*/ 89283 h 232"/>
                  <a:gd name="T16" fmla="*/ 130683 w 256"/>
                  <a:gd name="T17" fmla="*/ 89283 h 232"/>
                  <a:gd name="T18" fmla="*/ 159370 w 256"/>
                  <a:gd name="T19" fmla="*/ 102038 h 232"/>
                  <a:gd name="T20" fmla="*/ 165745 w 256"/>
                  <a:gd name="T21" fmla="*/ 102038 h 232"/>
                  <a:gd name="T22" fmla="*/ 165745 w 256"/>
                  <a:gd name="T23" fmla="*/ 153057 h 232"/>
                  <a:gd name="T24" fmla="*/ 203994 w 256"/>
                  <a:gd name="T25" fmla="*/ 191321 h 232"/>
                  <a:gd name="T26" fmla="*/ 242242 w 256"/>
                  <a:gd name="T27" fmla="*/ 153057 h 232"/>
                  <a:gd name="T28" fmla="*/ 242242 w 256"/>
                  <a:gd name="T29" fmla="*/ 102038 h 232"/>
                  <a:gd name="T30" fmla="*/ 248617 w 256"/>
                  <a:gd name="T31" fmla="*/ 102038 h 232"/>
                  <a:gd name="T32" fmla="*/ 277304 w 256"/>
                  <a:gd name="T33" fmla="*/ 89283 h 232"/>
                  <a:gd name="T34" fmla="*/ 388863 w 256"/>
                  <a:gd name="T35" fmla="*/ 89283 h 232"/>
                  <a:gd name="T36" fmla="*/ 401612 w 256"/>
                  <a:gd name="T37" fmla="*/ 94066 h 232"/>
                  <a:gd name="T38" fmla="*/ 203994 w 256"/>
                  <a:gd name="T39" fmla="*/ 248718 h 232"/>
                  <a:gd name="T40" fmla="*/ 6375 w 256"/>
                  <a:gd name="T41" fmla="*/ 94066 h 232"/>
                  <a:gd name="T42" fmla="*/ 248617 w 256"/>
                  <a:gd name="T43" fmla="*/ 82906 h 232"/>
                  <a:gd name="T44" fmla="*/ 235867 w 256"/>
                  <a:gd name="T45" fmla="*/ 76529 h 232"/>
                  <a:gd name="T46" fmla="*/ 223118 w 256"/>
                  <a:gd name="T47" fmla="*/ 65368 h 232"/>
                  <a:gd name="T48" fmla="*/ 223118 w 256"/>
                  <a:gd name="T49" fmla="*/ 153057 h 232"/>
                  <a:gd name="T50" fmla="*/ 203994 w 256"/>
                  <a:gd name="T51" fmla="*/ 172189 h 232"/>
                  <a:gd name="T52" fmla="*/ 184869 w 256"/>
                  <a:gd name="T53" fmla="*/ 153057 h 232"/>
                  <a:gd name="T54" fmla="*/ 184869 w 256"/>
                  <a:gd name="T55" fmla="*/ 65368 h 232"/>
                  <a:gd name="T56" fmla="*/ 172120 w 256"/>
                  <a:gd name="T57" fmla="*/ 76529 h 232"/>
                  <a:gd name="T58" fmla="*/ 159370 w 256"/>
                  <a:gd name="T59" fmla="*/ 82906 h 232"/>
                  <a:gd name="T60" fmla="*/ 140246 w 256"/>
                  <a:gd name="T61" fmla="*/ 63774 h 232"/>
                  <a:gd name="T62" fmla="*/ 146620 w 256"/>
                  <a:gd name="T63" fmla="*/ 51019 h 232"/>
                  <a:gd name="T64" fmla="*/ 191244 w 256"/>
                  <a:gd name="T65" fmla="*/ 6377 h 232"/>
                  <a:gd name="T66" fmla="*/ 203994 w 256"/>
                  <a:gd name="T67" fmla="*/ 0 h 232"/>
                  <a:gd name="T68" fmla="*/ 216743 w 256"/>
                  <a:gd name="T69" fmla="*/ 6377 h 232"/>
                  <a:gd name="T70" fmla="*/ 261367 w 256"/>
                  <a:gd name="T71" fmla="*/ 51019 h 232"/>
                  <a:gd name="T72" fmla="*/ 267741 w 256"/>
                  <a:gd name="T73" fmla="*/ 63774 h 232"/>
                  <a:gd name="T74" fmla="*/ 248617 w 256"/>
                  <a:gd name="T75" fmla="*/ 82906 h 232"/>
                  <a:gd name="T76" fmla="*/ 4781 w 256"/>
                  <a:gd name="T77" fmla="*/ 363511 h 232"/>
                  <a:gd name="T78" fmla="*/ 0 w 256"/>
                  <a:gd name="T79" fmla="*/ 350756 h 232"/>
                  <a:gd name="T80" fmla="*/ 0 w 256"/>
                  <a:gd name="T81" fmla="*/ 108415 h 232"/>
                  <a:gd name="T82" fmla="*/ 6375 w 256"/>
                  <a:gd name="T83" fmla="*/ 94066 h 232"/>
                  <a:gd name="T84" fmla="*/ 130683 w 256"/>
                  <a:gd name="T85" fmla="*/ 215237 h 232"/>
                  <a:gd name="T86" fmla="*/ 4781 w 256"/>
                  <a:gd name="T87" fmla="*/ 363511 h 232"/>
                  <a:gd name="T88" fmla="*/ 203994 w 256"/>
                  <a:gd name="T89" fmla="*/ 286982 h 232"/>
                  <a:gd name="T90" fmla="*/ 256586 w 256"/>
                  <a:gd name="T91" fmla="*/ 235963 h 232"/>
                  <a:gd name="T92" fmla="*/ 401612 w 256"/>
                  <a:gd name="T93" fmla="*/ 365105 h 232"/>
                  <a:gd name="T94" fmla="*/ 388863 w 256"/>
                  <a:gd name="T95" fmla="*/ 369888 h 232"/>
                  <a:gd name="T96" fmla="*/ 19124 w 256"/>
                  <a:gd name="T97" fmla="*/ 369888 h 232"/>
                  <a:gd name="T98" fmla="*/ 6375 w 256"/>
                  <a:gd name="T99" fmla="*/ 365105 h 232"/>
                  <a:gd name="T100" fmla="*/ 151401 w 256"/>
                  <a:gd name="T101" fmla="*/ 235963 h 232"/>
                  <a:gd name="T102" fmla="*/ 203994 w 256"/>
                  <a:gd name="T103" fmla="*/ 286982 h 23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56" h="232">
                    <a:moveTo>
                      <a:pt x="253" y="228"/>
                    </a:moveTo>
                    <a:cubicBezTo>
                      <a:pt x="174" y="135"/>
                      <a:pt x="174" y="135"/>
                      <a:pt x="174" y="135"/>
                    </a:cubicBezTo>
                    <a:cubicBezTo>
                      <a:pt x="252" y="59"/>
                      <a:pt x="252" y="59"/>
                      <a:pt x="252" y="59"/>
                    </a:cubicBezTo>
                    <a:cubicBezTo>
                      <a:pt x="255" y="62"/>
                      <a:pt x="256" y="65"/>
                      <a:pt x="256" y="68"/>
                    </a:cubicBezTo>
                    <a:cubicBezTo>
                      <a:pt x="256" y="220"/>
                      <a:pt x="256" y="220"/>
                      <a:pt x="256" y="220"/>
                    </a:cubicBezTo>
                    <a:cubicBezTo>
                      <a:pt x="256" y="223"/>
                      <a:pt x="255" y="226"/>
                      <a:pt x="253" y="228"/>
                    </a:cubicBezTo>
                    <a:moveTo>
                      <a:pt x="4" y="59"/>
                    </a:moveTo>
                    <a:cubicBezTo>
                      <a:pt x="6" y="57"/>
                      <a:pt x="9" y="56"/>
                      <a:pt x="12" y="56"/>
                    </a:cubicBezTo>
                    <a:cubicBezTo>
                      <a:pt x="82" y="56"/>
                      <a:pt x="82" y="56"/>
                      <a:pt x="82" y="56"/>
                    </a:cubicBezTo>
                    <a:cubicBezTo>
                      <a:pt x="87" y="61"/>
                      <a:pt x="93" y="64"/>
                      <a:pt x="100" y="64"/>
                    </a:cubicBezTo>
                    <a:cubicBezTo>
                      <a:pt x="101" y="64"/>
                      <a:pt x="103" y="64"/>
                      <a:pt x="104" y="64"/>
                    </a:cubicBezTo>
                    <a:cubicBezTo>
                      <a:pt x="104" y="96"/>
                      <a:pt x="104" y="96"/>
                      <a:pt x="104" y="96"/>
                    </a:cubicBezTo>
                    <a:cubicBezTo>
                      <a:pt x="104" y="109"/>
                      <a:pt x="115" y="120"/>
                      <a:pt x="128" y="120"/>
                    </a:cubicBezTo>
                    <a:cubicBezTo>
                      <a:pt x="141" y="120"/>
                      <a:pt x="152" y="109"/>
                      <a:pt x="152" y="96"/>
                    </a:cubicBezTo>
                    <a:cubicBezTo>
                      <a:pt x="152" y="64"/>
                      <a:pt x="152" y="64"/>
                      <a:pt x="152" y="64"/>
                    </a:cubicBezTo>
                    <a:cubicBezTo>
                      <a:pt x="153" y="64"/>
                      <a:pt x="155" y="64"/>
                      <a:pt x="156" y="64"/>
                    </a:cubicBezTo>
                    <a:cubicBezTo>
                      <a:pt x="163" y="64"/>
                      <a:pt x="169" y="61"/>
                      <a:pt x="174" y="56"/>
                    </a:cubicBezTo>
                    <a:cubicBezTo>
                      <a:pt x="244" y="56"/>
                      <a:pt x="244" y="56"/>
                      <a:pt x="244" y="56"/>
                    </a:cubicBezTo>
                    <a:cubicBezTo>
                      <a:pt x="247" y="56"/>
                      <a:pt x="250" y="57"/>
                      <a:pt x="252" y="59"/>
                    </a:cubicBezTo>
                    <a:cubicBezTo>
                      <a:pt x="128" y="156"/>
                      <a:pt x="128" y="156"/>
                      <a:pt x="128" y="156"/>
                    </a:cubicBezTo>
                    <a:lnTo>
                      <a:pt x="4" y="59"/>
                    </a:lnTo>
                    <a:close/>
                    <a:moveTo>
                      <a:pt x="156" y="52"/>
                    </a:moveTo>
                    <a:cubicBezTo>
                      <a:pt x="153" y="52"/>
                      <a:pt x="150" y="51"/>
                      <a:pt x="148" y="48"/>
                    </a:cubicBezTo>
                    <a:cubicBezTo>
                      <a:pt x="140" y="41"/>
                      <a:pt x="140" y="41"/>
                      <a:pt x="140" y="41"/>
                    </a:cubicBezTo>
                    <a:cubicBezTo>
                      <a:pt x="140" y="96"/>
                      <a:pt x="140" y="96"/>
                      <a:pt x="140" y="96"/>
                    </a:cubicBezTo>
                    <a:cubicBezTo>
                      <a:pt x="140" y="103"/>
                      <a:pt x="135" y="108"/>
                      <a:pt x="128" y="108"/>
                    </a:cubicBezTo>
                    <a:cubicBezTo>
                      <a:pt x="121" y="108"/>
                      <a:pt x="116" y="103"/>
                      <a:pt x="116" y="96"/>
                    </a:cubicBezTo>
                    <a:cubicBezTo>
                      <a:pt x="116" y="41"/>
                      <a:pt x="116" y="41"/>
                      <a:pt x="116" y="41"/>
                    </a:cubicBezTo>
                    <a:cubicBezTo>
                      <a:pt x="108" y="48"/>
                      <a:pt x="108" y="48"/>
                      <a:pt x="108" y="48"/>
                    </a:cubicBezTo>
                    <a:cubicBezTo>
                      <a:pt x="106" y="51"/>
                      <a:pt x="103" y="52"/>
                      <a:pt x="100" y="52"/>
                    </a:cubicBezTo>
                    <a:cubicBezTo>
                      <a:pt x="93" y="52"/>
                      <a:pt x="88" y="47"/>
                      <a:pt x="88" y="40"/>
                    </a:cubicBezTo>
                    <a:cubicBezTo>
                      <a:pt x="88" y="37"/>
                      <a:pt x="89" y="34"/>
                      <a:pt x="92" y="32"/>
                    </a:cubicBezTo>
                    <a:cubicBezTo>
                      <a:pt x="120" y="4"/>
                      <a:pt x="120" y="4"/>
                      <a:pt x="120" y="4"/>
                    </a:cubicBezTo>
                    <a:cubicBezTo>
                      <a:pt x="122" y="1"/>
                      <a:pt x="125" y="0"/>
                      <a:pt x="128" y="0"/>
                    </a:cubicBezTo>
                    <a:cubicBezTo>
                      <a:pt x="131" y="0"/>
                      <a:pt x="134" y="1"/>
                      <a:pt x="136" y="4"/>
                    </a:cubicBezTo>
                    <a:cubicBezTo>
                      <a:pt x="164" y="32"/>
                      <a:pt x="164" y="32"/>
                      <a:pt x="164" y="32"/>
                    </a:cubicBezTo>
                    <a:cubicBezTo>
                      <a:pt x="167" y="34"/>
                      <a:pt x="168" y="37"/>
                      <a:pt x="168" y="40"/>
                    </a:cubicBezTo>
                    <a:cubicBezTo>
                      <a:pt x="168" y="47"/>
                      <a:pt x="163" y="52"/>
                      <a:pt x="156" y="52"/>
                    </a:cubicBezTo>
                    <a:moveTo>
                      <a:pt x="3" y="228"/>
                    </a:moveTo>
                    <a:cubicBezTo>
                      <a:pt x="1" y="226"/>
                      <a:pt x="0" y="223"/>
                      <a:pt x="0" y="220"/>
                    </a:cubicBezTo>
                    <a:cubicBezTo>
                      <a:pt x="0" y="68"/>
                      <a:pt x="0" y="68"/>
                      <a:pt x="0" y="68"/>
                    </a:cubicBezTo>
                    <a:cubicBezTo>
                      <a:pt x="0" y="65"/>
                      <a:pt x="1" y="62"/>
                      <a:pt x="4" y="59"/>
                    </a:cubicBezTo>
                    <a:cubicBezTo>
                      <a:pt x="82" y="135"/>
                      <a:pt x="82" y="135"/>
                      <a:pt x="82" y="135"/>
                    </a:cubicBezTo>
                    <a:lnTo>
                      <a:pt x="3" y="228"/>
                    </a:lnTo>
                    <a:close/>
                    <a:moveTo>
                      <a:pt x="128" y="180"/>
                    </a:moveTo>
                    <a:cubicBezTo>
                      <a:pt x="161" y="148"/>
                      <a:pt x="161" y="148"/>
                      <a:pt x="161" y="148"/>
                    </a:cubicBezTo>
                    <a:cubicBezTo>
                      <a:pt x="252" y="229"/>
                      <a:pt x="252" y="229"/>
                      <a:pt x="252" y="229"/>
                    </a:cubicBezTo>
                    <a:cubicBezTo>
                      <a:pt x="250" y="231"/>
                      <a:pt x="247" y="232"/>
                      <a:pt x="244" y="232"/>
                    </a:cubicBezTo>
                    <a:cubicBezTo>
                      <a:pt x="12" y="232"/>
                      <a:pt x="12" y="232"/>
                      <a:pt x="12" y="232"/>
                    </a:cubicBezTo>
                    <a:cubicBezTo>
                      <a:pt x="9" y="232"/>
                      <a:pt x="6" y="231"/>
                      <a:pt x="4" y="229"/>
                    </a:cubicBezTo>
                    <a:cubicBezTo>
                      <a:pt x="95" y="148"/>
                      <a:pt x="95" y="148"/>
                      <a:pt x="95" y="148"/>
                    </a:cubicBezTo>
                    <a:lnTo>
                      <a:pt x="128" y="1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cxnSp>
          <p:nvCxnSpPr>
            <p:cNvPr id="64" name="Straight Arrow Connector 63">
              <a:extLst>
                <a:ext uri="{FF2B5EF4-FFF2-40B4-BE49-F238E27FC236}">
                  <a16:creationId xmlns:a16="http://schemas.microsoft.com/office/drawing/2014/main" id="{D95E41ED-AC86-441C-6FA1-A56C3EBC98B1}"/>
                </a:ext>
              </a:extLst>
            </p:cNvPr>
            <p:cNvCxnSpPr>
              <a:cxnSpLocks/>
            </p:cNvCxnSpPr>
            <p:nvPr/>
          </p:nvCxnSpPr>
          <p:spPr>
            <a:xfrm flipH="1">
              <a:off x="5286124" y="5050780"/>
              <a:ext cx="2196000"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6589687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38200" y="453905"/>
            <a:ext cx="9869557" cy="514411"/>
          </a:xfrm>
        </p:spPr>
        <p:txBody>
          <a:bodyPr>
            <a:normAutofit/>
          </a:bodyPr>
          <a:lstStyle/>
          <a:p>
            <a:r>
              <a:rPr lang="en-US" sz="2400" dirty="0"/>
              <a:t>Business Models in the Off-Grid Solar Energy Sector</a:t>
            </a:r>
          </a:p>
        </p:txBody>
      </p:sp>
      <p:sp>
        <p:nvSpPr>
          <p:cNvPr id="11" name="TextBox 10">
            <a:extLst>
              <a:ext uri="{FF2B5EF4-FFF2-40B4-BE49-F238E27FC236}">
                <a16:creationId xmlns:a16="http://schemas.microsoft.com/office/drawing/2014/main" id="{DDF2C3F7-F552-D67C-3DCF-B6C6848CFF9D}"/>
              </a:ext>
            </a:extLst>
          </p:cNvPr>
          <p:cNvSpPr txBox="1"/>
          <p:nvPr/>
        </p:nvSpPr>
        <p:spPr>
          <a:xfrm>
            <a:off x="359796" y="1157112"/>
            <a:ext cx="11472407" cy="5170646"/>
          </a:xfrm>
          <a:prstGeom prst="rect">
            <a:avLst/>
          </a:prstGeom>
          <a:noFill/>
        </p:spPr>
        <p:txBody>
          <a:bodyPr wrap="square" rtlCol="0">
            <a:spAutoFit/>
          </a:bodyPr>
          <a:lstStyle/>
          <a:p>
            <a:pPr algn="l"/>
            <a:r>
              <a:rPr lang="en-US" sz="2000" b="1" dirty="0">
                <a:solidFill>
                  <a:schemeClr val="accent2">
                    <a:lumMod val="50000"/>
                  </a:schemeClr>
                </a:solidFill>
                <a:latin typeface="Calibri" panose="020F0502020204030204" pitchFamily="34" charset="0"/>
                <a:cs typeface="Calibri" panose="020F0502020204030204" pitchFamily="34" charset="0"/>
              </a:rPr>
              <a:t>Lease-to-Own Model </a:t>
            </a:r>
          </a:p>
          <a:p>
            <a:pPr algn="l"/>
            <a:r>
              <a:rPr lang="en-US" sz="2000" b="1" dirty="0">
                <a:solidFill>
                  <a:schemeClr val="tx1"/>
                </a:solidFill>
                <a:latin typeface="Calibri" panose="020F0502020204030204" pitchFamily="34" charset="0"/>
                <a:cs typeface="Calibri" panose="020F0502020204030204" pitchFamily="34" charset="0"/>
              </a:rPr>
              <a:t>Overview: </a:t>
            </a:r>
          </a:p>
          <a:p>
            <a:pPr algn="l"/>
            <a:endParaRPr lang="en-US" sz="1000" b="1" dirty="0">
              <a:solidFill>
                <a:schemeClr val="tx1"/>
              </a:solidFill>
              <a:latin typeface="Calibri" panose="020F0502020204030204" pitchFamily="34" charset="0"/>
              <a:cs typeface="Calibri" panose="020F0502020204030204" pitchFamily="34" charset="0"/>
            </a:endParaRPr>
          </a:p>
          <a:p>
            <a:pPr algn="l"/>
            <a:r>
              <a:rPr lang="en-GB" sz="2000" kern="0" dirty="0">
                <a:effectLst/>
                <a:latin typeface="Calibri" panose="020F0502020204030204" pitchFamily="34" charset="0"/>
                <a:ea typeface="Times New Roman" panose="02020603050405020304" pitchFamily="18" charset="0"/>
              </a:rPr>
              <a:t>In the lease-to-own model, customers lease a solar system for a fixed period with the option to own the system at the end of the lease term. Payments are made regularly </a:t>
            </a:r>
            <a:r>
              <a:rPr lang="en-US" sz="2000" kern="0" dirty="0">
                <a:effectLst/>
                <a:latin typeface="Calibri" panose="020F0502020204030204" pitchFamily="34" charset="0"/>
                <a:ea typeface="Times New Roman" panose="02020603050405020304" pitchFamily="18" charset="0"/>
              </a:rPr>
              <a:t>to lease the solar system over a fixed period (usually 1-3 years)</a:t>
            </a:r>
            <a:r>
              <a:rPr lang="en-GB" sz="2000" kern="0" dirty="0">
                <a:effectLst/>
                <a:latin typeface="Calibri" panose="020F0502020204030204" pitchFamily="34" charset="0"/>
                <a:ea typeface="Times New Roman" panose="02020603050405020304" pitchFamily="18" charset="0"/>
              </a:rPr>
              <a:t>, but ownership is transferred after the lease is completed. </a:t>
            </a:r>
            <a:endParaRPr lang="en-US" sz="2000" dirty="0">
              <a:solidFill>
                <a:schemeClr val="tx1"/>
              </a:solidFill>
              <a:latin typeface="Calibri" panose="020F0502020204030204" pitchFamily="34" charset="0"/>
              <a:cs typeface="Calibri" panose="020F0502020204030204" pitchFamily="34" charset="0"/>
            </a:endParaRP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Advantages:</a:t>
            </a:r>
          </a:p>
          <a:p>
            <a:pPr algn="l"/>
            <a:endParaRPr lang="en-US" sz="1000" b="1" dirty="0">
              <a:solidFill>
                <a:schemeClr val="tx1"/>
              </a:solidFill>
              <a:latin typeface="Calibri" panose="020F0502020204030204" pitchFamily="34" charset="0"/>
              <a:cs typeface="Calibri" panose="020F0502020204030204" pitchFamily="34" charset="0"/>
            </a:endParaRPr>
          </a:p>
          <a:p>
            <a:pPr marL="536575"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Provides a path to ownership with manageable payments.</a:t>
            </a:r>
          </a:p>
          <a:p>
            <a:pPr marL="536575"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Reduces the barrier of high upfront costs.</a:t>
            </a:r>
          </a:p>
          <a:p>
            <a:pPr marL="536575"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Offers a sense of security for customers aiming for long-term ownership.</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Challenges:</a:t>
            </a:r>
          </a:p>
          <a:p>
            <a:pPr algn="l"/>
            <a:endParaRPr lang="en-US" sz="1000" b="1" dirty="0">
              <a:solidFill>
                <a:schemeClr val="tx1"/>
              </a:solidFill>
              <a:latin typeface="Calibri" panose="020F0502020204030204" pitchFamily="34" charset="0"/>
              <a:cs typeface="Calibri" panose="020F0502020204030204" pitchFamily="34" charset="0"/>
            </a:endParaRPr>
          </a:p>
          <a:p>
            <a:pPr marL="536575" indent="-357188"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Requires efficient tracking of lease agreements and payments.</a:t>
            </a:r>
          </a:p>
          <a:p>
            <a:pPr marL="536575" indent="-357188"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Higher risk for businesses if customers default before the lease term ends.</a:t>
            </a:r>
          </a:p>
          <a:p>
            <a:pPr marL="536575" indent="-357188"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Potential complications in transferring ownership. </a:t>
            </a:r>
          </a:p>
          <a:p>
            <a:pPr marL="179387" algn="l"/>
            <a:endParaRPr lang="en-US" sz="20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780859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17A487-C539-3CDC-8035-E12E4EE02CAB}"/>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69DBD627-7C1A-D760-F657-411318684E19}"/>
              </a:ext>
            </a:extLst>
          </p:cNvPr>
          <p:cNvSpPr>
            <a:spLocks noGrp="1"/>
          </p:cNvSpPr>
          <p:nvPr>
            <p:ph type="title"/>
          </p:nvPr>
        </p:nvSpPr>
        <p:spPr/>
        <p:txBody>
          <a:bodyPr>
            <a:normAutofit fontScale="90000"/>
          </a:bodyPr>
          <a:lstStyle/>
          <a:p>
            <a:r>
              <a:rPr lang="en-US" dirty="0"/>
              <a:t>Business Models in the Off-Grid Solar Energy Sector</a:t>
            </a:r>
          </a:p>
        </p:txBody>
      </p:sp>
      <p:sp>
        <p:nvSpPr>
          <p:cNvPr id="11" name="TextBox 10">
            <a:extLst>
              <a:ext uri="{FF2B5EF4-FFF2-40B4-BE49-F238E27FC236}">
                <a16:creationId xmlns:a16="http://schemas.microsoft.com/office/drawing/2014/main" id="{6918697F-FFF1-50E5-6288-0EAEA6BCD5A3}"/>
              </a:ext>
            </a:extLst>
          </p:cNvPr>
          <p:cNvSpPr txBox="1"/>
          <p:nvPr/>
        </p:nvSpPr>
        <p:spPr>
          <a:xfrm>
            <a:off x="344558" y="1139687"/>
            <a:ext cx="11487646" cy="1938992"/>
          </a:xfrm>
          <a:prstGeom prst="rect">
            <a:avLst/>
          </a:prstGeom>
          <a:noFill/>
        </p:spPr>
        <p:txBody>
          <a:bodyPr wrap="square" rtlCol="0">
            <a:spAutoFit/>
          </a:bodyPr>
          <a:lstStyle/>
          <a:p>
            <a:pPr algn="l"/>
            <a:r>
              <a:rPr lang="en-US" sz="2000" b="1" dirty="0">
                <a:solidFill>
                  <a:schemeClr val="accent2">
                    <a:lumMod val="50000"/>
                  </a:schemeClr>
                </a:solidFill>
                <a:latin typeface="Calibri" panose="020F0502020204030204" pitchFamily="34" charset="0"/>
                <a:cs typeface="Calibri" panose="020F0502020204030204" pitchFamily="34" charset="0"/>
              </a:rPr>
              <a:t>Lease-to-Own Model </a:t>
            </a:r>
          </a:p>
          <a:p>
            <a:pPr algn="l"/>
            <a:endParaRPr lang="en-US" sz="2000" b="1"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Ideal Conditions:</a:t>
            </a:r>
            <a:endParaRPr lang="en-US" sz="1000" b="1" dirty="0">
              <a:solidFill>
                <a:schemeClr val="tx1"/>
              </a:solidFill>
              <a:latin typeface="Calibri" panose="020F0502020204030204" pitchFamily="34" charset="0"/>
              <a:cs typeface="Calibri" panose="020F0502020204030204" pitchFamily="34" charset="0"/>
            </a:endParaRPr>
          </a:p>
          <a:p>
            <a:pPr marL="536575" indent="-357188">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Markets with a mix of income levels.</a:t>
            </a:r>
          </a:p>
          <a:p>
            <a:pPr marL="536575" indent="-357188">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Customers with an interest in long-term ownership.</a:t>
            </a:r>
          </a:p>
          <a:p>
            <a:pPr marL="536575" indent="-357188">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Areas where customers value asset ownership.</a:t>
            </a:r>
          </a:p>
        </p:txBody>
      </p:sp>
    </p:spTree>
    <p:extLst>
      <p:ext uri="{BB962C8B-B14F-4D97-AF65-F5344CB8AC3E}">
        <p14:creationId xmlns:p14="http://schemas.microsoft.com/office/powerpoint/2010/main" val="34458639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38200" y="453905"/>
            <a:ext cx="9922565" cy="514411"/>
          </a:xfrm>
        </p:spPr>
        <p:txBody>
          <a:bodyPr>
            <a:normAutofit/>
          </a:bodyPr>
          <a:lstStyle/>
          <a:p>
            <a:r>
              <a:rPr lang="en-US" sz="2400" dirty="0"/>
              <a:t>Business Models in the Off-Grid Solar Energy Sector</a:t>
            </a:r>
          </a:p>
        </p:txBody>
      </p:sp>
      <p:sp>
        <p:nvSpPr>
          <p:cNvPr id="11" name="TextBox 10">
            <a:extLst>
              <a:ext uri="{FF2B5EF4-FFF2-40B4-BE49-F238E27FC236}">
                <a16:creationId xmlns:a16="http://schemas.microsoft.com/office/drawing/2014/main" id="{DDF2C3F7-F552-D67C-3DCF-B6C6848CFF9D}"/>
              </a:ext>
            </a:extLst>
          </p:cNvPr>
          <p:cNvSpPr txBox="1"/>
          <p:nvPr/>
        </p:nvSpPr>
        <p:spPr>
          <a:xfrm>
            <a:off x="348532" y="1223374"/>
            <a:ext cx="10412233" cy="5324535"/>
          </a:xfrm>
          <a:prstGeom prst="rect">
            <a:avLst/>
          </a:prstGeom>
          <a:noFill/>
        </p:spPr>
        <p:txBody>
          <a:bodyPr wrap="square" rtlCol="0">
            <a:spAutoFit/>
          </a:bodyPr>
          <a:lstStyle/>
          <a:p>
            <a:pPr algn="l"/>
            <a:r>
              <a:rPr lang="en-US" sz="2000" b="1" dirty="0">
                <a:solidFill>
                  <a:schemeClr val="accent2">
                    <a:lumMod val="50000"/>
                  </a:schemeClr>
                </a:solidFill>
                <a:latin typeface="Calibri" panose="020F0502020204030204" pitchFamily="34" charset="0"/>
                <a:cs typeface="Calibri" panose="020F0502020204030204" pitchFamily="34" charset="0"/>
              </a:rPr>
              <a:t>Microfinance-Backed Purchase Model</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Overview: </a:t>
            </a:r>
          </a:p>
          <a:p>
            <a:pPr algn="l"/>
            <a:endParaRPr lang="en-US" sz="1000" b="1" dirty="0">
              <a:solidFill>
                <a:schemeClr val="tx1"/>
              </a:solidFill>
              <a:latin typeface="Calibri" panose="020F0502020204030204" pitchFamily="34" charset="0"/>
              <a:cs typeface="Calibri" panose="020F0502020204030204" pitchFamily="34" charset="0"/>
            </a:endParaRPr>
          </a:p>
          <a:p>
            <a:pPr algn="l"/>
            <a:r>
              <a:rPr lang="en-US" sz="2000" kern="0" dirty="0">
                <a:effectLst/>
                <a:latin typeface="Calibri" panose="020F0502020204030204" pitchFamily="34" charset="0"/>
                <a:ea typeface="Times New Roman" panose="02020603050405020304" pitchFamily="18" charset="0"/>
              </a:rPr>
              <a:t>The microfinance-backed purchase model involves partnerships between solar energy companies and microfinance institutions (MFIs). Customers secure loans from MFIs to purchase solar systems, repaying the loan over time while immediately benefiting from the energy system.</a:t>
            </a:r>
            <a:endParaRPr lang="en-US" sz="2000" dirty="0">
              <a:solidFill>
                <a:schemeClr val="tx1"/>
              </a:solidFill>
              <a:latin typeface="Calibri" panose="020F0502020204030204" pitchFamily="34" charset="0"/>
              <a:cs typeface="Calibri" panose="020F0502020204030204" pitchFamily="34" charset="0"/>
            </a:endParaRP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Advantages:</a:t>
            </a:r>
          </a:p>
          <a:p>
            <a:pPr algn="l"/>
            <a:endParaRPr lang="en-US" sz="1000" b="1" dirty="0">
              <a:solidFill>
                <a:schemeClr val="tx1"/>
              </a:solidFill>
              <a:latin typeface="Calibri" panose="020F0502020204030204" pitchFamily="34" charset="0"/>
              <a:cs typeface="Calibri" panose="020F0502020204030204" pitchFamily="34" charset="0"/>
            </a:endParaRPr>
          </a:p>
          <a:p>
            <a:pPr marL="536575"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Enables access to solar systems for customers who cannot afford upfront costs.</a:t>
            </a:r>
          </a:p>
          <a:p>
            <a:pPr marL="536575"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Leverages the expertise of MFIs in managing small loans.</a:t>
            </a:r>
          </a:p>
          <a:p>
            <a:pPr marL="536575"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Customers can build credit history through successful repayments.</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Challenges:</a:t>
            </a:r>
          </a:p>
          <a:p>
            <a:pPr algn="l"/>
            <a:endParaRPr lang="en-US" sz="1000" b="1" dirty="0">
              <a:solidFill>
                <a:schemeClr val="tx1"/>
              </a:solidFill>
              <a:latin typeface="Calibri" panose="020F0502020204030204" pitchFamily="34" charset="0"/>
              <a:cs typeface="Calibri" panose="020F0502020204030204" pitchFamily="34" charset="0"/>
            </a:endParaRPr>
          </a:p>
          <a:p>
            <a:pPr marL="536575" indent="-357188"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Dependence on the availability and willingness of MFIs to provide loans.</a:t>
            </a:r>
          </a:p>
          <a:p>
            <a:pPr marL="536575" indent="-357188"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Interest rates and loan terms may be a barrier for the poorest customers.</a:t>
            </a:r>
          </a:p>
          <a:p>
            <a:pPr marL="536575" indent="-357188"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Risk of loan default affecting both the MFI and the solar provider.</a:t>
            </a:r>
          </a:p>
          <a:p>
            <a:pPr marL="536575" indent="-357188" algn="l">
              <a:buFont typeface="Arial" panose="020B0604020202020204" pitchFamily="34" charset="0"/>
              <a:buChar char="•"/>
            </a:pPr>
            <a:endParaRPr lang="en-US" sz="20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151404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dirty="0"/>
              <a:t>Business Models in the Off-Grid Solar Energy Sector</a:t>
            </a:r>
          </a:p>
        </p:txBody>
      </p:sp>
      <p:sp>
        <p:nvSpPr>
          <p:cNvPr id="2" name="Slide Number Placeholder 1">
            <a:extLst>
              <a:ext uri="{FF2B5EF4-FFF2-40B4-BE49-F238E27FC236}">
                <a16:creationId xmlns:a16="http://schemas.microsoft.com/office/drawing/2014/main" id="{B129ECE9-7B80-C141-3CC0-2FDAAE101136}"/>
              </a:ext>
            </a:extLst>
          </p:cNvPr>
          <p:cNvSpPr>
            <a:spLocks noGrp="1"/>
          </p:cNvSpPr>
          <p:nvPr>
            <p:ph type="sldNum" idx="12"/>
          </p:nvPr>
        </p:nvSpPr>
        <p:spPr>
          <a:xfrm>
            <a:off x="11482079" y="6226507"/>
            <a:ext cx="709921" cy="336854"/>
          </a:xfrm>
        </p:spPr>
        <p:txBody>
          <a:bodyPr/>
          <a:lstStyle/>
          <a:p>
            <a:pPr marL="0" lvl="0" indent="0" algn="ctr" rtl="0">
              <a:spcBef>
                <a:spcPts val="0"/>
              </a:spcBef>
              <a:spcAft>
                <a:spcPts val="0"/>
              </a:spcAft>
              <a:buNone/>
            </a:pPr>
            <a:fld id="{00000000-1234-1234-1234-123412341234}" type="slidenum">
              <a:rPr lang="it-IT" sz="2000" smtClean="0"/>
              <a:pPr marL="0" lvl="0" indent="0" algn="ctr" rtl="0">
                <a:spcBef>
                  <a:spcPts val="0"/>
                </a:spcBef>
                <a:spcAft>
                  <a:spcPts val="0"/>
                </a:spcAft>
                <a:buNone/>
              </a:pPr>
              <a:t>13</a:t>
            </a:fld>
            <a:endParaRPr lang="it-IT" sz="2000" dirty="0"/>
          </a:p>
        </p:txBody>
      </p:sp>
      <p:sp>
        <p:nvSpPr>
          <p:cNvPr id="11" name="TextBox 10">
            <a:extLst>
              <a:ext uri="{FF2B5EF4-FFF2-40B4-BE49-F238E27FC236}">
                <a16:creationId xmlns:a16="http://schemas.microsoft.com/office/drawing/2014/main" id="{DDF2C3F7-F552-D67C-3DCF-B6C6848CFF9D}"/>
              </a:ext>
            </a:extLst>
          </p:cNvPr>
          <p:cNvSpPr txBox="1"/>
          <p:nvPr/>
        </p:nvSpPr>
        <p:spPr>
          <a:xfrm>
            <a:off x="335280" y="1713704"/>
            <a:ext cx="11856720" cy="1938992"/>
          </a:xfrm>
          <a:prstGeom prst="rect">
            <a:avLst/>
          </a:prstGeom>
          <a:noFill/>
        </p:spPr>
        <p:txBody>
          <a:bodyPr wrap="square" rtlCol="0">
            <a:spAutoFit/>
          </a:bodyPr>
          <a:lstStyle/>
          <a:p>
            <a:r>
              <a:rPr lang="en-US" sz="2000" b="1" dirty="0">
                <a:solidFill>
                  <a:schemeClr val="accent2">
                    <a:lumMod val="50000"/>
                  </a:schemeClr>
                </a:solidFill>
                <a:latin typeface="Calibri" panose="020F0502020204030204" pitchFamily="34" charset="0"/>
                <a:cs typeface="Calibri" panose="020F0502020204030204" pitchFamily="34" charset="0"/>
              </a:rPr>
              <a:t>Microfinance-Backed Purchase Model</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Ideal Conditions:</a:t>
            </a:r>
          </a:p>
          <a:p>
            <a:pPr algn="l"/>
            <a:endParaRPr lang="en-US" sz="1000" b="1" dirty="0">
              <a:solidFill>
                <a:schemeClr val="tx1"/>
              </a:solidFill>
              <a:latin typeface="Calibri" panose="020F0502020204030204" pitchFamily="34" charset="0"/>
              <a:cs typeface="Calibri" panose="020F0502020204030204" pitchFamily="34" charset="0"/>
            </a:endParaRPr>
          </a:p>
          <a:p>
            <a:pPr marL="536575" indent="-357188">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Regions with established microfinance institutions.</a:t>
            </a:r>
          </a:p>
          <a:p>
            <a:pPr marL="536575" indent="-357188">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Markets with low to middle-income households.</a:t>
            </a:r>
          </a:p>
          <a:p>
            <a:pPr marL="536575" indent="-357188">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Areas where customers have limited access to conventional financing.</a:t>
            </a:r>
          </a:p>
        </p:txBody>
      </p:sp>
    </p:spTree>
    <p:extLst>
      <p:ext uri="{BB962C8B-B14F-4D97-AF65-F5344CB8AC3E}">
        <p14:creationId xmlns:p14="http://schemas.microsoft.com/office/powerpoint/2010/main" val="2240478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dirty="0"/>
              <a:t>Business Models in the Off-Grid Solar Energy Sector</a:t>
            </a:r>
          </a:p>
        </p:txBody>
      </p:sp>
      <p:sp>
        <p:nvSpPr>
          <p:cNvPr id="2" name="Slide Number Placeholder 1">
            <a:extLst>
              <a:ext uri="{FF2B5EF4-FFF2-40B4-BE49-F238E27FC236}">
                <a16:creationId xmlns:a16="http://schemas.microsoft.com/office/drawing/2014/main" id="{B129ECE9-7B80-C141-3CC0-2FDAAE101136}"/>
              </a:ext>
            </a:extLst>
          </p:cNvPr>
          <p:cNvSpPr>
            <a:spLocks noGrp="1"/>
          </p:cNvSpPr>
          <p:nvPr>
            <p:ph type="sldNum" idx="12"/>
          </p:nvPr>
        </p:nvSpPr>
        <p:spPr>
          <a:xfrm>
            <a:off x="11482079" y="6226507"/>
            <a:ext cx="709921" cy="336854"/>
          </a:xfrm>
        </p:spPr>
        <p:txBody>
          <a:bodyPr/>
          <a:lstStyle/>
          <a:p>
            <a:pPr marL="0" lvl="0" indent="0" algn="ctr" rtl="0">
              <a:spcBef>
                <a:spcPts val="0"/>
              </a:spcBef>
              <a:spcAft>
                <a:spcPts val="0"/>
              </a:spcAft>
              <a:buNone/>
            </a:pPr>
            <a:fld id="{00000000-1234-1234-1234-123412341234}" type="slidenum">
              <a:rPr lang="it-IT" sz="2000" smtClean="0"/>
              <a:pPr marL="0" lvl="0" indent="0" algn="ctr" rtl="0">
                <a:spcBef>
                  <a:spcPts val="0"/>
                </a:spcBef>
                <a:spcAft>
                  <a:spcPts val="0"/>
                </a:spcAft>
                <a:buNone/>
              </a:pPr>
              <a:t>14</a:t>
            </a:fld>
            <a:endParaRPr lang="it-IT" sz="2000" dirty="0"/>
          </a:p>
        </p:txBody>
      </p:sp>
      <p:sp>
        <p:nvSpPr>
          <p:cNvPr id="11" name="TextBox 10">
            <a:extLst>
              <a:ext uri="{FF2B5EF4-FFF2-40B4-BE49-F238E27FC236}">
                <a16:creationId xmlns:a16="http://schemas.microsoft.com/office/drawing/2014/main" id="{DDF2C3F7-F552-D67C-3DCF-B6C6848CFF9D}"/>
              </a:ext>
            </a:extLst>
          </p:cNvPr>
          <p:cNvSpPr txBox="1"/>
          <p:nvPr/>
        </p:nvSpPr>
        <p:spPr>
          <a:xfrm>
            <a:off x="335280" y="1387337"/>
            <a:ext cx="11856720" cy="5016758"/>
          </a:xfrm>
          <a:prstGeom prst="rect">
            <a:avLst/>
          </a:prstGeom>
          <a:noFill/>
        </p:spPr>
        <p:txBody>
          <a:bodyPr wrap="square" rtlCol="0">
            <a:spAutoFit/>
          </a:bodyPr>
          <a:lstStyle/>
          <a:p>
            <a:pPr algn="l"/>
            <a:r>
              <a:rPr lang="en-US" sz="2000" b="1" dirty="0">
                <a:solidFill>
                  <a:schemeClr val="accent2">
                    <a:lumMod val="50000"/>
                  </a:schemeClr>
                </a:solidFill>
                <a:latin typeface="Calibri" panose="020F0502020204030204" pitchFamily="34" charset="0"/>
                <a:cs typeface="Calibri" panose="020F0502020204030204" pitchFamily="34" charset="0"/>
              </a:rPr>
              <a:t>Community-Based Model</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Overview: </a:t>
            </a:r>
          </a:p>
          <a:p>
            <a:pPr algn="l"/>
            <a:endParaRPr lang="en-US" sz="1000" b="1" dirty="0">
              <a:solidFill>
                <a:schemeClr val="tx1"/>
              </a:solidFill>
              <a:latin typeface="Calibri" panose="020F0502020204030204" pitchFamily="34" charset="0"/>
              <a:cs typeface="Calibri" panose="020F0502020204030204" pitchFamily="34" charset="0"/>
            </a:endParaRPr>
          </a:p>
          <a:p>
            <a:pPr algn="l"/>
            <a:r>
              <a:rPr lang="en-US" sz="2000" kern="0" dirty="0">
                <a:effectLst/>
                <a:latin typeface="Calibri" panose="020F0502020204030204" pitchFamily="34" charset="0"/>
                <a:ea typeface="Times New Roman" panose="02020603050405020304" pitchFamily="18" charset="0"/>
              </a:rPr>
              <a:t>The community-based model involves collective ownership and operation of solar energy systems, usually at a village or community </a:t>
            </a:r>
            <a:r>
              <a:rPr lang="en-US" sz="2000" kern="0" dirty="0" err="1">
                <a:effectLst/>
                <a:latin typeface="Calibri" panose="020F0502020204030204" pitchFamily="34" charset="0"/>
                <a:ea typeface="Times New Roman" panose="02020603050405020304" pitchFamily="18" charset="0"/>
              </a:rPr>
              <a:t>levelThe</a:t>
            </a:r>
            <a:r>
              <a:rPr lang="en-US" sz="2000" kern="0" dirty="0">
                <a:effectLst/>
                <a:latin typeface="Calibri" panose="020F0502020204030204" pitchFamily="34" charset="0"/>
                <a:ea typeface="Times New Roman" panose="02020603050405020304" pitchFamily="18" charset="0"/>
              </a:rPr>
              <a:t> system serves multiple households or businesses, and users share the costs and benefits.</a:t>
            </a:r>
            <a:endParaRPr lang="en-US" sz="2000" dirty="0">
              <a:solidFill>
                <a:schemeClr val="tx1"/>
              </a:solidFill>
              <a:latin typeface="Calibri" panose="020F0502020204030204" pitchFamily="34" charset="0"/>
              <a:cs typeface="Calibri" panose="020F0502020204030204" pitchFamily="34" charset="0"/>
            </a:endParaRP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Advantages:</a:t>
            </a:r>
          </a:p>
          <a:p>
            <a:pPr algn="l"/>
            <a:endParaRPr lang="en-US" sz="1000" b="1" dirty="0">
              <a:solidFill>
                <a:schemeClr val="tx1"/>
              </a:solidFill>
              <a:latin typeface="Calibri" panose="020F0502020204030204" pitchFamily="34" charset="0"/>
              <a:cs typeface="Calibri" panose="020F0502020204030204" pitchFamily="34" charset="0"/>
            </a:endParaRPr>
          </a:p>
          <a:p>
            <a:pPr marL="536575"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Shared costs reduce the financial burden on individual households.</a:t>
            </a:r>
          </a:p>
          <a:p>
            <a:pPr marL="536575"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Promotes community ownership and sustainability.</a:t>
            </a:r>
          </a:p>
          <a:p>
            <a:pPr marL="536575"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Enables large-scale energy access in rural areas.</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Challenges:</a:t>
            </a:r>
          </a:p>
          <a:p>
            <a:pPr algn="l"/>
            <a:endParaRPr lang="en-US" sz="1000" b="1" dirty="0">
              <a:solidFill>
                <a:schemeClr val="tx1"/>
              </a:solidFill>
              <a:latin typeface="Calibri" panose="020F0502020204030204" pitchFamily="34" charset="0"/>
              <a:cs typeface="Calibri" panose="020F0502020204030204" pitchFamily="34" charset="0"/>
            </a:endParaRPr>
          </a:p>
          <a:p>
            <a:pPr marL="536575" indent="-357188"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Requires strong community organization and management.</a:t>
            </a:r>
          </a:p>
          <a:p>
            <a:pPr marL="536575" indent="-357188"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Risk of conflict or mismanagement within the community.</a:t>
            </a:r>
          </a:p>
          <a:p>
            <a:pPr marL="536575" indent="-357188"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Complex revenue-sharing and maintenance responsibilities.</a:t>
            </a:r>
          </a:p>
        </p:txBody>
      </p:sp>
    </p:spTree>
    <p:extLst>
      <p:ext uri="{BB962C8B-B14F-4D97-AF65-F5344CB8AC3E}">
        <p14:creationId xmlns:p14="http://schemas.microsoft.com/office/powerpoint/2010/main" val="29614896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dirty="0"/>
              <a:t>Business Models in the Off-Grid Solar Energy Sector</a:t>
            </a:r>
          </a:p>
        </p:txBody>
      </p:sp>
      <p:sp>
        <p:nvSpPr>
          <p:cNvPr id="2" name="Slide Number Placeholder 1">
            <a:extLst>
              <a:ext uri="{FF2B5EF4-FFF2-40B4-BE49-F238E27FC236}">
                <a16:creationId xmlns:a16="http://schemas.microsoft.com/office/drawing/2014/main" id="{B129ECE9-7B80-C141-3CC0-2FDAAE101136}"/>
              </a:ext>
            </a:extLst>
          </p:cNvPr>
          <p:cNvSpPr>
            <a:spLocks noGrp="1"/>
          </p:cNvSpPr>
          <p:nvPr>
            <p:ph type="sldNum" idx="12"/>
          </p:nvPr>
        </p:nvSpPr>
        <p:spPr>
          <a:xfrm>
            <a:off x="11482079" y="6226507"/>
            <a:ext cx="709921" cy="336854"/>
          </a:xfrm>
        </p:spPr>
        <p:txBody>
          <a:bodyPr/>
          <a:lstStyle/>
          <a:p>
            <a:pPr marL="0" lvl="0" indent="0" algn="ctr" rtl="0">
              <a:spcBef>
                <a:spcPts val="0"/>
              </a:spcBef>
              <a:spcAft>
                <a:spcPts val="0"/>
              </a:spcAft>
              <a:buNone/>
            </a:pPr>
            <a:fld id="{00000000-1234-1234-1234-123412341234}" type="slidenum">
              <a:rPr lang="it-IT" sz="2000" smtClean="0"/>
              <a:pPr marL="0" lvl="0" indent="0" algn="ctr" rtl="0">
                <a:spcBef>
                  <a:spcPts val="0"/>
                </a:spcBef>
                <a:spcAft>
                  <a:spcPts val="0"/>
                </a:spcAft>
                <a:buNone/>
              </a:pPr>
              <a:t>15</a:t>
            </a:fld>
            <a:endParaRPr lang="it-IT" sz="2000" dirty="0"/>
          </a:p>
        </p:txBody>
      </p:sp>
      <p:sp>
        <p:nvSpPr>
          <p:cNvPr id="11" name="TextBox 10">
            <a:extLst>
              <a:ext uri="{FF2B5EF4-FFF2-40B4-BE49-F238E27FC236}">
                <a16:creationId xmlns:a16="http://schemas.microsoft.com/office/drawing/2014/main" id="{DDF2C3F7-F552-D67C-3DCF-B6C6848CFF9D}"/>
              </a:ext>
            </a:extLst>
          </p:cNvPr>
          <p:cNvSpPr txBox="1"/>
          <p:nvPr/>
        </p:nvSpPr>
        <p:spPr>
          <a:xfrm>
            <a:off x="335280" y="1713704"/>
            <a:ext cx="11856720" cy="1938992"/>
          </a:xfrm>
          <a:prstGeom prst="rect">
            <a:avLst/>
          </a:prstGeom>
          <a:noFill/>
        </p:spPr>
        <p:txBody>
          <a:bodyPr wrap="square" rtlCol="0">
            <a:spAutoFit/>
          </a:bodyPr>
          <a:lstStyle/>
          <a:p>
            <a:r>
              <a:rPr lang="en-US" sz="2000" b="1" dirty="0">
                <a:solidFill>
                  <a:schemeClr val="accent2">
                    <a:lumMod val="50000"/>
                  </a:schemeClr>
                </a:solidFill>
                <a:latin typeface="Calibri" panose="020F0502020204030204" pitchFamily="34" charset="0"/>
                <a:cs typeface="Calibri" panose="020F0502020204030204" pitchFamily="34" charset="0"/>
              </a:rPr>
              <a:t>Community-Based Model</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Ideal Conditions:</a:t>
            </a:r>
          </a:p>
          <a:p>
            <a:pPr algn="l"/>
            <a:endParaRPr lang="en-US" sz="1000" b="1" dirty="0">
              <a:solidFill>
                <a:schemeClr val="tx1"/>
              </a:solidFill>
              <a:latin typeface="Calibri" panose="020F0502020204030204" pitchFamily="34" charset="0"/>
              <a:cs typeface="Calibri" panose="020F0502020204030204" pitchFamily="34" charset="0"/>
            </a:endParaRPr>
          </a:p>
          <a:p>
            <a:pPr marL="536575" indent="-357188">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Rural or remote areas with closely-knit communities.</a:t>
            </a:r>
          </a:p>
          <a:p>
            <a:pPr marL="536575" indent="-357188">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Regions with limited individual purchasing power.</a:t>
            </a:r>
          </a:p>
          <a:p>
            <a:pPr marL="536575" indent="-357188">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Areas where community-led initiatives are culturally accepted.</a:t>
            </a:r>
          </a:p>
        </p:txBody>
      </p:sp>
    </p:spTree>
    <p:extLst>
      <p:ext uri="{BB962C8B-B14F-4D97-AF65-F5344CB8AC3E}">
        <p14:creationId xmlns:p14="http://schemas.microsoft.com/office/powerpoint/2010/main" val="36130512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dirty="0"/>
              <a:t>Business Models in the Off-Grid Solar Energy Sector</a:t>
            </a:r>
          </a:p>
        </p:txBody>
      </p:sp>
      <p:sp>
        <p:nvSpPr>
          <p:cNvPr id="11" name="TextBox 10">
            <a:extLst>
              <a:ext uri="{FF2B5EF4-FFF2-40B4-BE49-F238E27FC236}">
                <a16:creationId xmlns:a16="http://schemas.microsoft.com/office/drawing/2014/main" id="{DDF2C3F7-F552-D67C-3DCF-B6C6848CFF9D}"/>
              </a:ext>
            </a:extLst>
          </p:cNvPr>
          <p:cNvSpPr txBox="1"/>
          <p:nvPr/>
        </p:nvSpPr>
        <p:spPr>
          <a:xfrm>
            <a:off x="335280" y="1408904"/>
            <a:ext cx="11146799" cy="5016758"/>
          </a:xfrm>
          <a:prstGeom prst="rect">
            <a:avLst/>
          </a:prstGeom>
          <a:noFill/>
        </p:spPr>
        <p:txBody>
          <a:bodyPr wrap="square" rtlCol="0">
            <a:spAutoFit/>
          </a:bodyPr>
          <a:lstStyle/>
          <a:p>
            <a:pPr algn="l"/>
            <a:r>
              <a:rPr lang="en-US" sz="2000" b="1" dirty="0">
                <a:solidFill>
                  <a:schemeClr val="accent2">
                    <a:lumMod val="50000"/>
                  </a:schemeClr>
                </a:solidFill>
                <a:latin typeface="Calibri" panose="020F0502020204030204" pitchFamily="34" charset="0"/>
                <a:cs typeface="Calibri" panose="020F0502020204030204" pitchFamily="34" charset="0"/>
              </a:rPr>
              <a:t>Fee-for-Service Model</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Overview: </a:t>
            </a:r>
          </a:p>
          <a:p>
            <a:pPr algn="l"/>
            <a:endParaRPr lang="en-US" sz="1000" b="1" dirty="0">
              <a:solidFill>
                <a:schemeClr val="tx1"/>
              </a:solidFill>
              <a:latin typeface="Calibri" panose="020F0502020204030204" pitchFamily="34" charset="0"/>
              <a:cs typeface="Calibri" panose="020F0502020204030204" pitchFamily="34" charset="0"/>
            </a:endParaRPr>
          </a:p>
          <a:p>
            <a:pPr algn="l"/>
            <a:r>
              <a:rPr lang="en-US" sz="2000" kern="0" dirty="0">
                <a:effectLst/>
                <a:latin typeface="Calibri" panose="020F0502020204030204" pitchFamily="34" charset="0"/>
                <a:ea typeface="Times New Roman" panose="02020603050405020304" pitchFamily="18" charset="0"/>
              </a:rPr>
              <a:t>The fee-for-service model provides solar energy as a service rather than a </a:t>
            </a:r>
            <a:r>
              <a:rPr lang="en-US" sz="2000" kern="0" dirty="0" err="1">
                <a:effectLst/>
                <a:latin typeface="Calibri" panose="020F0502020204030204" pitchFamily="34" charset="0"/>
                <a:ea typeface="Times New Roman" panose="02020603050405020304" pitchFamily="18" charset="0"/>
              </a:rPr>
              <a:t>productCustomers</a:t>
            </a:r>
            <a:r>
              <a:rPr lang="en-US" sz="2000" kern="0" dirty="0">
                <a:effectLst/>
                <a:latin typeface="Calibri" panose="020F0502020204030204" pitchFamily="34" charset="0"/>
                <a:ea typeface="Times New Roman" panose="02020603050405020304" pitchFamily="18" charset="0"/>
              </a:rPr>
              <a:t> pay a regular fee to access the energy generated by a solar system owned and maintained by the service provider.</a:t>
            </a:r>
            <a:endParaRPr lang="en-US" sz="2000" dirty="0">
              <a:solidFill>
                <a:schemeClr val="tx1"/>
              </a:solidFill>
              <a:latin typeface="Calibri" panose="020F0502020204030204" pitchFamily="34" charset="0"/>
              <a:cs typeface="Calibri" panose="020F0502020204030204" pitchFamily="34" charset="0"/>
            </a:endParaRP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Advantages:</a:t>
            </a:r>
          </a:p>
          <a:p>
            <a:pPr algn="l"/>
            <a:endParaRPr lang="en-US" sz="1000" b="1" dirty="0">
              <a:solidFill>
                <a:schemeClr val="tx1"/>
              </a:solidFill>
              <a:latin typeface="Calibri" panose="020F0502020204030204" pitchFamily="34" charset="0"/>
              <a:cs typeface="Calibri" panose="020F0502020204030204" pitchFamily="34" charset="0"/>
            </a:endParaRPr>
          </a:p>
          <a:p>
            <a:pPr marL="536575"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No upfront cost for customers.</a:t>
            </a:r>
          </a:p>
          <a:p>
            <a:pPr marL="536575"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Service provider maintains control over the system, ensuring quality and maintenance.</a:t>
            </a:r>
          </a:p>
          <a:p>
            <a:pPr marL="536575"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Provides steady revenue for the service provider.</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Challenges:</a:t>
            </a:r>
          </a:p>
          <a:p>
            <a:pPr algn="l"/>
            <a:endParaRPr lang="en-US" sz="1000" b="1" dirty="0">
              <a:solidFill>
                <a:schemeClr val="tx1"/>
              </a:solidFill>
              <a:latin typeface="Calibri" panose="020F0502020204030204" pitchFamily="34" charset="0"/>
              <a:cs typeface="Calibri" panose="020F0502020204030204" pitchFamily="34" charset="0"/>
            </a:endParaRPr>
          </a:p>
          <a:p>
            <a:pPr marL="536575" indent="-357188"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Requires significant capital investment from the service provider.</a:t>
            </a:r>
          </a:p>
          <a:p>
            <a:pPr marL="536575" indent="-357188"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Customer retention is crucial for profitability.</a:t>
            </a:r>
          </a:p>
          <a:p>
            <a:pPr marL="536575" indent="-357188"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Risk of non-payment affecting cash flow.</a:t>
            </a:r>
          </a:p>
        </p:txBody>
      </p:sp>
    </p:spTree>
    <p:extLst>
      <p:ext uri="{BB962C8B-B14F-4D97-AF65-F5344CB8AC3E}">
        <p14:creationId xmlns:p14="http://schemas.microsoft.com/office/powerpoint/2010/main" val="36929840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dirty="0"/>
              <a:t>Business Models in the Off-Grid Solar Energy Sector</a:t>
            </a:r>
          </a:p>
        </p:txBody>
      </p:sp>
      <p:sp>
        <p:nvSpPr>
          <p:cNvPr id="11" name="TextBox 10">
            <a:extLst>
              <a:ext uri="{FF2B5EF4-FFF2-40B4-BE49-F238E27FC236}">
                <a16:creationId xmlns:a16="http://schemas.microsoft.com/office/drawing/2014/main" id="{DDF2C3F7-F552-D67C-3DCF-B6C6848CFF9D}"/>
              </a:ext>
            </a:extLst>
          </p:cNvPr>
          <p:cNvSpPr txBox="1"/>
          <p:nvPr/>
        </p:nvSpPr>
        <p:spPr>
          <a:xfrm>
            <a:off x="335280" y="1713704"/>
            <a:ext cx="11856720" cy="1938992"/>
          </a:xfrm>
          <a:prstGeom prst="rect">
            <a:avLst/>
          </a:prstGeom>
          <a:noFill/>
        </p:spPr>
        <p:txBody>
          <a:bodyPr wrap="square" rtlCol="0">
            <a:spAutoFit/>
          </a:bodyPr>
          <a:lstStyle/>
          <a:p>
            <a:r>
              <a:rPr lang="en-US" sz="2000" b="1" dirty="0">
                <a:solidFill>
                  <a:schemeClr val="accent2">
                    <a:lumMod val="50000"/>
                  </a:schemeClr>
                </a:solidFill>
                <a:latin typeface="Calibri" panose="020F0502020204030204" pitchFamily="34" charset="0"/>
                <a:cs typeface="Calibri" panose="020F0502020204030204" pitchFamily="34" charset="0"/>
              </a:rPr>
              <a:t>Fee-for-Service Model</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Ideal Conditions:</a:t>
            </a:r>
          </a:p>
          <a:p>
            <a:pPr algn="l"/>
            <a:endParaRPr lang="en-US" sz="1000" b="1" dirty="0">
              <a:solidFill>
                <a:schemeClr val="tx1"/>
              </a:solidFill>
              <a:latin typeface="Calibri" panose="020F0502020204030204" pitchFamily="34" charset="0"/>
              <a:cs typeface="Calibri" panose="020F0502020204030204" pitchFamily="34" charset="0"/>
            </a:endParaRPr>
          </a:p>
          <a:p>
            <a:pPr marL="536575" indent="-357188">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Urban and peri-urban areas with reliable payment mechanisms.</a:t>
            </a:r>
          </a:p>
          <a:p>
            <a:pPr marL="536575" indent="-357188">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Markets where customers prefer a service over ownership.</a:t>
            </a:r>
          </a:p>
          <a:p>
            <a:pPr marL="536575" indent="-357188">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Regions with high population density to maximize service coverage.</a:t>
            </a:r>
          </a:p>
        </p:txBody>
      </p:sp>
    </p:spTree>
    <p:extLst>
      <p:ext uri="{BB962C8B-B14F-4D97-AF65-F5344CB8AC3E}">
        <p14:creationId xmlns:p14="http://schemas.microsoft.com/office/powerpoint/2010/main" val="19138687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dirty="0"/>
              <a:t>Business Models in the Off-Grid Solar Energy Sector</a:t>
            </a:r>
          </a:p>
        </p:txBody>
      </p:sp>
      <p:sp>
        <p:nvSpPr>
          <p:cNvPr id="11" name="TextBox 10">
            <a:extLst>
              <a:ext uri="{FF2B5EF4-FFF2-40B4-BE49-F238E27FC236}">
                <a16:creationId xmlns:a16="http://schemas.microsoft.com/office/drawing/2014/main" id="{DDF2C3F7-F552-D67C-3DCF-B6C6848CFF9D}"/>
              </a:ext>
            </a:extLst>
          </p:cNvPr>
          <p:cNvSpPr txBox="1"/>
          <p:nvPr/>
        </p:nvSpPr>
        <p:spPr>
          <a:xfrm>
            <a:off x="335279" y="1378176"/>
            <a:ext cx="11048337" cy="5016758"/>
          </a:xfrm>
          <a:prstGeom prst="rect">
            <a:avLst/>
          </a:prstGeom>
          <a:noFill/>
        </p:spPr>
        <p:txBody>
          <a:bodyPr wrap="square" rtlCol="0">
            <a:spAutoFit/>
          </a:bodyPr>
          <a:lstStyle/>
          <a:p>
            <a:pPr algn="l"/>
            <a:r>
              <a:rPr lang="en-US" sz="2000" b="1" dirty="0">
                <a:solidFill>
                  <a:schemeClr val="accent2">
                    <a:lumMod val="50000"/>
                  </a:schemeClr>
                </a:solidFill>
                <a:latin typeface="Calibri" panose="020F0502020204030204" pitchFamily="34" charset="0"/>
                <a:cs typeface="Calibri" panose="020F0502020204030204" pitchFamily="34" charset="0"/>
              </a:rPr>
              <a:t>Hybrid Models</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Overview: </a:t>
            </a:r>
          </a:p>
          <a:p>
            <a:pPr algn="l"/>
            <a:endParaRPr lang="en-US" sz="1000" b="1" dirty="0">
              <a:solidFill>
                <a:schemeClr val="tx1"/>
              </a:solidFill>
              <a:latin typeface="Calibri" panose="020F0502020204030204" pitchFamily="34" charset="0"/>
              <a:cs typeface="Calibri" panose="020F0502020204030204" pitchFamily="34" charset="0"/>
            </a:endParaRPr>
          </a:p>
          <a:p>
            <a:pPr algn="l"/>
            <a:r>
              <a:rPr lang="en-US" sz="2000" kern="0" dirty="0">
                <a:effectLst/>
                <a:latin typeface="Calibri" panose="020F0502020204030204" pitchFamily="34" charset="0"/>
                <a:ea typeface="Times New Roman" panose="02020603050405020304" pitchFamily="18" charset="0"/>
              </a:rPr>
              <a:t>Hybrid models combine elements from different business models to create a tailored approach that meets specific market needs. For example, a business might use a combination of PAYG and microfinance to offer flexible payment options while ensuring financial sustainability.</a:t>
            </a:r>
            <a:endParaRPr lang="en-US" sz="2000" dirty="0">
              <a:solidFill>
                <a:schemeClr val="tx1"/>
              </a:solidFill>
              <a:latin typeface="Calibri" panose="020F0502020204030204" pitchFamily="34" charset="0"/>
              <a:cs typeface="Calibri" panose="020F0502020204030204" pitchFamily="34" charset="0"/>
            </a:endParaRP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Advantages:</a:t>
            </a:r>
          </a:p>
          <a:p>
            <a:pPr algn="l"/>
            <a:endParaRPr lang="en-US" sz="1000" b="1" dirty="0">
              <a:solidFill>
                <a:schemeClr val="tx1"/>
              </a:solidFill>
              <a:latin typeface="Calibri" panose="020F0502020204030204" pitchFamily="34" charset="0"/>
              <a:cs typeface="Calibri" panose="020F0502020204030204" pitchFamily="34" charset="0"/>
            </a:endParaRPr>
          </a:p>
          <a:p>
            <a:pPr marL="536575"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Customizable to local market conditions and customer preferences.</a:t>
            </a:r>
          </a:p>
          <a:p>
            <a:pPr marL="536575"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Can address multiple challenges simultaneously.</a:t>
            </a:r>
          </a:p>
          <a:p>
            <a:pPr marL="536575"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Potentially higher customer satisfaction and market penetration.</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Challenges:</a:t>
            </a:r>
          </a:p>
          <a:p>
            <a:pPr algn="l"/>
            <a:endParaRPr lang="en-US" sz="1000" b="1" dirty="0">
              <a:solidFill>
                <a:schemeClr val="tx1"/>
              </a:solidFill>
              <a:latin typeface="Calibri" panose="020F0502020204030204" pitchFamily="34" charset="0"/>
              <a:cs typeface="Calibri" panose="020F0502020204030204" pitchFamily="34" charset="0"/>
            </a:endParaRPr>
          </a:p>
          <a:p>
            <a:pPr marL="536575" indent="-357188"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Complexity in management and operations.</a:t>
            </a:r>
          </a:p>
          <a:p>
            <a:pPr marL="536575" indent="-357188"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Requires careful market analysis and strategy development.</a:t>
            </a:r>
          </a:p>
          <a:p>
            <a:pPr marL="536575" indent="-357188"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Higher operational costs due to multiple revenue streams.</a:t>
            </a:r>
          </a:p>
        </p:txBody>
      </p:sp>
    </p:spTree>
    <p:extLst>
      <p:ext uri="{BB962C8B-B14F-4D97-AF65-F5344CB8AC3E}">
        <p14:creationId xmlns:p14="http://schemas.microsoft.com/office/powerpoint/2010/main" val="3177770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dirty="0"/>
              <a:t>Business Models in the Off-Grid Solar Energy Sector</a:t>
            </a:r>
          </a:p>
        </p:txBody>
      </p:sp>
      <p:sp>
        <p:nvSpPr>
          <p:cNvPr id="11" name="TextBox 10">
            <a:extLst>
              <a:ext uri="{FF2B5EF4-FFF2-40B4-BE49-F238E27FC236}">
                <a16:creationId xmlns:a16="http://schemas.microsoft.com/office/drawing/2014/main" id="{DDF2C3F7-F552-D67C-3DCF-B6C6848CFF9D}"/>
              </a:ext>
            </a:extLst>
          </p:cNvPr>
          <p:cNvSpPr txBox="1"/>
          <p:nvPr/>
        </p:nvSpPr>
        <p:spPr>
          <a:xfrm>
            <a:off x="335280" y="1713704"/>
            <a:ext cx="11856720" cy="1938992"/>
          </a:xfrm>
          <a:prstGeom prst="rect">
            <a:avLst/>
          </a:prstGeom>
          <a:noFill/>
        </p:spPr>
        <p:txBody>
          <a:bodyPr wrap="square" rtlCol="0">
            <a:spAutoFit/>
          </a:bodyPr>
          <a:lstStyle/>
          <a:p>
            <a:pPr algn="l"/>
            <a:r>
              <a:rPr lang="en-US" sz="2000" b="1" dirty="0">
                <a:solidFill>
                  <a:schemeClr val="accent2">
                    <a:lumMod val="50000"/>
                  </a:schemeClr>
                </a:solidFill>
                <a:latin typeface="Calibri" panose="020F0502020204030204" pitchFamily="34" charset="0"/>
                <a:cs typeface="Calibri" panose="020F0502020204030204" pitchFamily="34" charset="0"/>
              </a:rPr>
              <a:t>Hybrid Models</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tx1"/>
                </a:solidFill>
                <a:latin typeface="Calibri" panose="020F0502020204030204" pitchFamily="34" charset="0"/>
                <a:cs typeface="Calibri" panose="020F0502020204030204" pitchFamily="34" charset="0"/>
              </a:rPr>
              <a:t>Ideal Conditions:</a:t>
            </a:r>
          </a:p>
          <a:p>
            <a:pPr algn="l"/>
            <a:endParaRPr lang="en-US" sz="1000" b="1" dirty="0">
              <a:solidFill>
                <a:schemeClr val="tx1"/>
              </a:solidFill>
              <a:latin typeface="Calibri" panose="020F0502020204030204" pitchFamily="34" charset="0"/>
              <a:cs typeface="Calibri" panose="020F0502020204030204" pitchFamily="34" charset="0"/>
            </a:endParaRPr>
          </a:p>
          <a:p>
            <a:pPr marL="536575" indent="-357188">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Markets with diverse customer segments.</a:t>
            </a:r>
          </a:p>
          <a:p>
            <a:pPr marL="536575" indent="-357188">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Regions with varying income levels and energy needs.</a:t>
            </a:r>
          </a:p>
          <a:p>
            <a:pPr marL="536575" indent="-357188">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Areas where a single model may not be effective.</a:t>
            </a:r>
          </a:p>
        </p:txBody>
      </p:sp>
    </p:spTree>
    <p:extLst>
      <p:ext uri="{BB962C8B-B14F-4D97-AF65-F5344CB8AC3E}">
        <p14:creationId xmlns:p14="http://schemas.microsoft.com/office/powerpoint/2010/main" val="2675156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solidFill>
                  <a:schemeClr val="bg1"/>
                </a:solidFill>
                <a:latin typeface="Calibri" panose="020F0502020204030204" pitchFamily="34" charset="0"/>
                <a:cs typeface="Calibri" panose="020F0502020204030204" pitchFamily="34" charset="0"/>
              </a:rPr>
              <a:t>Section 2: Factors Influencing the Choice of Business Model</a:t>
            </a:r>
            <a:endParaRPr lang="en-US" dirty="0">
              <a:solidFill>
                <a:schemeClr val="bg1"/>
              </a:solidFill>
            </a:endParaRPr>
          </a:p>
        </p:txBody>
      </p:sp>
      <p:sp>
        <p:nvSpPr>
          <p:cNvPr id="11" name="TextBox 10">
            <a:extLst>
              <a:ext uri="{FF2B5EF4-FFF2-40B4-BE49-F238E27FC236}">
                <a16:creationId xmlns:a16="http://schemas.microsoft.com/office/drawing/2014/main" id="{DDF2C3F7-F552-D67C-3DCF-B6C6848CFF9D}"/>
              </a:ext>
            </a:extLst>
          </p:cNvPr>
          <p:cNvSpPr txBox="1"/>
          <p:nvPr/>
        </p:nvSpPr>
        <p:spPr>
          <a:xfrm>
            <a:off x="280283" y="1233449"/>
            <a:ext cx="11631433" cy="5170646"/>
          </a:xfrm>
          <a:prstGeom prst="rect">
            <a:avLst/>
          </a:prstGeom>
          <a:noFill/>
        </p:spPr>
        <p:txBody>
          <a:bodyPr wrap="square" rtlCol="0">
            <a:spAutoFit/>
          </a:bodyPr>
          <a:lstStyle/>
          <a:p>
            <a:pPr algn="l"/>
            <a:r>
              <a:rPr lang="en-US" sz="2000" b="1" dirty="0">
                <a:solidFill>
                  <a:schemeClr val="accent2">
                    <a:lumMod val="75000"/>
                  </a:schemeClr>
                </a:solidFill>
                <a:latin typeface="Calibri" panose="020F0502020204030204" pitchFamily="34" charset="0"/>
                <a:cs typeface="Calibri" panose="020F0502020204030204" pitchFamily="34" charset="0"/>
              </a:rPr>
              <a:t>Market Characteristics</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Understanding the local market is crucial for selecting the right business model. Key factors include income levels, payment behavior, access to mobile money, and cultural attitudes towards ownership and debt.</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accent2">
                    <a:lumMod val="75000"/>
                  </a:schemeClr>
                </a:solidFill>
                <a:latin typeface="Calibri" panose="020F0502020204030204" pitchFamily="34" charset="0"/>
                <a:cs typeface="Calibri" panose="020F0502020204030204" pitchFamily="34" charset="0"/>
              </a:rPr>
              <a:t>Regulatory Environment</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The regulatory landscape can significantly impact business model viability. Regulations around energy access, tariffs, mobile money, and microfinance play a vital role in shaping business strategies.</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accent2">
                    <a:lumMod val="75000"/>
                  </a:schemeClr>
                </a:solidFill>
                <a:latin typeface="Calibri" panose="020F0502020204030204" pitchFamily="34" charset="0"/>
                <a:cs typeface="Calibri" panose="020F0502020204030204" pitchFamily="34" charset="0"/>
              </a:rPr>
              <a:t>Technological Infrastructure</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The availability of technology, such as mobile money platforms and remote monitoring systems, is critical for models like PAYG. Areas with limited technological infrastructure may require simpler business models.</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accent2">
                    <a:lumMod val="75000"/>
                  </a:schemeClr>
                </a:solidFill>
                <a:latin typeface="Calibri" panose="020F0502020204030204" pitchFamily="34" charset="0"/>
                <a:cs typeface="Calibri" panose="020F0502020204030204" pitchFamily="34" charset="0"/>
              </a:rPr>
              <a:t>Capital Availability</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The amount of capital a business can access influences its ability to deploy systems at scale, finance customers, and manage operations. Models like PAYG and lease-to-own require substantial upfront investment.</a:t>
            </a:r>
          </a:p>
        </p:txBody>
      </p:sp>
    </p:spTree>
    <p:extLst>
      <p:ext uri="{BB962C8B-B14F-4D97-AF65-F5344CB8AC3E}">
        <p14:creationId xmlns:p14="http://schemas.microsoft.com/office/powerpoint/2010/main" val="6905652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solidFill>
                  <a:schemeClr val="bg1"/>
                </a:solidFill>
                <a:latin typeface="Calibri" panose="020F0502020204030204" pitchFamily="34" charset="0"/>
                <a:cs typeface="Calibri" panose="020F0502020204030204" pitchFamily="34" charset="0"/>
              </a:rPr>
              <a:t>Section 2: Factors Influencing the Choice of Business Model</a:t>
            </a:r>
            <a:endParaRPr lang="en-US" dirty="0"/>
          </a:p>
        </p:txBody>
      </p:sp>
      <p:sp>
        <p:nvSpPr>
          <p:cNvPr id="11" name="TextBox 10">
            <a:extLst>
              <a:ext uri="{FF2B5EF4-FFF2-40B4-BE49-F238E27FC236}">
                <a16:creationId xmlns:a16="http://schemas.microsoft.com/office/drawing/2014/main" id="{DDF2C3F7-F552-D67C-3DCF-B6C6848CFF9D}"/>
              </a:ext>
            </a:extLst>
          </p:cNvPr>
          <p:cNvSpPr txBox="1"/>
          <p:nvPr/>
        </p:nvSpPr>
        <p:spPr>
          <a:xfrm>
            <a:off x="335280" y="1347210"/>
            <a:ext cx="11856720" cy="4555093"/>
          </a:xfrm>
          <a:prstGeom prst="rect">
            <a:avLst/>
          </a:prstGeom>
          <a:noFill/>
        </p:spPr>
        <p:txBody>
          <a:bodyPr wrap="square" rtlCol="0">
            <a:spAutoFit/>
          </a:bodyPr>
          <a:lstStyle/>
          <a:p>
            <a:pPr algn="l"/>
            <a:r>
              <a:rPr lang="en-US" sz="2000" b="1" dirty="0">
                <a:solidFill>
                  <a:schemeClr val="accent2">
                    <a:lumMod val="75000"/>
                  </a:schemeClr>
                </a:solidFill>
                <a:latin typeface="Calibri" panose="020F0502020204030204" pitchFamily="34" charset="0"/>
                <a:cs typeface="Calibri" panose="020F0502020204030204" pitchFamily="34" charset="0"/>
              </a:rPr>
              <a:t>Customer Education and Awareness</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Educating customers about the benefits and workings of solar energy systems is vital for the success of most business models. Awareness campaigns, demonstrations, and customer support are crucial components of this process.</a:t>
            </a:r>
          </a:p>
          <a:p>
            <a:pPr algn="l"/>
            <a:endParaRPr lang="en-US" sz="1000" dirty="0">
              <a:solidFill>
                <a:schemeClr val="tx1"/>
              </a:solidFill>
              <a:latin typeface="Calibri" panose="020F0502020204030204" pitchFamily="34" charset="0"/>
              <a:cs typeface="Calibri" panose="020F0502020204030204" pitchFamily="34" charset="0"/>
            </a:endParaRPr>
          </a:p>
          <a:p>
            <a:r>
              <a:rPr lang="en-US" sz="2000" b="1" dirty="0">
                <a:solidFill>
                  <a:schemeClr val="accent2">
                    <a:lumMod val="75000"/>
                  </a:schemeClr>
                </a:solidFill>
                <a:latin typeface="Calibri" panose="020F0502020204030204" pitchFamily="34" charset="0"/>
                <a:cs typeface="Calibri" panose="020F0502020204030204" pitchFamily="34" charset="0"/>
              </a:rPr>
              <a:t>Key elements for successful off-grid solar businesses </a:t>
            </a:r>
          </a:p>
          <a:p>
            <a:pPr algn="l"/>
            <a:endParaRPr lang="en-US" sz="1000" dirty="0">
              <a:solidFill>
                <a:schemeClr val="tx1"/>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b="1" dirty="0">
                <a:solidFill>
                  <a:schemeClr val="accent6">
                    <a:lumMod val="75000"/>
                  </a:schemeClr>
                </a:solidFill>
                <a:latin typeface="Calibri" panose="020F0502020204030204" pitchFamily="34" charset="0"/>
                <a:cs typeface="Calibri" panose="020F0502020204030204" pitchFamily="34" charset="0"/>
              </a:rPr>
              <a:t>Credit Risk Management: </a:t>
            </a:r>
            <a:r>
              <a:rPr lang="en-US" sz="2000" dirty="0">
                <a:solidFill>
                  <a:schemeClr val="tx1"/>
                </a:solidFill>
                <a:latin typeface="Calibri" panose="020F0502020204030204" pitchFamily="34" charset="0"/>
                <a:cs typeface="Calibri" panose="020F0502020204030204" pitchFamily="34" charset="0"/>
              </a:rPr>
              <a:t>Managing credit risk is a challenge for PAYG models, as customers may default on payments. Off-grid solar companies must implement strong risk management strategies to ensure the sustainability of their business(Off Grid BMC).</a:t>
            </a:r>
          </a:p>
          <a:p>
            <a:pPr marL="342900" indent="-342900" algn="l">
              <a:buFont typeface="Arial" panose="020B0604020202020204" pitchFamily="34" charset="0"/>
              <a:buChar char="•"/>
            </a:pPr>
            <a:endParaRPr lang="en-US" sz="1000" b="1" dirty="0">
              <a:solidFill>
                <a:schemeClr val="accent6">
                  <a:lumMod val="75000"/>
                </a:schemeClr>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b="1" dirty="0">
                <a:solidFill>
                  <a:schemeClr val="accent6">
                    <a:lumMod val="75000"/>
                  </a:schemeClr>
                </a:solidFill>
                <a:latin typeface="Calibri" panose="020F0502020204030204" pitchFamily="34" charset="0"/>
                <a:cs typeface="Calibri" panose="020F0502020204030204" pitchFamily="34" charset="0"/>
              </a:rPr>
              <a:t>Investment and Financing: </a:t>
            </a:r>
            <a:r>
              <a:rPr lang="en-US" sz="2000" dirty="0">
                <a:solidFill>
                  <a:schemeClr val="tx1"/>
                </a:solidFill>
                <a:latin typeface="Calibri" panose="020F0502020204030204" pitchFamily="34" charset="0"/>
                <a:cs typeface="Calibri" panose="020F0502020204030204" pitchFamily="34" charset="0"/>
              </a:rPr>
              <a:t>Different stages of financing are necessary to scale off-grid businesses, from seed funding for startup activities to larger investments for business expansion. Off-grid businesses must secure the right financing channels, such as equity, debt, or grant financing, to support their operations(Off Grid BMC).</a:t>
            </a:r>
          </a:p>
        </p:txBody>
      </p:sp>
    </p:spTree>
    <p:extLst>
      <p:ext uri="{BB962C8B-B14F-4D97-AF65-F5344CB8AC3E}">
        <p14:creationId xmlns:p14="http://schemas.microsoft.com/office/powerpoint/2010/main" val="7692928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solidFill>
                  <a:schemeClr val="bg1"/>
                </a:solidFill>
                <a:latin typeface="Calibri" panose="020F0502020204030204" pitchFamily="34" charset="0"/>
                <a:cs typeface="Calibri" panose="020F0502020204030204" pitchFamily="34" charset="0"/>
              </a:rPr>
              <a:t>Section 2: Factors Influencing the Choice of Business Model</a:t>
            </a:r>
            <a:endParaRPr lang="en-US" dirty="0"/>
          </a:p>
        </p:txBody>
      </p:sp>
      <p:sp>
        <p:nvSpPr>
          <p:cNvPr id="11" name="TextBox 10">
            <a:extLst>
              <a:ext uri="{FF2B5EF4-FFF2-40B4-BE49-F238E27FC236}">
                <a16:creationId xmlns:a16="http://schemas.microsoft.com/office/drawing/2014/main" id="{DDF2C3F7-F552-D67C-3DCF-B6C6848CFF9D}"/>
              </a:ext>
            </a:extLst>
          </p:cNvPr>
          <p:cNvSpPr txBox="1"/>
          <p:nvPr/>
        </p:nvSpPr>
        <p:spPr>
          <a:xfrm>
            <a:off x="335280" y="1797784"/>
            <a:ext cx="11856720" cy="2246769"/>
          </a:xfrm>
          <a:prstGeom prst="rect">
            <a:avLst/>
          </a:prstGeom>
          <a:noFill/>
        </p:spPr>
        <p:txBody>
          <a:bodyPr wrap="square" rtlCol="0">
            <a:spAutoFit/>
          </a:bodyPr>
          <a:lstStyle/>
          <a:p>
            <a:r>
              <a:rPr lang="en-US" sz="2000" b="1" dirty="0">
                <a:solidFill>
                  <a:schemeClr val="accent2">
                    <a:lumMod val="75000"/>
                  </a:schemeClr>
                </a:solidFill>
                <a:latin typeface="Calibri" panose="020F0502020204030204" pitchFamily="34" charset="0"/>
                <a:cs typeface="Calibri" panose="020F0502020204030204" pitchFamily="34" charset="0"/>
              </a:rPr>
              <a:t>Key elements for successful off-grid solar businesses </a:t>
            </a:r>
          </a:p>
          <a:p>
            <a:pPr algn="l"/>
            <a:endParaRPr lang="en-US" sz="1000" dirty="0">
              <a:solidFill>
                <a:schemeClr val="tx1"/>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b="1" dirty="0">
                <a:solidFill>
                  <a:schemeClr val="accent6">
                    <a:lumMod val="75000"/>
                  </a:schemeClr>
                </a:solidFill>
                <a:latin typeface="Calibri" panose="020F0502020204030204" pitchFamily="34" charset="0"/>
                <a:cs typeface="Calibri" panose="020F0502020204030204" pitchFamily="34" charset="0"/>
              </a:rPr>
              <a:t>Consumer Protection: </a:t>
            </a:r>
            <a:r>
              <a:rPr lang="en-US" sz="2000" dirty="0">
                <a:solidFill>
                  <a:schemeClr val="tx1"/>
                </a:solidFill>
                <a:latin typeface="Calibri" panose="020F0502020204030204" pitchFamily="34" charset="0"/>
                <a:cs typeface="Calibri" panose="020F0502020204030204" pitchFamily="34" charset="0"/>
              </a:rPr>
              <a:t>Protecting customers by ensuring transparency, responsible sales, and fair pricing is crucial. Off-grid solar companies should follow guidelines for good customer service, product quality, and data privacy(Off Grid BMC).</a:t>
            </a:r>
          </a:p>
          <a:p>
            <a:pPr marL="342900" indent="-342900" algn="l">
              <a:buFont typeface="Arial" panose="020B0604020202020204" pitchFamily="34" charset="0"/>
              <a:buChar char="•"/>
            </a:pPr>
            <a:endParaRPr lang="en-US" sz="1000" b="1" dirty="0">
              <a:solidFill>
                <a:schemeClr val="accent6">
                  <a:lumMod val="75000"/>
                </a:schemeClr>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b="1" dirty="0">
                <a:solidFill>
                  <a:schemeClr val="accent6">
                    <a:lumMod val="75000"/>
                  </a:schemeClr>
                </a:solidFill>
                <a:latin typeface="Calibri" panose="020F0502020204030204" pitchFamily="34" charset="0"/>
                <a:cs typeface="Calibri" panose="020F0502020204030204" pitchFamily="34" charset="0"/>
              </a:rPr>
              <a:t>End-of-Life Management: </a:t>
            </a:r>
            <a:r>
              <a:rPr lang="en-US" sz="2000" dirty="0">
                <a:solidFill>
                  <a:schemeClr val="tx1"/>
                </a:solidFill>
                <a:latin typeface="Calibri" panose="020F0502020204030204" pitchFamily="34" charset="0"/>
                <a:cs typeface="Calibri" panose="020F0502020204030204" pitchFamily="34" charset="0"/>
              </a:rPr>
              <a:t>Off-grid solar companies must consider the environmental impact of their products, particularly managing electronic waste (e-waste) from end-of-life products(Off Grid BMC).</a:t>
            </a:r>
          </a:p>
        </p:txBody>
      </p:sp>
    </p:spTree>
    <p:extLst>
      <p:ext uri="{BB962C8B-B14F-4D97-AF65-F5344CB8AC3E}">
        <p14:creationId xmlns:p14="http://schemas.microsoft.com/office/powerpoint/2010/main" val="17404081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solidFill>
                  <a:schemeClr val="bg1"/>
                </a:solidFill>
                <a:latin typeface="Calibri" panose="020F0502020204030204" pitchFamily="34" charset="0"/>
                <a:cs typeface="Calibri" panose="020F0502020204030204" pitchFamily="34" charset="0"/>
              </a:rPr>
              <a:t>Section 2: Factors Influencing the Choice of Business Model</a:t>
            </a:r>
            <a:endParaRPr lang="en-US" dirty="0"/>
          </a:p>
        </p:txBody>
      </p:sp>
      <p:sp>
        <p:nvSpPr>
          <p:cNvPr id="11" name="TextBox 10">
            <a:extLst>
              <a:ext uri="{FF2B5EF4-FFF2-40B4-BE49-F238E27FC236}">
                <a16:creationId xmlns:a16="http://schemas.microsoft.com/office/drawing/2014/main" id="{DDF2C3F7-F552-D67C-3DCF-B6C6848CFF9D}"/>
              </a:ext>
            </a:extLst>
          </p:cNvPr>
          <p:cNvSpPr txBox="1"/>
          <p:nvPr/>
        </p:nvSpPr>
        <p:spPr>
          <a:xfrm>
            <a:off x="335280" y="1797784"/>
            <a:ext cx="11026403" cy="5324535"/>
          </a:xfrm>
          <a:prstGeom prst="rect">
            <a:avLst/>
          </a:prstGeom>
          <a:noFill/>
        </p:spPr>
        <p:txBody>
          <a:bodyPr wrap="square" rtlCol="0">
            <a:spAutoFit/>
          </a:bodyPr>
          <a:lstStyle/>
          <a:p>
            <a:pPr algn="l"/>
            <a:r>
              <a:rPr lang="en-US" sz="2000" b="1" dirty="0">
                <a:solidFill>
                  <a:schemeClr val="accent2">
                    <a:lumMod val="75000"/>
                  </a:schemeClr>
                </a:solidFill>
                <a:latin typeface="Calibri" panose="020F0502020204030204" pitchFamily="34" charset="0"/>
                <a:cs typeface="Calibri" panose="020F0502020204030204" pitchFamily="34" charset="0"/>
              </a:rPr>
              <a:t>Challenges in Implementing Business Models</a:t>
            </a:r>
          </a:p>
          <a:p>
            <a:pPr marL="342900" indent="-342900" algn="l">
              <a:buFont typeface="Arial" panose="020B0604020202020204" pitchFamily="34" charset="0"/>
              <a:buChar char="•"/>
            </a:pPr>
            <a:endParaRPr lang="en-US" sz="1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The deployment of off-grid solar business models in Africa faces several challenges:</a:t>
            </a:r>
          </a:p>
          <a:p>
            <a:pPr algn="l"/>
            <a:endParaRPr lang="en-US" sz="1000" dirty="0">
              <a:solidFill>
                <a:schemeClr val="tx1"/>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b="1" dirty="0">
                <a:solidFill>
                  <a:schemeClr val="accent6">
                    <a:lumMod val="75000"/>
                  </a:schemeClr>
                </a:solidFill>
                <a:latin typeface="Calibri" panose="020F0502020204030204" pitchFamily="34" charset="0"/>
                <a:cs typeface="Calibri" panose="020F0502020204030204" pitchFamily="34" charset="0"/>
              </a:rPr>
              <a:t>Infrastructure Gaps: </a:t>
            </a:r>
            <a:r>
              <a:rPr lang="en-US" sz="2000" dirty="0">
                <a:solidFill>
                  <a:schemeClr val="tx1"/>
                </a:solidFill>
                <a:latin typeface="Calibri" panose="020F0502020204030204" pitchFamily="34" charset="0"/>
                <a:cs typeface="Calibri" panose="020F0502020204030204" pitchFamily="34" charset="0"/>
              </a:rPr>
              <a:t>Inadequate infrastructure can impede the delivery and maintenance of off-grid solar systems in remote areas. Logistics, transportation, and last-mile distribution remain major hurdles.</a:t>
            </a:r>
          </a:p>
          <a:p>
            <a:pPr marL="342900" indent="-342900" algn="l">
              <a:buFont typeface="Arial" panose="020B0604020202020204" pitchFamily="34" charset="0"/>
              <a:buChar char="•"/>
            </a:pPr>
            <a:endParaRPr lang="en-US" sz="1000" dirty="0">
              <a:solidFill>
                <a:schemeClr val="tx1"/>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b="1" dirty="0">
                <a:solidFill>
                  <a:schemeClr val="accent6">
                    <a:lumMod val="75000"/>
                  </a:schemeClr>
                </a:solidFill>
                <a:latin typeface="Calibri" panose="020F0502020204030204" pitchFamily="34" charset="0"/>
                <a:cs typeface="Calibri" panose="020F0502020204030204" pitchFamily="34" charset="0"/>
              </a:rPr>
              <a:t>Financial Barriers: </a:t>
            </a:r>
            <a:r>
              <a:rPr lang="en-US" sz="2000" dirty="0">
                <a:solidFill>
                  <a:schemeClr val="tx1"/>
                </a:solidFill>
                <a:latin typeface="Calibri" panose="020F0502020204030204" pitchFamily="34" charset="0"/>
                <a:cs typeface="Calibri" panose="020F0502020204030204" pitchFamily="34" charset="0"/>
              </a:rPr>
              <a:t>High upfront capital requirements, limited access to financing, and challenges with credit recovery are significant barriers to scaling off-grid solar businesses. Innovative financial solutions such as microfinance, PAYG, and leasing models help mitigate some of these challenges.</a:t>
            </a:r>
          </a:p>
          <a:p>
            <a:pPr marL="342900" indent="-342900" algn="l">
              <a:buFont typeface="Arial" panose="020B0604020202020204" pitchFamily="34" charset="0"/>
              <a:buChar char="•"/>
            </a:pPr>
            <a:endParaRPr lang="en-US" sz="1000" dirty="0">
              <a:solidFill>
                <a:schemeClr val="tx1"/>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b="1" dirty="0">
                <a:solidFill>
                  <a:schemeClr val="accent6">
                    <a:lumMod val="75000"/>
                  </a:schemeClr>
                </a:solidFill>
                <a:latin typeface="Calibri" panose="020F0502020204030204" pitchFamily="34" charset="0"/>
                <a:cs typeface="Calibri" panose="020F0502020204030204" pitchFamily="34" charset="0"/>
              </a:rPr>
              <a:t>Regulatory Environment: </a:t>
            </a:r>
            <a:r>
              <a:rPr lang="en-US" sz="2000" dirty="0">
                <a:solidFill>
                  <a:schemeClr val="tx1"/>
                </a:solidFill>
                <a:latin typeface="Calibri" panose="020F0502020204030204" pitchFamily="34" charset="0"/>
                <a:cs typeface="Calibri" panose="020F0502020204030204" pitchFamily="34" charset="0"/>
              </a:rPr>
              <a:t>The success of off-grid solar businesses often depends on supportive regulatory frameworks that allow for the deployment of mini-grids, efficient tariffs, and energy storage systems. Governments must harmonize regulations with existing electrification goals to attract investment and foster innovation.</a:t>
            </a:r>
          </a:p>
          <a:p>
            <a:pPr marL="342900" indent="-342900" algn="l">
              <a:buFont typeface="Arial" panose="020B0604020202020204" pitchFamily="34" charset="0"/>
              <a:buChar char="•"/>
            </a:pPr>
            <a:endParaRPr lang="en-US" sz="2000" dirty="0">
              <a:solidFill>
                <a:schemeClr val="tx1"/>
              </a:solidFill>
              <a:latin typeface="Calibri" panose="020F0502020204030204" pitchFamily="34" charset="0"/>
              <a:cs typeface="Calibri" panose="020F0502020204030204" pitchFamily="34" charset="0"/>
            </a:endParaRPr>
          </a:p>
          <a:p>
            <a:pPr algn="l"/>
            <a:endParaRPr lang="en-US" sz="2000" dirty="0">
              <a:solidFill>
                <a:schemeClr val="tx1"/>
              </a:solidFill>
              <a:latin typeface="Calibri" panose="020F0502020204030204" pitchFamily="34" charset="0"/>
              <a:cs typeface="Calibri" panose="020F0502020204030204" pitchFamily="34" charset="0"/>
            </a:endParaRPr>
          </a:p>
          <a:p>
            <a:pPr algn="l"/>
            <a:endParaRPr lang="en-US" sz="20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716282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Autofit/>
          </a:bodyPr>
          <a:lstStyle/>
          <a:p>
            <a:pPr>
              <a:lnSpc>
                <a:spcPct val="150000"/>
              </a:lnSpc>
            </a:pPr>
            <a:r>
              <a:rPr lang="en-US" sz="2400" b="1" dirty="0">
                <a:latin typeface="Verdana" panose="020B0604030504040204" pitchFamily="34" charset="0"/>
                <a:ea typeface="Verdana" panose="020B0604030504040204" pitchFamily="34" charset="0"/>
                <a:cs typeface="Verdana" panose="020B0604030504040204" pitchFamily="34" charset="0"/>
              </a:rPr>
              <a:t>Section 3 : </a:t>
            </a:r>
            <a:r>
              <a:rPr lang="en-US" sz="2400" b="1" dirty="0">
                <a:solidFill>
                  <a:schemeClr val="bg1"/>
                </a:solidFill>
                <a:latin typeface="Verdana" panose="020B0604030504040204" pitchFamily="34" charset="0"/>
                <a:ea typeface="Verdana" panose="020B0604030504040204" pitchFamily="34" charset="0"/>
                <a:cs typeface="Verdana" panose="020B0604030504040204" pitchFamily="34" charset="0"/>
              </a:rPr>
              <a:t>Examples of Successful Business Models</a:t>
            </a:r>
          </a:p>
        </p:txBody>
      </p:sp>
      <p:sp>
        <p:nvSpPr>
          <p:cNvPr id="11" name="TextBox 10">
            <a:extLst>
              <a:ext uri="{FF2B5EF4-FFF2-40B4-BE49-F238E27FC236}">
                <a16:creationId xmlns:a16="http://schemas.microsoft.com/office/drawing/2014/main" id="{DDF2C3F7-F552-D67C-3DCF-B6C6848CFF9D}"/>
              </a:ext>
            </a:extLst>
          </p:cNvPr>
          <p:cNvSpPr txBox="1"/>
          <p:nvPr/>
        </p:nvSpPr>
        <p:spPr>
          <a:xfrm>
            <a:off x="335280" y="1797784"/>
            <a:ext cx="11856720" cy="3631763"/>
          </a:xfrm>
          <a:prstGeom prst="rect">
            <a:avLst/>
          </a:prstGeom>
          <a:noFill/>
        </p:spPr>
        <p:txBody>
          <a:bodyPr wrap="square" rtlCol="0">
            <a:spAutoFit/>
          </a:bodyPr>
          <a:lstStyle/>
          <a:p>
            <a:pPr algn="l"/>
            <a:r>
              <a:rPr lang="en-US" sz="2000" b="1" dirty="0">
                <a:solidFill>
                  <a:schemeClr val="accent2">
                    <a:lumMod val="75000"/>
                  </a:schemeClr>
                </a:solidFill>
                <a:latin typeface="Calibri" panose="020F0502020204030204" pitchFamily="34" charset="0"/>
                <a:cs typeface="Calibri" panose="020F0502020204030204" pitchFamily="34" charset="0"/>
              </a:rPr>
              <a:t>M-KOPA (Kenya) - PAYG Model</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M-KOPA, a leading off-grid solar provider in Kenya, has successfully deployed the PAYG model, leveraging mobile money to provide affordable solar solutions to over 750,000 households.</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accent2">
                    <a:lumMod val="75000"/>
                  </a:schemeClr>
                </a:solidFill>
                <a:latin typeface="Calibri" panose="020F0502020204030204" pitchFamily="34" charset="0"/>
                <a:cs typeface="Calibri" panose="020F0502020204030204" pitchFamily="34" charset="0"/>
              </a:rPr>
              <a:t>Solar Sister (Nigeria) - Community-Based Model</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Solar Sister empowers women entrepreneurs to sell solar products within their communities, combining a direct sales model with community engagement to expand energy access in rural Nigeria.</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it-IT" sz="2000" b="1" dirty="0">
                <a:solidFill>
                  <a:schemeClr val="accent2">
                    <a:lumMod val="75000"/>
                  </a:schemeClr>
                </a:solidFill>
                <a:latin typeface="Calibri" panose="020F0502020204030204" pitchFamily="34" charset="0"/>
                <a:cs typeface="Calibri" panose="020F0502020204030204" pitchFamily="34" charset="0"/>
              </a:rPr>
              <a:t>Mobisol (Rwanda, Tanzania) - Lease-to-Own Model</a:t>
            </a:r>
            <a:endParaRPr lang="en-US" sz="2000" b="1" dirty="0">
              <a:solidFill>
                <a:schemeClr val="accent2">
                  <a:lumMod val="75000"/>
                </a:schemeClr>
              </a:solidFill>
              <a:latin typeface="Calibri" panose="020F0502020204030204" pitchFamily="34" charset="0"/>
              <a:cs typeface="Calibri" panose="020F0502020204030204" pitchFamily="34" charset="0"/>
            </a:endParaRP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dirty="0" err="1">
                <a:solidFill>
                  <a:schemeClr val="tx1"/>
                </a:solidFill>
                <a:latin typeface="Calibri" panose="020F0502020204030204" pitchFamily="34" charset="0"/>
                <a:cs typeface="Calibri" panose="020F0502020204030204" pitchFamily="34" charset="0"/>
              </a:rPr>
              <a:t>Mobisol</a:t>
            </a:r>
            <a:r>
              <a:rPr lang="en-US" sz="2000" dirty="0">
                <a:solidFill>
                  <a:schemeClr val="tx1"/>
                </a:solidFill>
                <a:latin typeface="Calibri" panose="020F0502020204030204" pitchFamily="34" charset="0"/>
                <a:cs typeface="Calibri" panose="020F0502020204030204" pitchFamily="34" charset="0"/>
              </a:rPr>
              <a:t> operates in Rwanda and Tanzania, offering a lease-to-own model that enables customers to acquire solar home systems through affordable monthly payments, leading to ownership after three years.</a:t>
            </a:r>
          </a:p>
        </p:txBody>
      </p:sp>
    </p:spTree>
    <p:extLst>
      <p:ext uri="{BB962C8B-B14F-4D97-AF65-F5344CB8AC3E}">
        <p14:creationId xmlns:p14="http://schemas.microsoft.com/office/powerpoint/2010/main" val="21987923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38200" y="453905"/>
            <a:ext cx="9935817" cy="514411"/>
          </a:xfrm>
        </p:spPr>
        <p:txBody>
          <a:bodyPr>
            <a:noAutofit/>
          </a:bodyPr>
          <a:lstStyle/>
          <a:p>
            <a:pPr>
              <a:lnSpc>
                <a:spcPct val="150000"/>
              </a:lnSpc>
            </a:pPr>
            <a:r>
              <a:rPr lang="en-US" sz="2300" b="1" dirty="0">
                <a:solidFill>
                  <a:schemeClr val="bg1"/>
                </a:solidFill>
                <a:latin typeface="Verdana" panose="020B0604030504040204" pitchFamily="34" charset="0"/>
                <a:ea typeface="Verdana" panose="020B0604030504040204" pitchFamily="34" charset="0"/>
                <a:cs typeface="Verdana" panose="020B0604030504040204" pitchFamily="34" charset="0"/>
              </a:rPr>
              <a:t>Section 4 : Future Trends in Off-Grid Solar Business Models</a:t>
            </a:r>
          </a:p>
        </p:txBody>
      </p:sp>
      <p:sp>
        <p:nvSpPr>
          <p:cNvPr id="11" name="TextBox 10">
            <a:extLst>
              <a:ext uri="{FF2B5EF4-FFF2-40B4-BE49-F238E27FC236}">
                <a16:creationId xmlns:a16="http://schemas.microsoft.com/office/drawing/2014/main" id="{DDF2C3F7-F552-D67C-3DCF-B6C6848CFF9D}"/>
              </a:ext>
            </a:extLst>
          </p:cNvPr>
          <p:cNvSpPr txBox="1"/>
          <p:nvPr/>
        </p:nvSpPr>
        <p:spPr>
          <a:xfrm>
            <a:off x="176024" y="1084674"/>
            <a:ext cx="11856949" cy="5632311"/>
          </a:xfrm>
          <a:prstGeom prst="rect">
            <a:avLst/>
          </a:prstGeom>
          <a:noFill/>
        </p:spPr>
        <p:txBody>
          <a:bodyPr wrap="square" rtlCol="0">
            <a:spAutoFit/>
          </a:bodyPr>
          <a:lstStyle/>
          <a:p>
            <a:pPr algn="l"/>
            <a:r>
              <a:rPr lang="en-US" sz="2000" b="1" dirty="0">
                <a:solidFill>
                  <a:schemeClr val="accent2">
                    <a:lumMod val="75000"/>
                  </a:schemeClr>
                </a:solidFill>
                <a:latin typeface="Calibri" panose="020F0502020204030204" pitchFamily="34" charset="0"/>
                <a:cs typeface="Calibri" panose="020F0502020204030204" pitchFamily="34" charset="0"/>
              </a:rPr>
              <a:t>Integration with Internet of Things (IoT)</a:t>
            </a:r>
          </a:p>
          <a:p>
            <a:pPr algn="l"/>
            <a:endParaRPr lang="en-US" sz="2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IoT technology is being increasingly integrated into off-grid solar systems, enabling better monitoring, maintenance, and optimization of energy usage. This trend is likely to enhance the efficiency and scalability of models like PAYG.</a:t>
            </a:r>
          </a:p>
          <a:p>
            <a:pPr algn="l"/>
            <a:endParaRPr lang="en-US" sz="5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accent2">
                    <a:lumMod val="75000"/>
                  </a:schemeClr>
                </a:solidFill>
                <a:latin typeface="Calibri" panose="020F0502020204030204" pitchFamily="34" charset="0"/>
                <a:cs typeface="Calibri" panose="020F0502020204030204" pitchFamily="34" charset="0"/>
              </a:rPr>
              <a:t>Blockchain for Payment and Verification</a:t>
            </a:r>
          </a:p>
          <a:p>
            <a:pPr algn="l"/>
            <a:endParaRPr lang="en-US" sz="2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Blockchain technology offers potential benefits in payment processing and system verification, providing a transparent and secure platform for managing transactions and customer records.</a:t>
            </a:r>
          </a:p>
          <a:p>
            <a:pPr algn="l"/>
            <a:endParaRPr lang="en-US" sz="500" dirty="0">
              <a:solidFill>
                <a:schemeClr val="tx1"/>
              </a:solidFill>
              <a:latin typeface="Calibri" panose="020F0502020204030204" pitchFamily="34" charset="0"/>
              <a:cs typeface="Calibri" panose="020F0502020204030204" pitchFamily="34" charset="0"/>
            </a:endParaRPr>
          </a:p>
          <a:p>
            <a:pPr algn="l"/>
            <a:r>
              <a:rPr lang="it-IT" sz="2000" b="1" dirty="0">
                <a:solidFill>
                  <a:schemeClr val="accent2">
                    <a:lumMod val="75000"/>
                  </a:schemeClr>
                </a:solidFill>
                <a:latin typeface="Calibri" panose="020F0502020204030204" pitchFamily="34" charset="0"/>
                <a:cs typeface="Calibri" panose="020F0502020204030204" pitchFamily="34" charset="0"/>
              </a:rPr>
              <a:t>Expansion of Mini-Grids</a:t>
            </a:r>
            <a:endParaRPr lang="en-US" sz="2000" b="1" dirty="0">
              <a:solidFill>
                <a:schemeClr val="accent2">
                  <a:lumMod val="75000"/>
                </a:schemeClr>
              </a:solidFill>
              <a:latin typeface="Calibri" panose="020F0502020204030204" pitchFamily="34" charset="0"/>
              <a:cs typeface="Calibri" panose="020F0502020204030204" pitchFamily="34" charset="0"/>
            </a:endParaRPr>
          </a:p>
          <a:p>
            <a:pPr algn="l"/>
            <a:endParaRPr lang="en-US" sz="1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As technology improves and costs decrease, mini-grids are becoming a viable option for community-based energy solutions. Hybrid business models involving mini-grids and PAYG or fee-for-service are expected to grow.</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accent2">
                    <a:lumMod val="75000"/>
                  </a:schemeClr>
                </a:solidFill>
                <a:latin typeface="Calibri" panose="020F0502020204030204" pitchFamily="34" charset="0"/>
                <a:cs typeface="Calibri" panose="020F0502020204030204" pitchFamily="34" charset="0"/>
              </a:rPr>
              <a:t>Peer-to-Peer Energy Trading: </a:t>
            </a:r>
          </a:p>
          <a:p>
            <a:pPr algn="l"/>
            <a:r>
              <a:rPr lang="en-US" sz="2000" dirty="0">
                <a:solidFill>
                  <a:schemeClr val="tx1"/>
                </a:solidFill>
                <a:latin typeface="Calibri" panose="020F0502020204030204" pitchFamily="34" charset="0"/>
                <a:cs typeface="Calibri" panose="020F0502020204030204" pitchFamily="34" charset="0"/>
              </a:rPr>
              <a:t>Technologies like blockchain could enable customers to sell excess energy to neighbors, creating a micro-economy in off-grid communities.</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accent2">
                    <a:lumMod val="75000"/>
                  </a:schemeClr>
                </a:solidFill>
                <a:latin typeface="Calibri" panose="020F0502020204030204" pitchFamily="34" charset="0"/>
                <a:cs typeface="Calibri" panose="020F0502020204030204" pitchFamily="34" charset="0"/>
              </a:rPr>
              <a:t>Increased Focus on Productive Use</a:t>
            </a:r>
          </a:p>
          <a:p>
            <a:pPr algn="l"/>
            <a:endParaRPr lang="en-US" sz="1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Business models that focus on the productive use of energy, such as powering small businesses or agricultural activities, are gaining traction. These models offer higher returns and contribute to local economic development.</a:t>
            </a:r>
          </a:p>
          <a:p>
            <a:pPr algn="l"/>
            <a:endParaRPr lang="it-IT" sz="400" b="1" dirty="0">
              <a:solidFill>
                <a:schemeClr val="accent2">
                  <a:lumMod val="7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606220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t>Conclusion</a:t>
            </a:r>
          </a:p>
        </p:txBody>
      </p:sp>
      <p:sp>
        <p:nvSpPr>
          <p:cNvPr id="11" name="TextBox 10">
            <a:extLst>
              <a:ext uri="{FF2B5EF4-FFF2-40B4-BE49-F238E27FC236}">
                <a16:creationId xmlns:a16="http://schemas.microsoft.com/office/drawing/2014/main" id="{DDF2C3F7-F552-D67C-3DCF-B6C6848CFF9D}"/>
              </a:ext>
            </a:extLst>
          </p:cNvPr>
          <p:cNvSpPr txBox="1"/>
          <p:nvPr/>
        </p:nvSpPr>
        <p:spPr>
          <a:xfrm>
            <a:off x="361555" y="1766470"/>
            <a:ext cx="11468890" cy="3785652"/>
          </a:xfrm>
          <a:prstGeom prst="rect">
            <a:avLst/>
          </a:prstGeom>
          <a:noFill/>
        </p:spPr>
        <p:txBody>
          <a:bodyPr wrap="square" rtlCol="0">
            <a:spAutoFit/>
          </a:bodyPr>
          <a:lstStyle/>
          <a:p>
            <a:pPr algn="l"/>
            <a:r>
              <a:rPr lang="en-US" sz="2000" dirty="0">
                <a:solidFill>
                  <a:schemeClr val="tx1"/>
                </a:solidFill>
                <a:latin typeface="Calibri" panose="020F0502020204030204" pitchFamily="34" charset="0"/>
                <a:cs typeface="Calibri" panose="020F0502020204030204" pitchFamily="34" charset="0"/>
              </a:rPr>
              <a:t>The off-grid solar energy sector is diverse and dynamic, with multiple business models catering to different markets and customer needs. </a:t>
            </a:r>
          </a:p>
          <a:p>
            <a:pPr algn="l"/>
            <a:endParaRPr lang="en-US" sz="2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The choice of business model is influenced by a variety of factors, including market conditions, regulatory environment, technological infrastructure, and capital availability. </a:t>
            </a:r>
          </a:p>
          <a:p>
            <a:pPr algn="l"/>
            <a:endParaRPr lang="en-US" sz="2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Successful implementation of these models requires a deep understanding of local contexts, customer education, and continuous innovation to adapt to changing market dynamics. </a:t>
            </a:r>
          </a:p>
          <a:p>
            <a:pPr algn="l"/>
            <a:endParaRPr lang="en-US" sz="2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As the sector, the technology, the needs evolves, new business models and technological advancements will continue to shape the future of off-grid solar energy, offering promising opportunities for entrepreneurs and businesses alike.</a:t>
            </a:r>
          </a:p>
        </p:txBody>
      </p:sp>
    </p:spTree>
    <p:extLst>
      <p:ext uri="{BB962C8B-B14F-4D97-AF65-F5344CB8AC3E}">
        <p14:creationId xmlns:p14="http://schemas.microsoft.com/office/powerpoint/2010/main" val="3689643444"/>
      </p:ext>
    </p:extLst>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a663368-1561-4a8b-bd80-4f655cceb5cd">
      <Terms xmlns="http://schemas.microsoft.com/office/infopath/2007/PartnerControls"/>
    </lcf76f155ced4ddcb4097134ff3c332f>
    <TaxCatchAll xmlns="2a56bc72-e832-426a-b1e3-32c4417a925f" xsi:nil="true"/>
  </documentManagement>
</p:properties>
</file>

<file path=customXml/itemProps1.xml><?xml version="1.0" encoding="utf-8"?>
<ds:datastoreItem xmlns:ds="http://schemas.openxmlformats.org/officeDocument/2006/customXml" ds:itemID="{4A9D73A6-7440-4769-B614-4CBECFB30D3A}">
  <ds:schemaRefs>
    <ds:schemaRef ds:uri="http://schemas.microsoft.com/sharepoint/v3/contenttype/forms"/>
  </ds:schemaRefs>
</ds:datastoreItem>
</file>

<file path=customXml/itemProps2.xml><?xml version="1.0" encoding="utf-8"?>
<ds:datastoreItem xmlns:ds="http://schemas.openxmlformats.org/officeDocument/2006/customXml" ds:itemID="{F39721B8-5201-4282-ACBA-7C6FB549190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857805F-2A6C-43CC-AEFA-746D1D5B4EDE}">
  <ds:schemaRefs>
    <ds:schemaRef ds:uri="5d44ae6a-e145-4c9d-94e7-ddf9cc58067e"/>
    <ds:schemaRef ds:uri="http://schemas.openxmlformats.org/package/2006/metadata/core-properties"/>
    <ds:schemaRef ds:uri="e67e9a88-35e1-4b39-8da9-a609eb308282"/>
    <ds:schemaRef ds:uri="http://purl.org/dc/elements/1.1/"/>
    <ds:schemaRef ds:uri="http://schemas.microsoft.com/office/2006/documentManagement/types"/>
    <ds:schemaRef ds:uri="http://schemas.microsoft.com/office/2006/metadata/properties"/>
    <ds:schemaRef ds:uri="http://www.w3.org/XML/1998/namespace"/>
    <ds:schemaRef ds:uri="http://schemas.microsoft.com/office/infopath/2007/PartnerControls"/>
    <ds:schemaRef ds:uri="http://purl.org/dc/dcmitype/"/>
    <ds:schemaRef ds:uri="http://purl.org/dc/terms/"/>
    <ds:schemaRef ds:uri="0a663368-1561-4a8b-bd80-4f655cceb5cd"/>
    <ds:schemaRef ds:uri="2a56bc72-e832-426a-b1e3-32c4417a925f"/>
  </ds:schemaRefs>
</ds:datastoreItem>
</file>

<file path=docProps/app.xml><?xml version="1.0" encoding="utf-8"?>
<Properties xmlns="http://schemas.openxmlformats.org/officeDocument/2006/extended-properties" xmlns:vt="http://schemas.openxmlformats.org/officeDocument/2006/docPropsVTypes">
  <TotalTime>36552</TotalTime>
  <Words>2733</Words>
  <Application>Microsoft Macintosh PowerPoint</Application>
  <PresentationFormat>Widescreen</PresentationFormat>
  <Paragraphs>356</Paragraphs>
  <Slides>26</Slides>
  <Notes>24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Trebuchet MS</vt:lpstr>
      <vt:lpstr>Calibri</vt:lpstr>
      <vt:lpstr>Verdana</vt:lpstr>
      <vt:lpstr>Arial</vt:lpstr>
      <vt:lpstr>Rubik</vt:lpstr>
      <vt:lpstr>Thème Office</vt:lpstr>
      <vt:lpstr>PowerPoint Presentation</vt:lpstr>
      <vt:lpstr>Lesson 8 Learning Outcomes </vt:lpstr>
      <vt:lpstr>Lesson 8 Contents</vt:lpstr>
      <vt:lpstr>Section 1: Business Models in the Off-Grid Solar Energy Sector</vt:lpstr>
      <vt:lpstr>Business Models in the Off-Grid Solar Energy Sector</vt:lpstr>
      <vt:lpstr>Business Models in the Off-Grid Solar Energy Sector</vt:lpstr>
      <vt:lpstr>Business Models in the Off-Grid Solar Energy Sector</vt:lpstr>
      <vt:lpstr>Business Models in the Off-Grid Solar Energy Sector</vt:lpstr>
      <vt:lpstr>Business Models in the Off-Grid Solar Energy Sector</vt:lpstr>
      <vt:lpstr>Business Models in the Off-Grid Solar Energy Sector</vt:lpstr>
      <vt:lpstr>Business Models in the Off-Grid Solar Energy Sector</vt:lpstr>
      <vt:lpstr>Business Models in the Off-Grid Solar Energy Sector</vt:lpstr>
      <vt:lpstr>Business Models in the Off-Grid Solar Energy Sector</vt:lpstr>
      <vt:lpstr>Business Models in the Off-Grid Solar Energy Sector</vt:lpstr>
      <vt:lpstr>Business Models in the Off-Grid Solar Energy Sector</vt:lpstr>
      <vt:lpstr>Business Models in the Off-Grid Solar Energy Sector</vt:lpstr>
      <vt:lpstr>Business Models in the Off-Grid Solar Energy Sector</vt:lpstr>
      <vt:lpstr>Business Models in the Off-Grid Solar Energy Sector</vt:lpstr>
      <vt:lpstr>Business Models in the Off-Grid Solar Energy Sector</vt:lpstr>
      <vt:lpstr>Section 2: Factors Influencing the Choice of Business Model</vt:lpstr>
      <vt:lpstr>Section 2: Factors Influencing the Choice of Business Model</vt:lpstr>
      <vt:lpstr>Section 2: Factors Influencing the Choice of Business Model</vt:lpstr>
      <vt:lpstr>Section 2: Factors Influencing the Choice of Business Model</vt:lpstr>
      <vt:lpstr>Section 3 : Examples of Successful Business Models</vt:lpstr>
      <vt:lpstr>Section 4 : Future Trends in Off-Grid Solar Business Models</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Carine VALETTE</dc:creator>
  <cp:lastModifiedBy>Leslie Ashburner</cp:lastModifiedBy>
  <cp:revision>72</cp:revision>
  <dcterms:created xsi:type="dcterms:W3CDTF">2021-01-28T08:37:55Z</dcterms:created>
  <dcterms:modified xsi:type="dcterms:W3CDTF">2025-02-03T10:50:37Z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