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56" r:id="rId5"/>
    <p:sldId id="281" r:id="rId6"/>
    <p:sldId id="265" r:id="rId7"/>
    <p:sldId id="260" r:id="rId8"/>
    <p:sldId id="266" r:id="rId9"/>
    <p:sldId id="267" r:id="rId10"/>
    <p:sldId id="268" r:id="rId11"/>
    <p:sldId id="270" r:id="rId12"/>
    <p:sldId id="269" r:id="rId13"/>
    <p:sldId id="271" r:id="rId14"/>
    <p:sldId id="272" r:id="rId15"/>
    <p:sldId id="273" r:id="rId16"/>
    <p:sldId id="274" r:id="rId17"/>
    <p:sldId id="275" r:id="rId18"/>
    <p:sldId id="276" r:id="rId19"/>
    <p:sldId id="277" r:id="rId20"/>
    <p:sldId id="278" r:id="rId21"/>
    <p:sldId id="280" r:id="rId22"/>
    <p:sldId id="279"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B78473-ABCD-CD59-63D6-B5F283CD40FA}" v="3" dt="2024-09-24T08:52:07.3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3056" autoAdjust="0"/>
  </p:normalViewPr>
  <p:slideViewPr>
    <p:cSldViewPr snapToGrid="0">
      <p:cViewPr varScale="1">
        <p:scale>
          <a:sx n="75" d="100"/>
          <a:sy n="75" d="100"/>
        </p:scale>
        <p:origin x="142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99E9DDB2-46F1-B871-BC15-59C74D2F169F}"/>
    <pc:docChg chg="delSld modSld sldOrd">
      <pc:chgData name="Leslie Ashburner" userId="S::t0047643_wf.uct.ac.za#ext#@lgi-consulting.com::8fa168fa-bb7a-460e-95bd-faa1475d6c09" providerId="AD" clId="Web-{99E9DDB2-46F1-B871-BC15-59C74D2F169F}" dt="2024-07-26T11:42:23.512" v="50" actId="1076"/>
      <pc:docMkLst>
        <pc:docMk/>
      </pc:docMkLst>
      <pc:sldChg chg="addSp delSp modSp">
        <pc:chgData name="Leslie Ashburner" userId="S::t0047643_wf.uct.ac.za#ext#@lgi-consulting.com::8fa168fa-bb7a-460e-95bd-faa1475d6c09" providerId="AD" clId="Web-{99E9DDB2-46F1-B871-BC15-59C74D2F169F}" dt="2024-07-26T11:42:23.512" v="50" actId="1076"/>
        <pc:sldMkLst>
          <pc:docMk/>
          <pc:sldMk cId="454072129" sldId="256"/>
        </pc:sldMkLst>
        <pc:spChg chg="mod">
          <ac:chgData name="Leslie Ashburner" userId="S::t0047643_wf.uct.ac.za#ext#@lgi-consulting.com::8fa168fa-bb7a-460e-95bd-faa1475d6c09" providerId="AD" clId="Web-{99E9DDB2-46F1-B871-BC15-59C74D2F169F}" dt="2024-07-26T11:42:23.465" v="49" actId="1076"/>
          <ac:spMkLst>
            <pc:docMk/>
            <pc:sldMk cId="454072129" sldId="256"/>
            <ac:spMk id="2" creationId="{9D8E8118-E6DE-4F0E-B3DE-9C40D3D90565}"/>
          </ac:spMkLst>
        </pc:spChg>
        <pc:spChg chg="mod">
          <ac:chgData name="Leslie Ashburner" userId="S::t0047643_wf.uct.ac.za#ext#@lgi-consulting.com::8fa168fa-bb7a-460e-95bd-faa1475d6c09" providerId="AD" clId="Web-{99E9DDB2-46F1-B871-BC15-59C74D2F169F}" dt="2024-07-26T11:42:23.512" v="50" actId="1076"/>
          <ac:spMkLst>
            <pc:docMk/>
            <pc:sldMk cId="454072129" sldId="256"/>
            <ac:spMk id="6" creationId="{2CF9C4F3-C747-987A-EE50-FE394C1C1A95}"/>
          </ac:spMkLst>
        </pc:spChg>
        <pc:picChg chg="add mod">
          <ac:chgData name="Leslie Ashburner" userId="S::t0047643_wf.uct.ac.za#ext#@lgi-consulting.com::8fa168fa-bb7a-460e-95bd-faa1475d6c09" providerId="AD" clId="Web-{99E9DDB2-46F1-B871-BC15-59C74D2F169F}" dt="2024-07-26T11:39:33.177" v="45" actId="1076"/>
          <ac:picMkLst>
            <pc:docMk/>
            <pc:sldMk cId="454072129" sldId="256"/>
            <ac:picMk id="3" creationId="{021796AB-D620-BDB9-491B-4D62B88B0D0E}"/>
          </ac:picMkLst>
        </pc:picChg>
        <pc:picChg chg="del">
          <ac:chgData name="Leslie Ashburner" userId="S::t0047643_wf.uct.ac.za#ext#@lgi-consulting.com::8fa168fa-bb7a-460e-95bd-faa1475d6c09" providerId="AD" clId="Web-{99E9DDB2-46F1-B871-BC15-59C74D2F169F}" dt="2024-07-26T11:39:24.397" v="43"/>
          <ac:picMkLst>
            <pc:docMk/>
            <pc:sldMk cId="454072129" sldId="256"/>
            <ac:picMk id="7" creationId="{7561F68F-ED69-9657-D621-F5EB2EDD67F8}"/>
          </ac:picMkLst>
        </pc:picChg>
      </pc:sldChg>
      <pc:sldChg chg="del">
        <pc:chgData name="Leslie Ashburner" userId="S::t0047643_wf.uct.ac.za#ext#@lgi-consulting.com::8fa168fa-bb7a-460e-95bd-faa1475d6c09" providerId="AD" clId="Web-{99E9DDB2-46F1-B871-BC15-59C74D2F169F}" dt="2024-07-26T11:33:48.274" v="42"/>
        <pc:sldMkLst>
          <pc:docMk/>
          <pc:sldMk cId="3862592627" sldId="263"/>
        </pc:sldMkLst>
      </pc:sldChg>
      <pc:sldChg chg="modSp ord">
        <pc:chgData name="Leslie Ashburner" userId="S::t0047643_wf.uct.ac.za#ext#@lgi-consulting.com::8fa168fa-bb7a-460e-95bd-faa1475d6c09" providerId="AD" clId="Web-{99E9DDB2-46F1-B871-BC15-59C74D2F169F}" dt="2024-07-26T11:33:40.414" v="41" actId="20577"/>
        <pc:sldMkLst>
          <pc:docMk/>
          <pc:sldMk cId="2787752391" sldId="265"/>
        </pc:sldMkLst>
        <pc:spChg chg="mod">
          <ac:chgData name="Leslie Ashburner" userId="S::t0047643_wf.uct.ac.za#ext#@lgi-consulting.com::8fa168fa-bb7a-460e-95bd-faa1475d6c09" providerId="AD" clId="Web-{99E9DDB2-46F1-B871-BC15-59C74D2F169F}" dt="2024-07-26T11:26:34.944" v="2" actId="20577"/>
          <ac:spMkLst>
            <pc:docMk/>
            <pc:sldMk cId="2787752391" sldId="265"/>
            <ac:spMk id="3" creationId="{72D73030-159C-48B1-94A9-A7A68895D5FF}"/>
          </ac:spMkLst>
        </pc:spChg>
        <pc:spChg chg="mod">
          <ac:chgData name="Leslie Ashburner" userId="S::t0047643_wf.uct.ac.za#ext#@lgi-consulting.com::8fa168fa-bb7a-460e-95bd-faa1475d6c09" providerId="AD" clId="Web-{99E9DDB2-46F1-B871-BC15-59C74D2F169F}" dt="2024-07-26T11:33:40.414" v="41" actId="20577"/>
          <ac:spMkLst>
            <pc:docMk/>
            <pc:sldMk cId="2787752391" sldId="265"/>
            <ac:spMk id="6" creationId="{87A60763-A91E-B2BC-09DB-FBFDFF15C263}"/>
          </ac:spMkLst>
        </pc:spChg>
      </pc:sldChg>
      <pc:sldChg chg="modSp">
        <pc:chgData name="Leslie Ashburner" userId="S::t0047643_wf.uct.ac.za#ext#@lgi-consulting.com::8fa168fa-bb7a-460e-95bd-faa1475d6c09" providerId="AD" clId="Web-{99E9DDB2-46F1-B871-BC15-59C74D2F169F}" dt="2024-07-26T11:26:55.805" v="7" actId="20577"/>
        <pc:sldMkLst>
          <pc:docMk/>
          <pc:sldMk cId="4219437437" sldId="281"/>
        </pc:sldMkLst>
        <pc:spChg chg="mod">
          <ac:chgData name="Leslie Ashburner" userId="S::t0047643_wf.uct.ac.za#ext#@lgi-consulting.com::8fa168fa-bb7a-460e-95bd-faa1475d6c09" providerId="AD" clId="Web-{99E9DDB2-46F1-B871-BC15-59C74D2F169F}" dt="2024-07-26T11:26:40.913" v="5" actId="20577"/>
          <ac:spMkLst>
            <pc:docMk/>
            <pc:sldMk cId="4219437437" sldId="281"/>
            <ac:spMk id="3" creationId="{72D73030-159C-48B1-94A9-A7A68895D5FF}"/>
          </ac:spMkLst>
        </pc:spChg>
        <pc:spChg chg="mod">
          <ac:chgData name="Leslie Ashburner" userId="S::t0047643_wf.uct.ac.za#ext#@lgi-consulting.com::8fa168fa-bb7a-460e-95bd-faa1475d6c09" providerId="AD" clId="Web-{99E9DDB2-46F1-B871-BC15-59C74D2F169F}" dt="2024-07-26T11:26:55.805" v="7" actId="20577"/>
          <ac:spMkLst>
            <pc:docMk/>
            <pc:sldMk cId="4219437437" sldId="281"/>
            <ac:spMk id="6" creationId="{87A60763-A91E-B2BC-09DB-FBFDFF15C263}"/>
          </ac:spMkLst>
        </pc:spChg>
      </pc:sldChg>
    </pc:docChg>
  </pc:docChgLst>
  <pc:docChgLst>
    <pc:chgData name="Leslie Ashburner" userId="S::t0047643_wf.uct.ac.za#ext#@lgi-consulting.com::8fa168fa-bb7a-460e-95bd-faa1475d6c09" providerId="AD" clId="Web-{121B7F2F-75C4-D425-5673-8408735667CC}"/>
    <pc:docChg chg="modSld">
      <pc:chgData name="Leslie Ashburner" userId="S::t0047643_wf.uct.ac.za#ext#@lgi-consulting.com::8fa168fa-bb7a-460e-95bd-faa1475d6c09" providerId="AD" clId="Web-{121B7F2F-75C4-D425-5673-8408735667CC}" dt="2024-07-26T17:14:21.560" v="3" actId="1076"/>
      <pc:docMkLst>
        <pc:docMk/>
      </pc:docMkLst>
      <pc:sldChg chg="addSp delSp modSp">
        <pc:chgData name="Leslie Ashburner" userId="S::t0047643_wf.uct.ac.za#ext#@lgi-consulting.com::8fa168fa-bb7a-460e-95bd-faa1475d6c09" providerId="AD" clId="Web-{121B7F2F-75C4-D425-5673-8408735667CC}" dt="2024-07-26T17:14:21.560" v="3" actId="1076"/>
        <pc:sldMkLst>
          <pc:docMk/>
          <pc:sldMk cId="454072129" sldId="256"/>
        </pc:sldMkLst>
        <pc:picChg chg="del">
          <ac:chgData name="Leslie Ashburner" userId="S::t0047643_wf.uct.ac.za#ext#@lgi-consulting.com::8fa168fa-bb7a-460e-95bd-faa1475d6c09" providerId="AD" clId="Web-{121B7F2F-75C4-D425-5673-8408735667CC}" dt="2024-07-26T17:13:55.872" v="0"/>
          <ac:picMkLst>
            <pc:docMk/>
            <pc:sldMk cId="454072129" sldId="256"/>
            <ac:picMk id="3" creationId="{021796AB-D620-BDB9-491B-4D62B88B0D0E}"/>
          </ac:picMkLst>
        </pc:picChg>
        <pc:picChg chg="add mod">
          <ac:chgData name="Leslie Ashburner" userId="S::t0047643_wf.uct.ac.za#ext#@lgi-consulting.com::8fa168fa-bb7a-460e-95bd-faa1475d6c09" providerId="AD" clId="Web-{121B7F2F-75C4-D425-5673-8408735667CC}" dt="2024-07-26T17:14:21.560" v="3" actId="1076"/>
          <ac:picMkLst>
            <pc:docMk/>
            <pc:sldMk cId="454072129" sldId="256"/>
            <ac:picMk id="4" creationId="{467336D4-D5B3-DEF0-A352-C09C5DBD61C6}"/>
          </ac:picMkLst>
        </pc:picChg>
      </pc:sldChg>
    </pc:docChg>
  </pc:docChgLst>
  <pc:docChgLst>
    <pc:chgData name="Leslie Ashburner" userId="S::t0047643_wf.uct.ac.za#ext#@lgi-consulting.com::8fa168fa-bb7a-460e-95bd-faa1475d6c09" providerId="AD" clId="Web-{79B78473-ABCD-CD59-63D6-B5F283CD40FA}"/>
    <pc:docChg chg="modSld">
      <pc:chgData name="Leslie Ashburner" userId="S::t0047643_wf.uct.ac.za#ext#@lgi-consulting.com::8fa168fa-bb7a-460e-95bd-faa1475d6c09" providerId="AD" clId="Web-{79B78473-ABCD-CD59-63D6-B5F283CD40FA}" dt="2024-09-24T08:52:07.315" v="2" actId="1076"/>
      <pc:docMkLst>
        <pc:docMk/>
      </pc:docMkLst>
      <pc:sldChg chg="addSp delSp modSp">
        <pc:chgData name="Leslie Ashburner" userId="S::t0047643_wf.uct.ac.za#ext#@lgi-consulting.com::8fa168fa-bb7a-460e-95bd-faa1475d6c09" providerId="AD" clId="Web-{79B78473-ABCD-CD59-63D6-B5F283CD40FA}" dt="2024-09-24T08:52:07.315" v="2" actId="1076"/>
        <pc:sldMkLst>
          <pc:docMk/>
          <pc:sldMk cId="454072129" sldId="256"/>
        </pc:sldMkLst>
        <pc:picChg chg="add mod">
          <ac:chgData name="Leslie Ashburner" userId="S::t0047643_wf.uct.ac.za#ext#@lgi-consulting.com::8fa168fa-bb7a-460e-95bd-faa1475d6c09" providerId="AD" clId="Web-{79B78473-ABCD-CD59-63D6-B5F283CD40FA}" dt="2024-09-24T08:52:07.315" v="2" actId="1076"/>
          <ac:picMkLst>
            <pc:docMk/>
            <pc:sldMk cId="454072129" sldId="256"/>
            <ac:picMk id="3" creationId="{AB019D7B-461D-6301-2AA0-9B785FB9E856}"/>
          </ac:picMkLst>
        </pc:picChg>
        <pc:picChg chg="del">
          <ac:chgData name="Leslie Ashburner" userId="S::t0047643_wf.uct.ac.za#ext#@lgi-consulting.com::8fa168fa-bb7a-460e-95bd-faa1475d6c09" providerId="AD" clId="Web-{79B78473-ABCD-CD59-63D6-B5F283CD40FA}" dt="2024-09-24T08:52:02.111" v="0"/>
          <ac:picMkLst>
            <pc:docMk/>
            <pc:sldMk cId="454072129" sldId="256"/>
            <ac:picMk id="4" creationId="{467336D4-D5B3-DEF0-A352-C09C5DBD61C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This lecture is designed to introduce learners to MicroGridsPy software, providing a comprehensive overview of how to define and configure energy systems, formulate optimization problems, and interpret results within the MicroGridsPy framework. The aim is to understand the significance and variety of input data, such as time series data and techno-economic parameters, mathematical foundations underlying MicroGridsPy and provide a comprehensive introduction to the different set of results provided by the model at the end of the optimization process.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1583471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This lecture is designed to introduce learners to MicroGridsPy software, providing a comprehensive overview of how to define and configure energy systems, formulate optimization problems, and interpret results within the MicroGridsPy framework. The aim is to understand the significance and variety of input data, such as time series data and techno-economic parameters, mathematical foundations underlying MicroGridsPy and provide a comprehensive introduction to the different set of results provided by the model at the end of the optimization process.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ECECEC"/>
                </a:solidFill>
                <a:effectLst/>
                <a:highlight>
                  <a:srgbClr val="212121"/>
                </a:highlight>
                <a:latin typeface="Söhne"/>
              </a:rPr>
              <a:t>The first important concept in the process of defining and solving an optimization problem with MicroGridsPy is the energy system definition. In general terms, an energy system encompasses the infrastructure and interconnected components that generate, convert, distribute, and utilize energy. In MicroGridsPy, the energy system includes a network of renewable generation technologies, like solar PV and wind turbines, which are coordinated through bi-directional inverters, allowing for the two-way flow of electricity. The system might be integrated with storage technology such as battery banks that help to mitigate the intermittency of renewable sources. For added resilience, backup systems like diesel generators or biomass micro-turbines could be added to ensure a consistent energy supply.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Having presented the general energy system, let's now explore the specific steps for solving the optimization problem using MicroGridsPy. The goal is to configure the lowest Net Present Cost (NPC) combination of renewable sources, batteries, and generators, all while adhering to system constraints.</a:t>
            </a:r>
          </a:p>
          <a:p>
            <a:r>
              <a:rPr lang="en-GB" dirty="0"/>
              <a:t>First, MicroGridsPy requires different inputs, including techno-economic parameters that describe costs and efficiencies, alongside time series data which informs on energy demands and weather conditions. Next, the software set constraints that govern the system configuration, optimization settings, and the </a:t>
            </a:r>
            <a:r>
              <a:rPr lang="en-GB" dirty="0" err="1"/>
              <a:t>modeling</a:t>
            </a:r>
            <a:r>
              <a:rPr lang="en-GB" dirty="0"/>
              <a:t> equations that dictate how the system components interact. The optimization of the objective function is our third step. Here, the focus is on minimizing the NPC, using algorithms that explore different configurations to identify the most cost-efficient solution. Finally, the optimization yields results that detail the sizing and dispatch strategies for each component, as well as the overall costs. In the next slides, each steps would be explored in further detail, starting with load demand.</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Load time series data represents the estimated electricity needs of a given area or system and is typically measured in Watts, or larger units like kilowatts and megawatts. Understanding this data is crucial as it captures how electricity demand varies over different periods, often displayed in hourly or sub-hourly intervals. These curves provide important insights such as peak demand, variability, baseload, and how socioeconomic factors influence electricity usage, essential information for developing efficient, community-specific energy systems that are reliable and responsive to local needs. Furthermore, for designing mini-grids with optimization models, we typically refer to a 20-year time horizon. This long-term perspective is necessary for the actualization of costs and the functioning of the algorithm, ensuring that investments are optimized over the lifespan of the infrastructure. However, accurate demand forecasting represents a significant challenge. It requires not only understanding current demand but also projecting how changes in population, technology, and economic conditions will influence future energy needs. According to a recent study by Riva et al, approximately 75% of studies do not consider the evolution of the load when making these forecasts, often relying on arbitrary trends. This oversight can lead to inefficiencies and increased costs, emphasizing the need for more sophisticated forecasting techniques. </a:t>
            </a:r>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addition to load demand, renewable time series data is essential for energy system optimization. This data estimates electricity production from generation technologies like solar PV and wind power, typically recorded in hourly or sub-hourly intervals, and helps assess renewable energy variability and availability. In particular:</a:t>
            </a:r>
          </a:p>
          <a:p>
            <a:r>
              <a:rPr lang="en-GB" b="1" dirty="0"/>
              <a:t>- </a:t>
            </a:r>
            <a:r>
              <a:rPr lang="en-GB" b="0" dirty="0"/>
              <a:t>Solar Resource Availability</a:t>
            </a:r>
            <a:r>
              <a:rPr lang="en-GB" b="1" dirty="0"/>
              <a:t>:</a:t>
            </a:r>
            <a:r>
              <a:rPr lang="en-GB" dirty="0"/>
              <a:t> Reflects sunlight access over time, determined by solar irradiance, panel efficiency, tilt and orientation, local climate, and system losses.</a:t>
            </a:r>
          </a:p>
          <a:p>
            <a:pPr marL="171450" indent="-171450">
              <a:buFontTx/>
              <a:buChar char="-"/>
            </a:pPr>
            <a:r>
              <a:rPr lang="en-GB" b="0" dirty="0"/>
              <a:t>Wind Resource Availability</a:t>
            </a:r>
            <a:r>
              <a:rPr lang="en-GB" b="1" dirty="0"/>
              <a:t>:</a:t>
            </a:r>
            <a:r>
              <a:rPr lang="en-GB" dirty="0"/>
              <a:t> Tracks wind speed and direction, considering factors like the turbine’s power curve, cut-in and cut-out speeds, air density, and turbine height.</a:t>
            </a:r>
          </a:p>
          <a:p>
            <a:pPr marL="0" indent="0">
              <a:buFontTx/>
              <a:buNone/>
            </a:pPr>
            <a:r>
              <a:rPr lang="en-GB" dirty="0"/>
              <a:t>Accurate renewable energy data is crucial for sizing and optimizing mini-grids, ensuring effective use of renewable sources to meet local energy demands.</a:t>
            </a:r>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Building on our understanding of load demand and renewable time series data, we also need to consider key techno-economic parameters to develop a robust optimization model. These parameters include specific investment costs, which cover initial financial outlays for components like PV installations and wind turbines, and specific operation costs, which account for recurring expenses such as daily operation and maintenance. Performance metrics, such as lifetimes and efficiencies, measure the effectiveness and reliability of system components, while environmental factors evaluate the ecological impact by considering emissions. By integrating these detailed parameters, we ensure a comprehensive and sustainable approach to mini-grid optimization.</a:t>
            </a:r>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Having covered the input data, let's now explore the mathematical formulation in MicroGridsPy. MicroGridsPy uses </a:t>
            </a:r>
            <a:r>
              <a:rPr lang="en-GB" b="0" dirty="0"/>
              <a:t>decision variables</a:t>
            </a:r>
            <a:r>
              <a:rPr lang="en-GB" dirty="0"/>
              <a:t>, including the capacity of each technology and units of renewable capacity, to determine the optimal sizing. </a:t>
            </a:r>
            <a:r>
              <a:rPr lang="en-GB" b="0" dirty="0"/>
              <a:t>Secondary variables </a:t>
            </a:r>
            <a:r>
              <a:rPr lang="en-GB" dirty="0"/>
              <a:t>capture detailed aspects like hourly energy produced, fixed and variable costs, and total emissions.</a:t>
            </a:r>
          </a:p>
          <a:p>
            <a:r>
              <a:rPr lang="en-GB" dirty="0"/>
              <a:t>The core of the optimization lies in the </a:t>
            </a:r>
            <a:r>
              <a:rPr lang="en-GB" b="0" dirty="0"/>
              <a:t>objective functions</a:t>
            </a:r>
            <a:r>
              <a:rPr lang="en-GB" dirty="0"/>
              <a:t>, which aim to minimize net present costs and total operation costs. These functions guide the model to find the most cost-effective solutions while meeting energy demands. Constraints are crucial to ensure the model's feasibility, including optimization constraints, renewable energy limits, and technology operation equations.</a:t>
            </a:r>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main underlying equations are the objective function and the energy balance. The objective function aims to minimize the total costs, including initial investments and ongoing operational costs, over the system's lifetime. It takes into account expenses like operation and maintenance, fuel, lost load, and battery replacement.</a:t>
            </a:r>
          </a:p>
          <a:p>
            <a:r>
              <a:rPr lang="en-GB" dirty="0"/>
              <a:t>The energy balance ensures that the electricity demand at any given time is met by the combined output from renewable sources, generators, and batteries. This balance accounts for the energy produced, stored, and any losses or curtailments.</a:t>
            </a:r>
          </a:p>
          <a:p>
            <a:r>
              <a:rPr lang="en-GB" dirty="0"/>
              <a:t>To ensure the system operates efficiently, the model incorporates various constraints. Optimization constraints cover aspects like renewable energy penetration and battery independence, while technology constraints ensure the proper functioning of all system components.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MicroGridsPy generates comprehensive results essential for evaluating and optimizing mini-grid performance, focusing on financial viability, operational efficiency, and energy reliability. Key outputs include the optimal installed capacity of each technology, aggregated investment and operation costs, and total cost metrics like Net Present Cost (NPC) and Levelized Cost of Energy (LCOE). The model also provides yearly energy and cash flow data, showing costs and energy distribution for each technology, along with hourly energy balance data that includes production, storage, demand, and losses. These results enable informed decision-making for optimizing mini-grid systems. </a:t>
            </a:r>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Open Sans" panose="020B0606030504020204" pitchFamily="34" charset="0"/>
                <a:ea typeface="Open Sans" panose="020B0606030504020204" pitchFamily="34" charset="0"/>
                <a:cs typeface="Open Sans" panose="020B0606030504020204" pitchFamily="34" charset="0"/>
              </a:rPr>
              <a:t>MicroGridsPy has been referenced in various academic and industry literature, showcasing its relevance and application as a tool for optimizing and planning mini-grid systems.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2837759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important feature of the new release of the software is the graphical user interface (GUI). This user-friendly interface simplifies data definition and input for MicroGridsPy, with different pages tailored to specific aspects and default settings for ease of use.</a:t>
            </a:r>
          </a:p>
          <a:p>
            <a:r>
              <a:rPr lang="en-GB" b="0" dirty="0"/>
              <a:t>The GUI offers comprehensive data input and validation, ensuring accurate entry for parameters, renewable energy sources, and technology configurations. Dynamic parameters management and visualization automatically updates entries based on user selections, enhancing decision-making through effective visual aids. Additionally, efficient run functionality and results visualization features progress tracking and visual display of results, making the </a:t>
            </a:r>
            <a:r>
              <a:rPr lang="en-GB" b="0" dirty="0" err="1"/>
              <a:t>modeling</a:t>
            </a:r>
            <a:r>
              <a:rPr lang="en-GB" b="0" dirty="0"/>
              <a:t> process seamless and efficient.</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246399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Launching the interface, the first step is model configuration, involving key aspects of the project's timeline and financial settings. This includes the total project duration in years and the discount rate, which affect the actualization of costs and influence technology selection and mini-grid sizing. </a:t>
            </a:r>
            <a:r>
              <a:rPr lang="en-GB" b="0" dirty="0"/>
              <a:t>Time resolution is also crucial as it impacts result accuracy. Users can adjust this setting, but must ensure any external time series data aligns with the chosen resolution. The optimization goal can be set to minimize either the net present cost, which focuses on both investment and operation costs, or the operation cost, targeting only operational expenses with an option to limit capital expenditure.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6380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Additionally, users can specify backup and storage systems, choosing between batteries, generators, or both. They can also set optimization constraints such as the minimum percentage of electricity from renewable sources, the number of days the battery system can independently power the grid, and thresholds for unmet demand with associated costs.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663239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the model configuration includes selecting the optimization solver. GLPK and </a:t>
            </a:r>
            <a:r>
              <a:rPr lang="en-GB" dirty="0" err="1"/>
              <a:t>Gurobi</a:t>
            </a:r>
            <a:r>
              <a:rPr lang="en-GB" dirty="0"/>
              <a:t> are currently compatible with MicroGridsPy, providing integrated options in the interface. GLPK is an open-source, free-to-use option suitable for small to medium optimization problems. </a:t>
            </a:r>
            <a:r>
              <a:rPr lang="en-GB" dirty="0" err="1"/>
              <a:t>Gurobi</a:t>
            </a:r>
            <a:r>
              <a:rPr lang="en-GB" dirty="0"/>
              <a:t> is a faster, commercial solver suitable for large problems, free for academic use but requiring a license activation from </a:t>
            </a:r>
            <a:r>
              <a:rPr lang="en-GB" dirty="0" err="1"/>
              <a:t>Gurobi’s</a:t>
            </a:r>
            <a:r>
              <a:rPr lang="en-GB" dirty="0"/>
              <a:t> website. Another option is CPLEX, a high-performance commercial solver ideal for complex and large-scale optimization tasks, which also requires a license for use.</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16</a:t>
            </a:fld>
            <a:endParaRPr lang="en-GB"/>
          </a:p>
        </p:txBody>
      </p:sp>
    </p:spTree>
    <p:extLst>
      <p:ext uri="{BB962C8B-B14F-4D97-AF65-F5344CB8AC3E}">
        <p14:creationId xmlns:p14="http://schemas.microsoft.com/office/powerpoint/2010/main" val="2888623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new release of the software enables also advanced features such as capacity expansion, special financial setups, grid connection options, and advanced linear or mixed-integer optimization. It also supports multi-objective and scenario-based optimization. However, these advanced features are out of the scope and will not be addressed in this course. </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17</a:t>
            </a:fld>
            <a:endParaRPr lang="en-GB"/>
          </a:p>
        </p:txBody>
      </p:sp>
    </p:spTree>
    <p:extLst>
      <p:ext uri="{BB962C8B-B14F-4D97-AF65-F5344CB8AC3E}">
        <p14:creationId xmlns:p14="http://schemas.microsoft.com/office/powerpoint/2010/main" val="33273807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default settings and data implemented in the interface refer to an exemplary case study in Zambia's Bangweulu Wetlands. This basic scenario includes a 20-year time horizon, solar and wind renewable energy sources, linear programming optimization, and backup systems comprising battery storage and diesel generators, without extra features or advanced models. It is important to note that the default values provided are purely exemplary and may not strictly represent realistic values for actual implementations. Tailoring these settings to specific project requirements and real-world conditions is essential for accurate simulations and results.</a:t>
            </a:r>
            <a:endParaRPr lang="en-US" dirty="0"/>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18</a:t>
            </a:fld>
            <a:endParaRPr lang="en-GB"/>
          </a:p>
        </p:txBody>
      </p:sp>
    </p:spTree>
    <p:extLst>
      <p:ext uri="{BB962C8B-B14F-4D97-AF65-F5344CB8AC3E}">
        <p14:creationId xmlns:p14="http://schemas.microsoft.com/office/powerpoint/2010/main" val="30114355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24/09/2024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40.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21.jp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7"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image" Target="../media/image50.png"/><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3.png"/><Relationship Id="rId7" Type="http://schemas.openxmlformats.org/officeDocument/2006/relationships/image" Target="../media/image5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image" Target="../media/image36.png"/><Relationship Id="rId10" Type="http://schemas.openxmlformats.org/officeDocument/2006/relationships/image" Target="../media/image48.png"/><Relationship Id="rId4" Type="http://schemas.openxmlformats.org/officeDocument/2006/relationships/image" Target="../media/image35.png"/><Relationship Id="rId9" Type="http://schemas.openxmlformats.org/officeDocument/2006/relationships/image" Target="../media/image5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a:xfrm>
            <a:off x="448804" y="706714"/>
            <a:ext cx="5655627" cy="1658322"/>
          </a:xfrm>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cap="none" dirty="0" err="1">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6" name="Espace réservé du texte 2">
            <a:extLst>
              <a:ext uri="{FF2B5EF4-FFF2-40B4-BE49-F238E27FC236}">
                <a16:creationId xmlns:a16="http://schemas.microsoft.com/office/drawing/2014/main" id="{2CF9C4F3-C747-987A-EE50-FE394C1C1A95}"/>
              </a:ext>
            </a:extLst>
          </p:cNvPr>
          <p:cNvSpPr txBox="1">
            <a:spLocks/>
          </p:cNvSpPr>
          <p:nvPr/>
        </p:nvSpPr>
        <p:spPr>
          <a:xfrm>
            <a:off x="842165" y="2945660"/>
            <a:ext cx="5147734" cy="1658322"/>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3000" kern="120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fr-FR" sz="3600" dirty="0">
                <a:latin typeface="Verdana"/>
                <a:ea typeface="Verdana"/>
                <a:cs typeface="Arial"/>
              </a:rPr>
              <a:t>Lesson 4: Introduction to </a:t>
            </a:r>
            <a:r>
              <a:rPr lang="fr-FR" sz="3600" err="1">
                <a:latin typeface="Verdana"/>
                <a:ea typeface="Verdana"/>
                <a:cs typeface="Arial"/>
              </a:rPr>
              <a:t>MicroGridsPy</a:t>
            </a:r>
            <a:endParaRPr lang="fr-FR" sz="3600">
              <a:latin typeface="Verdana"/>
              <a:ea typeface="Verdana"/>
              <a:cs typeface="Arial"/>
            </a:endParaRPr>
          </a:p>
          <a:p>
            <a:endParaRPr lang="fr-FR" sz="5800" dirty="0"/>
          </a:p>
          <a:p>
            <a:endParaRPr lang="fr-FR" dirty="0"/>
          </a:p>
        </p:txBody>
      </p:sp>
      <p:pic>
        <p:nvPicPr>
          <p:cNvPr id="3" name="Picture 2" descr="A blue text on a black background&#10;&#10;Description automatically generated">
            <a:extLst>
              <a:ext uri="{FF2B5EF4-FFF2-40B4-BE49-F238E27FC236}">
                <a16:creationId xmlns:a16="http://schemas.microsoft.com/office/drawing/2014/main" id="{AB019D7B-461D-6301-2AA0-9B785FB9E856}"/>
              </a:ext>
            </a:extLst>
          </p:cNvPr>
          <p:cNvPicPr>
            <a:picLocks noChangeAspect="1"/>
          </p:cNvPicPr>
          <p:nvPr/>
        </p:nvPicPr>
        <p:blipFill>
          <a:blip r:embed="rId2"/>
          <a:stretch>
            <a:fillRect/>
          </a:stretch>
        </p:blipFill>
        <p:spPr>
          <a:xfrm>
            <a:off x="762433" y="4845785"/>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a:t>
            </a:r>
            <a:r>
              <a:rPr lang="en-GB" sz="2800">
                <a:latin typeface="Open Sans"/>
                <a:ea typeface="Open Sans"/>
                <a:cs typeface="Open Sans"/>
                <a:sym typeface="Bodoni SvtyTwo ITC TT-Book"/>
              </a:rPr>
              <a:t> 4: Content</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87A60763-A91E-B2BC-09DB-FBFDFF15C263}"/>
              </a:ext>
            </a:extLst>
          </p:cNvPr>
          <p:cNvSpPr txBox="1">
            <a:spLocks/>
          </p:cNvSpPr>
          <p:nvPr/>
        </p:nvSpPr>
        <p:spPr>
          <a:xfrm>
            <a:off x="838200" y="1825625"/>
            <a:ext cx="9017000" cy="4253442"/>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Open Sans"/>
              </a:rPr>
              <a:t>Energy System Definition and Problem Formulation</a:t>
            </a:r>
          </a:p>
          <a:p>
            <a:r>
              <a:rPr lang="en-GB" sz="1400" i="1" dirty="0">
                <a:latin typeface="Open Sans"/>
              </a:rPr>
              <a:t>Defining and configuring </a:t>
            </a:r>
            <a:r>
              <a:rPr lang="en-GB" sz="1400" i="1" dirty="0" err="1">
                <a:latin typeface="Open Sans"/>
              </a:rPr>
              <a:t>MicroGridsPy</a:t>
            </a:r>
            <a:r>
              <a:rPr lang="en-GB" sz="1400" i="1" dirty="0">
                <a:latin typeface="Open Sans"/>
              </a:rPr>
              <a:t> energy systems, incorporating various energy sources and storage options, and learn to formulate optimization problems to determine the most efficient system configuration</a:t>
            </a:r>
          </a:p>
          <a:p>
            <a:r>
              <a:rPr lang="en-GB" sz="2000" dirty="0">
                <a:latin typeface="Open Sans"/>
                <a:cs typeface="Arial"/>
              </a:rPr>
              <a:t>Understanding </a:t>
            </a:r>
            <a:r>
              <a:rPr lang="en-GB" sz="2000" dirty="0" err="1">
                <a:latin typeface="Open Sans"/>
                <a:cs typeface="Arial"/>
              </a:rPr>
              <a:t>MicroGridsPy</a:t>
            </a:r>
            <a:r>
              <a:rPr lang="en-GB" sz="2000" dirty="0">
                <a:latin typeface="Open Sans"/>
                <a:cs typeface="Arial"/>
              </a:rPr>
              <a:t> Inputs</a:t>
            </a:r>
            <a:endParaRPr lang="en-GB" sz="2000" dirty="0">
              <a:latin typeface="Open Sans"/>
              <a:ea typeface="Open Sans"/>
              <a:cs typeface="Arial"/>
            </a:endParaRPr>
          </a:p>
          <a:p>
            <a:r>
              <a:rPr lang="en-GB" sz="1400" i="1" dirty="0">
                <a:latin typeface="Open Sans"/>
              </a:rPr>
              <a:t>Significance of input data, such as time series for load and renewable energy availability, and various techno-economic parameters, crucial for tailoring the simulation to specific scenarios</a:t>
            </a:r>
          </a:p>
          <a:p>
            <a:r>
              <a:rPr lang="en-GB" sz="2000" dirty="0">
                <a:latin typeface="Open Sans"/>
                <a:cs typeface="Arial"/>
              </a:rPr>
              <a:t>Mathematical Formulation in </a:t>
            </a:r>
            <a:r>
              <a:rPr lang="en-GB" sz="2000" err="1">
                <a:latin typeface="Open Sans"/>
                <a:cs typeface="Arial"/>
              </a:rPr>
              <a:t>MicroGridsPy</a:t>
            </a:r>
            <a:endParaRPr lang="en-GB" sz="2000">
              <a:latin typeface="Open Sans"/>
              <a:cs typeface="Arial"/>
            </a:endParaRPr>
          </a:p>
          <a:p>
            <a:r>
              <a:rPr lang="en-GB" sz="1400" i="1" dirty="0">
                <a:latin typeface="Open Sans"/>
                <a:cs typeface="Arial"/>
              </a:rPr>
              <a:t>Mathematical foundations underlying </a:t>
            </a:r>
            <a:r>
              <a:rPr lang="en-GB" sz="1400" i="1" err="1">
                <a:latin typeface="Open Sans"/>
                <a:cs typeface="Arial"/>
              </a:rPr>
              <a:t>MicroGridsPy</a:t>
            </a:r>
            <a:r>
              <a:rPr lang="en-GB" sz="1400" i="1" dirty="0">
                <a:latin typeface="Open Sans"/>
                <a:cs typeface="Arial"/>
              </a:rPr>
              <a:t>, including the optimization algorithms and constraints used to determine the optimal design and operation of microgrids</a:t>
            </a:r>
            <a:endParaRPr lang="en-GB" sz="1400" i="1" dirty="0">
              <a:latin typeface="Open Sans"/>
              <a:ea typeface="Open Sans"/>
              <a:cs typeface="Arial"/>
            </a:endParaRPr>
          </a:p>
          <a:p>
            <a:r>
              <a:rPr lang="en-GB" sz="2000" dirty="0">
                <a:latin typeface="Open Sans"/>
                <a:cs typeface="Arial"/>
              </a:rPr>
              <a:t>Results in </a:t>
            </a:r>
            <a:r>
              <a:rPr lang="en-GB" sz="2000" err="1">
                <a:latin typeface="Open Sans"/>
                <a:cs typeface="Arial"/>
              </a:rPr>
              <a:t>MicroGridsPy</a:t>
            </a:r>
            <a:endParaRPr lang="en-GB" sz="2000">
              <a:latin typeface="Open Sans"/>
              <a:cs typeface="Arial"/>
            </a:endParaRPr>
          </a:p>
          <a:p>
            <a:r>
              <a:rPr lang="en-GB" sz="1400" i="1" dirty="0">
                <a:latin typeface="Open Sans"/>
                <a:cs typeface="Arial"/>
              </a:rPr>
              <a:t>Comprehensive introduction to the different set of results provided by </a:t>
            </a:r>
            <a:r>
              <a:rPr lang="en-GB" sz="1400" i="1" err="1">
                <a:latin typeface="Open Sans"/>
                <a:cs typeface="Arial"/>
              </a:rPr>
              <a:t>MicroGridsPy</a:t>
            </a:r>
            <a:endParaRPr lang="en-GB" sz="1400" i="1">
              <a:latin typeface="Open Sans"/>
              <a:cs typeface="Arial"/>
            </a:endParaRPr>
          </a:p>
          <a:p>
            <a:endParaRPr lang="en-GB" sz="2000" dirty="0">
              <a:latin typeface="Open Sans"/>
              <a:ea typeface="Open Sans"/>
            </a:endParaRPr>
          </a:p>
          <a:p>
            <a:endParaRPr lang="en-GB" sz="2000" dirty="0">
              <a:latin typeface="Open Sans"/>
            </a:endParaRPr>
          </a:p>
        </p:txBody>
      </p:sp>
    </p:spTree>
    <p:extLst>
      <p:ext uri="{BB962C8B-B14F-4D97-AF65-F5344CB8AC3E}">
        <p14:creationId xmlns:p14="http://schemas.microsoft.com/office/powerpoint/2010/main" val="4219437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Open Sans"/>
                <a:ea typeface="Open Sans"/>
                <a:cs typeface="Open Sans"/>
                <a:sym typeface="Bodoni SvtyTwo ITC TT-Book"/>
              </a:rPr>
              <a:t>Lesson 4: </a:t>
            </a:r>
            <a:r>
              <a:rPr lang="en-GB" sz="2800">
                <a:latin typeface="Open Sans"/>
                <a:ea typeface="Open Sans"/>
                <a:cs typeface="Open Sans"/>
                <a:sym typeface="Bodoni SvtyTwo ITC TT-Book"/>
              </a:rPr>
              <a:t>Learning Outcomes </a:t>
            </a: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87A60763-A91E-B2BC-09DB-FBFDFF15C263}"/>
              </a:ext>
            </a:extLst>
          </p:cNvPr>
          <p:cNvSpPr txBox="1">
            <a:spLocks/>
          </p:cNvSpPr>
          <p:nvPr/>
        </p:nvSpPr>
        <p:spPr>
          <a:xfrm>
            <a:off x="831397" y="1328965"/>
            <a:ext cx="8432346" cy="4545624"/>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a:cs typeface="Arial"/>
              </a:rPr>
              <a:t>At the end of this unit, participants will be able to :</a:t>
            </a:r>
            <a:endParaRPr lang="en-US" dirty="0">
              <a:cs typeface="Arial"/>
            </a:endParaRPr>
          </a:p>
          <a:p>
            <a:endParaRPr lang="en-GB" sz="2000" b="1" dirty="0">
              <a:latin typeface="Arial"/>
              <a:ea typeface="Open Sans"/>
              <a:cs typeface="Arial"/>
            </a:endParaRPr>
          </a:p>
          <a:p>
            <a:pPr marL="342900" indent="-342900">
              <a:buChar char="•"/>
            </a:pPr>
            <a:r>
              <a:rPr lang="en-GB" sz="2000" dirty="0">
                <a:latin typeface="Open Sans"/>
                <a:ea typeface="Open Sans"/>
                <a:cs typeface="Arial"/>
              </a:rPr>
              <a:t>Understand</a:t>
            </a:r>
            <a:r>
              <a:rPr lang="en-GB" sz="2000" dirty="0">
                <a:latin typeface="Open Sans"/>
                <a:cs typeface="Arial"/>
              </a:rPr>
              <a:t> how to define and configure </a:t>
            </a:r>
            <a:r>
              <a:rPr lang="en-GB" sz="2000" dirty="0" err="1">
                <a:latin typeface="Open Sans"/>
                <a:cs typeface="Arial"/>
              </a:rPr>
              <a:t>MicroGridsPy</a:t>
            </a:r>
            <a:r>
              <a:rPr lang="en-GB" sz="2000" dirty="0">
                <a:latin typeface="Open Sans"/>
                <a:cs typeface="Arial"/>
              </a:rPr>
              <a:t> energy systems</a:t>
            </a:r>
            <a:endParaRPr lang="en-US" sz="2000" dirty="0">
              <a:latin typeface="Open Sans"/>
              <a:ea typeface="Open Sans"/>
              <a:cs typeface="Arial"/>
            </a:endParaRPr>
          </a:p>
          <a:p>
            <a:pPr marL="285750" indent="-285750">
              <a:buChar char="•"/>
            </a:pPr>
            <a:endParaRPr lang="en-GB" sz="1400" i="1" dirty="0">
              <a:latin typeface="Open Sans"/>
              <a:ea typeface="Open Sans"/>
              <a:cs typeface="Arial"/>
            </a:endParaRPr>
          </a:p>
          <a:p>
            <a:pPr marL="342900" indent="-342900">
              <a:buChar char="•"/>
            </a:pPr>
            <a:r>
              <a:rPr lang="en-GB" sz="2000" dirty="0">
                <a:latin typeface="Open Sans"/>
                <a:cs typeface="Arial"/>
              </a:rPr>
              <a:t>Understand </a:t>
            </a:r>
            <a:r>
              <a:rPr lang="en-GB" sz="2000" dirty="0" err="1">
                <a:latin typeface="Open Sans"/>
                <a:cs typeface="Arial"/>
              </a:rPr>
              <a:t>MicroGridsPy</a:t>
            </a:r>
            <a:r>
              <a:rPr lang="en-GB" sz="2000" dirty="0">
                <a:latin typeface="Open Sans"/>
                <a:cs typeface="Arial"/>
              </a:rPr>
              <a:t> Inputs</a:t>
            </a:r>
            <a:endParaRPr lang="en-GB" sz="2000" dirty="0">
              <a:latin typeface="Open Sans"/>
              <a:ea typeface="Open Sans"/>
              <a:cs typeface="Arial"/>
            </a:endParaRPr>
          </a:p>
          <a:p>
            <a:pPr marL="285750" indent="-285750">
              <a:buChar char="•"/>
            </a:pPr>
            <a:endParaRPr lang="en-GB" sz="1400" i="1" dirty="0">
              <a:latin typeface="Open Sans"/>
              <a:ea typeface="Open Sans"/>
              <a:cs typeface="Arial"/>
            </a:endParaRPr>
          </a:p>
          <a:p>
            <a:pPr marL="342900" indent="-342900">
              <a:buChar char="•"/>
            </a:pPr>
            <a:r>
              <a:rPr lang="en-GB" sz="2000" dirty="0">
                <a:latin typeface="Arial"/>
                <a:cs typeface="Arial"/>
              </a:rPr>
              <a:t>Understand </a:t>
            </a:r>
            <a:r>
              <a:rPr lang="en-GB" sz="2000" dirty="0">
                <a:latin typeface="Arial"/>
                <a:ea typeface="Open Sans"/>
                <a:cs typeface="Arial"/>
              </a:rPr>
              <a:t>the </a:t>
            </a:r>
            <a:r>
              <a:rPr lang="en-GB" sz="2000" dirty="0">
                <a:latin typeface="Open Sans"/>
                <a:ea typeface="Open Sans"/>
                <a:cs typeface="Arial"/>
              </a:rPr>
              <a:t>Mathematical</a:t>
            </a:r>
            <a:r>
              <a:rPr lang="en-GB" sz="2000" dirty="0">
                <a:latin typeface="Open Sans"/>
                <a:cs typeface="Arial"/>
              </a:rPr>
              <a:t> Formulation in </a:t>
            </a:r>
            <a:r>
              <a:rPr lang="en-GB" sz="2000" dirty="0" err="1">
                <a:latin typeface="Open Sans"/>
                <a:cs typeface="Arial"/>
              </a:rPr>
              <a:t>MicroGridsPy</a:t>
            </a:r>
            <a:endParaRPr lang="en-GB" sz="2000" dirty="0">
              <a:latin typeface="Open Sans"/>
              <a:ea typeface="Open Sans"/>
              <a:cs typeface="Arial"/>
            </a:endParaRPr>
          </a:p>
          <a:p>
            <a:pPr marL="285750" indent="-285750">
              <a:buChar char="•"/>
            </a:pPr>
            <a:endParaRPr lang="en-GB" sz="1400" i="1" dirty="0">
              <a:latin typeface="Open Sans"/>
              <a:ea typeface="Open Sans"/>
              <a:cs typeface="Arial"/>
            </a:endParaRPr>
          </a:p>
          <a:p>
            <a:pPr marL="342900" indent="-342900">
              <a:buChar char="•"/>
            </a:pPr>
            <a:r>
              <a:rPr lang="en-GB" sz="2000" dirty="0">
                <a:latin typeface="Arial"/>
                <a:cs typeface="Arial"/>
              </a:rPr>
              <a:t>Understand t</a:t>
            </a:r>
            <a:r>
              <a:rPr lang="en-GB" sz="2000" dirty="0">
                <a:latin typeface="Open Sans"/>
                <a:cs typeface="Arial"/>
              </a:rPr>
              <a:t>he different set of results </a:t>
            </a:r>
            <a:r>
              <a:rPr lang="en-GB" sz="2000" dirty="0" err="1">
                <a:latin typeface="Open Sans"/>
                <a:cs typeface="Arial"/>
              </a:rPr>
              <a:t>Results</a:t>
            </a:r>
            <a:r>
              <a:rPr lang="en-GB" sz="2000" dirty="0">
                <a:latin typeface="Open Sans"/>
                <a:cs typeface="Arial"/>
              </a:rPr>
              <a:t> in </a:t>
            </a:r>
            <a:r>
              <a:rPr lang="en-GB" sz="2000" dirty="0" err="1">
                <a:latin typeface="Open Sans"/>
                <a:cs typeface="Arial"/>
              </a:rPr>
              <a:t>MicroGridsPy</a:t>
            </a:r>
            <a:endParaRPr lang="en-GB" sz="2000" dirty="0">
              <a:latin typeface="Open Sans"/>
              <a:ea typeface="Open Sans"/>
              <a:cs typeface="Arial"/>
            </a:endParaRPr>
          </a:p>
          <a:p>
            <a:endParaRPr lang="en-GB" sz="1400" i="1" dirty="0">
              <a:latin typeface="Open Sans"/>
              <a:ea typeface="Open Sans"/>
              <a:cs typeface="Arial"/>
            </a:endParaRPr>
          </a:p>
          <a:p>
            <a:endParaRPr lang="en-GB" sz="2000">
              <a:latin typeface="Open Sans"/>
            </a:endParaRPr>
          </a:p>
          <a:p>
            <a:endParaRPr lang="en-GB" sz="200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Energy System Definition</a:t>
            </a:r>
          </a:p>
        </p:txBody>
      </p:sp>
      <p:sp>
        <p:nvSpPr>
          <p:cNvPr id="2" name="TextBox 1">
            <a:extLst>
              <a:ext uri="{FF2B5EF4-FFF2-40B4-BE49-F238E27FC236}">
                <a16:creationId xmlns:a16="http://schemas.microsoft.com/office/drawing/2014/main" id="{F5C7155D-9642-1A3D-2E7F-7F3D42102BE4}"/>
              </a:ext>
            </a:extLst>
          </p:cNvPr>
          <p:cNvSpPr txBox="1"/>
          <p:nvPr/>
        </p:nvSpPr>
        <p:spPr>
          <a:xfrm>
            <a:off x="2536802" y="1423379"/>
            <a:ext cx="8823612" cy="646331"/>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The system combines a</a:t>
            </a:r>
            <a:r>
              <a:rPr lang="en-GB" sz="1200" b="1" dirty="0">
                <a:latin typeface="Open Sans" panose="020B0606030504020204" pitchFamily="34" charset="0"/>
                <a:ea typeface="Open Sans" panose="020B0606030504020204" pitchFamily="34" charset="0"/>
                <a:cs typeface="Open Sans" panose="020B0606030504020204" pitchFamily="34" charset="0"/>
              </a:rPr>
              <a:t> renewable generation technology </a:t>
            </a:r>
            <a:r>
              <a:rPr lang="en-US" sz="1200" dirty="0">
                <a:latin typeface="Open Sans" panose="020B0606030504020204" pitchFamily="34" charset="0"/>
                <a:ea typeface="Open Sans" panose="020B0606030504020204" pitchFamily="34" charset="0"/>
                <a:cs typeface="Open Sans" panose="020B0606030504020204" pitchFamily="34" charset="0"/>
              </a:rPr>
              <a:t>(e.g. Solar PV, Wind turbine etc.)</a:t>
            </a:r>
            <a:r>
              <a:rPr lang="en-GB" sz="1200" dirty="0">
                <a:latin typeface="Open Sans" panose="020B0606030504020204" pitchFamily="34" charset="0"/>
                <a:ea typeface="Open Sans" panose="020B0606030504020204" pitchFamily="34" charset="0"/>
                <a:cs typeface="Open Sans" panose="020B0606030504020204" pitchFamily="34" charset="0"/>
              </a:rPr>
              <a:t>, managed via </a:t>
            </a:r>
            <a:r>
              <a:rPr lang="en-GB" sz="1200" b="1" dirty="0">
                <a:latin typeface="Open Sans" panose="020B0606030504020204" pitchFamily="34" charset="0"/>
                <a:ea typeface="Open Sans" panose="020B0606030504020204" pitchFamily="34" charset="0"/>
                <a:cs typeface="Open Sans" panose="020B0606030504020204" pitchFamily="34" charset="0"/>
              </a:rPr>
              <a:t>bi-directional inverters </a:t>
            </a:r>
            <a:r>
              <a:rPr lang="en-GB" sz="1200" dirty="0">
                <a:latin typeface="Open Sans" panose="020B0606030504020204" pitchFamily="34" charset="0"/>
                <a:ea typeface="Open Sans" panose="020B0606030504020204" pitchFamily="34" charset="0"/>
                <a:cs typeface="Open Sans" panose="020B0606030504020204" pitchFamily="34" charset="0"/>
              </a:rPr>
              <a:t>and a </a:t>
            </a:r>
            <a:r>
              <a:rPr lang="en-GB" sz="1200" b="1" dirty="0">
                <a:latin typeface="Open Sans" panose="020B0606030504020204" pitchFamily="34" charset="0"/>
                <a:ea typeface="Open Sans" panose="020B0606030504020204" pitchFamily="34" charset="0"/>
                <a:cs typeface="Open Sans" panose="020B0606030504020204" pitchFamily="34" charset="0"/>
              </a:rPr>
              <a:t>storage system</a:t>
            </a:r>
            <a:r>
              <a:rPr lang="en-GB" sz="1200" dirty="0">
                <a:latin typeface="Open Sans" panose="020B0606030504020204" pitchFamily="34" charset="0"/>
                <a:ea typeface="Open Sans" panose="020B0606030504020204" pitchFamily="34" charset="0"/>
                <a:cs typeface="Open Sans" panose="020B0606030504020204" pitchFamily="34" charset="0"/>
              </a:rPr>
              <a:t> (e.g.: battery bank), and generators, diesel or biomass, ensure </a:t>
            </a:r>
            <a:r>
              <a:rPr lang="en-GB" sz="1200" b="1" dirty="0">
                <a:latin typeface="Open Sans" panose="020B0606030504020204" pitchFamily="34" charset="0"/>
                <a:ea typeface="Open Sans" panose="020B0606030504020204" pitchFamily="34" charset="0"/>
                <a:cs typeface="Open Sans" panose="020B0606030504020204" pitchFamily="34" charset="0"/>
              </a:rPr>
              <a:t>backup power</a:t>
            </a:r>
            <a:r>
              <a:rPr lang="en-GB" sz="1200" dirty="0">
                <a:latin typeface="Open Sans" panose="020B0606030504020204" pitchFamily="34" charset="0"/>
                <a:ea typeface="Open Sans" panose="020B0606030504020204" pitchFamily="34" charset="0"/>
                <a:cs typeface="Open Sans" panose="020B0606030504020204" pitchFamily="34" charset="0"/>
              </a:rPr>
              <a:t>. This configuration maintains a reliable electricity supply, balancing renewable energy with dependable backup.</a:t>
            </a:r>
          </a:p>
        </p:txBody>
      </p:sp>
      <p:sp>
        <p:nvSpPr>
          <p:cNvPr id="3" name="Rectangle: Rounded Corners 2">
            <a:extLst>
              <a:ext uri="{FF2B5EF4-FFF2-40B4-BE49-F238E27FC236}">
                <a16:creationId xmlns:a16="http://schemas.microsoft.com/office/drawing/2014/main" id="{F92F6DEC-3260-4546-C189-96295EA2E88C}"/>
              </a:ext>
            </a:extLst>
          </p:cNvPr>
          <p:cNvSpPr/>
          <p:nvPr/>
        </p:nvSpPr>
        <p:spPr>
          <a:xfrm>
            <a:off x="592651" y="1473975"/>
            <a:ext cx="1699545" cy="460923"/>
          </a:xfrm>
          <a:prstGeom prst="roundRect">
            <a:avLst/>
          </a:prstGeom>
          <a:solidFill>
            <a:srgbClr val="FCB61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Energy System</a:t>
            </a:r>
          </a:p>
        </p:txBody>
      </p:sp>
      <p:sp>
        <p:nvSpPr>
          <p:cNvPr id="4" name="Left Brace 3">
            <a:extLst>
              <a:ext uri="{FF2B5EF4-FFF2-40B4-BE49-F238E27FC236}">
                <a16:creationId xmlns:a16="http://schemas.microsoft.com/office/drawing/2014/main" id="{2873B6A7-7FAC-718B-C6B1-9671A5D9ED76}"/>
              </a:ext>
            </a:extLst>
          </p:cNvPr>
          <p:cNvSpPr/>
          <p:nvPr/>
        </p:nvSpPr>
        <p:spPr>
          <a:xfrm>
            <a:off x="3077410" y="2550206"/>
            <a:ext cx="237736" cy="2337303"/>
          </a:xfrm>
          <a:prstGeom prst="lef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73639AFB-F6AB-1744-623C-3B55CDC6C4B0}"/>
              </a:ext>
            </a:extLst>
          </p:cNvPr>
          <p:cNvSpPr txBox="1"/>
          <p:nvPr/>
        </p:nvSpPr>
        <p:spPr>
          <a:xfrm>
            <a:off x="708572" y="3457247"/>
            <a:ext cx="2286000" cy="523220"/>
          </a:xfrm>
          <a:prstGeom prst="rect">
            <a:avLst/>
          </a:prstGeom>
          <a:noFill/>
        </p:spPr>
        <p:txBody>
          <a:bodyPr wrap="square" rtlCol="0">
            <a:spAutoFit/>
          </a:bodyPr>
          <a:lstStyle/>
          <a:p>
            <a:pPr algn="ctr"/>
            <a:r>
              <a:rPr lang="en-US" sz="1400" dirty="0">
                <a:latin typeface="Open Sans" panose="020B0606030504020204" pitchFamily="34" charset="0"/>
                <a:ea typeface="Open Sans" panose="020B0606030504020204" pitchFamily="34" charset="0"/>
                <a:cs typeface="Open Sans" panose="020B0606030504020204" pitchFamily="34" charset="0"/>
              </a:rPr>
              <a:t>Renewable Generation Technologies</a:t>
            </a:r>
          </a:p>
        </p:txBody>
      </p:sp>
      <p:sp>
        <p:nvSpPr>
          <p:cNvPr id="7" name="Left Brace 6">
            <a:extLst>
              <a:ext uri="{FF2B5EF4-FFF2-40B4-BE49-F238E27FC236}">
                <a16:creationId xmlns:a16="http://schemas.microsoft.com/office/drawing/2014/main" id="{AA533EDA-9A26-EE27-F99E-CAB2D6C6E384}"/>
              </a:ext>
            </a:extLst>
          </p:cNvPr>
          <p:cNvSpPr/>
          <p:nvPr/>
        </p:nvSpPr>
        <p:spPr>
          <a:xfrm rot="10800000">
            <a:off x="8871599" y="3045506"/>
            <a:ext cx="215900" cy="2273300"/>
          </a:xfrm>
          <a:prstGeom prst="lef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a:extLst>
              <a:ext uri="{FF2B5EF4-FFF2-40B4-BE49-F238E27FC236}">
                <a16:creationId xmlns:a16="http://schemas.microsoft.com/office/drawing/2014/main" id="{F171DD29-4B83-C7F0-80B8-8445455736A2}"/>
              </a:ext>
            </a:extLst>
          </p:cNvPr>
          <p:cNvSpPr txBox="1"/>
          <p:nvPr/>
        </p:nvSpPr>
        <p:spPr>
          <a:xfrm>
            <a:off x="9034633" y="4028267"/>
            <a:ext cx="2286000" cy="307777"/>
          </a:xfrm>
          <a:prstGeom prst="rect">
            <a:avLst/>
          </a:prstGeom>
          <a:noFill/>
        </p:spPr>
        <p:txBody>
          <a:bodyPr wrap="square" rtlCol="0">
            <a:spAutoFit/>
          </a:bodyPr>
          <a:lstStyle/>
          <a:p>
            <a:pPr algn="ctr"/>
            <a:r>
              <a:rPr lang="en-US" sz="1400" dirty="0">
                <a:latin typeface="Open Sans" panose="020B0606030504020204" pitchFamily="34" charset="0"/>
                <a:ea typeface="Open Sans" panose="020B0606030504020204" pitchFamily="34" charset="0"/>
                <a:cs typeface="Open Sans" panose="020B0606030504020204" pitchFamily="34" charset="0"/>
              </a:rPr>
              <a:t>Backup systems</a:t>
            </a:r>
          </a:p>
        </p:txBody>
      </p:sp>
      <p:grpSp>
        <p:nvGrpSpPr>
          <p:cNvPr id="15" name="Group 14">
            <a:extLst>
              <a:ext uri="{FF2B5EF4-FFF2-40B4-BE49-F238E27FC236}">
                <a16:creationId xmlns:a16="http://schemas.microsoft.com/office/drawing/2014/main" id="{ABB948EB-F270-3075-5DAB-0797505B38EF}"/>
              </a:ext>
            </a:extLst>
          </p:cNvPr>
          <p:cNvGrpSpPr/>
          <p:nvPr/>
        </p:nvGrpSpPr>
        <p:grpSpPr>
          <a:xfrm>
            <a:off x="3609428" y="2699488"/>
            <a:ext cx="5171602" cy="3315330"/>
            <a:chOff x="7962171" y="2158788"/>
            <a:chExt cx="3159797" cy="1905245"/>
          </a:xfrm>
        </p:grpSpPr>
        <p:grpSp>
          <p:nvGrpSpPr>
            <p:cNvPr id="16" name="Group 15">
              <a:extLst>
                <a:ext uri="{FF2B5EF4-FFF2-40B4-BE49-F238E27FC236}">
                  <a16:creationId xmlns:a16="http://schemas.microsoft.com/office/drawing/2014/main" id="{71BD0AE6-7B02-E90D-B3DC-28228F996C17}"/>
                </a:ext>
              </a:extLst>
            </p:cNvPr>
            <p:cNvGrpSpPr/>
            <p:nvPr/>
          </p:nvGrpSpPr>
          <p:grpSpPr>
            <a:xfrm>
              <a:off x="8018223" y="2181797"/>
              <a:ext cx="2972659" cy="1882236"/>
              <a:chOff x="3496565" y="2397510"/>
              <a:chExt cx="5198870" cy="3410847"/>
            </a:xfrm>
          </p:grpSpPr>
          <p:pic>
            <p:nvPicPr>
              <p:cNvPr id="24" name="Picture 23" descr="A diagram of a battery system&#10;&#10;Description automatically generated">
                <a:extLst>
                  <a:ext uri="{FF2B5EF4-FFF2-40B4-BE49-F238E27FC236}">
                    <a16:creationId xmlns:a16="http://schemas.microsoft.com/office/drawing/2014/main" id="{ECDD07B0-38DB-5587-A997-640C043FE0CF}"/>
                  </a:ext>
                </a:extLst>
              </p:cNvPr>
              <p:cNvPicPr>
                <a:picLocks noChangeAspect="1"/>
              </p:cNvPicPr>
              <p:nvPr/>
            </p:nvPicPr>
            <p:blipFill>
              <a:blip r:embed="rId3"/>
              <a:stretch>
                <a:fillRect/>
              </a:stretch>
            </p:blipFill>
            <p:spPr>
              <a:xfrm>
                <a:off x="3496565" y="2397510"/>
                <a:ext cx="5198870" cy="3410847"/>
              </a:xfrm>
              <a:prstGeom prst="rect">
                <a:avLst/>
              </a:prstGeom>
            </p:spPr>
          </p:pic>
          <p:sp>
            <p:nvSpPr>
              <p:cNvPr id="25" name="Rectangle 24">
                <a:extLst>
                  <a:ext uri="{FF2B5EF4-FFF2-40B4-BE49-F238E27FC236}">
                    <a16:creationId xmlns:a16="http://schemas.microsoft.com/office/drawing/2014/main" id="{F71EC0DC-0F46-AE1D-8C8E-4C5FB43E9D4C}"/>
                  </a:ext>
                </a:extLst>
              </p:cNvPr>
              <p:cNvSpPr/>
              <p:nvPr/>
            </p:nvSpPr>
            <p:spPr>
              <a:xfrm>
                <a:off x="3496565" y="4702268"/>
                <a:ext cx="1638055" cy="110608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84EE8F8-E756-B969-8841-724621C7F8BB}"/>
                  </a:ext>
                </a:extLst>
              </p:cNvPr>
              <p:cNvSpPr/>
              <p:nvPr/>
            </p:nvSpPr>
            <p:spPr>
              <a:xfrm>
                <a:off x="5134620" y="4133850"/>
                <a:ext cx="509909" cy="115298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a:extLst>
                <a:ext uri="{FF2B5EF4-FFF2-40B4-BE49-F238E27FC236}">
                  <a16:creationId xmlns:a16="http://schemas.microsoft.com/office/drawing/2014/main" id="{444D2855-A140-62FA-9022-241CE02E3742}"/>
                </a:ext>
              </a:extLst>
            </p:cNvPr>
            <p:cNvSpPr txBox="1"/>
            <p:nvPr/>
          </p:nvSpPr>
          <p:spPr>
            <a:xfrm>
              <a:off x="8018223" y="2482773"/>
              <a:ext cx="535781" cy="123811"/>
            </a:xfrm>
            <a:prstGeom prst="rect">
              <a:avLst/>
            </a:prstGeom>
            <a:solidFill>
              <a:schemeClr val="bg1"/>
            </a:solidFill>
          </p:spPr>
          <p:txBody>
            <a:bodyPr wrap="square" rtlCol="0">
              <a:spAutoFit/>
            </a:bodyPr>
            <a:lstStyle/>
            <a:p>
              <a:pPr algn="ctr"/>
              <a:r>
                <a:rPr lang="en-US" sz="800" dirty="0"/>
                <a:t>PV modules</a:t>
              </a:r>
            </a:p>
          </p:txBody>
        </p:sp>
        <p:sp>
          <p:nvSpPr>
            <p:cNvPr id="18" name="TextBox 17">
              <a:extLst>
                <a:ext uri="{FF2B5EF4-FFF2-40B4-BE49-F238E27FC236}">
                  <a16:creationId xmlns:a16="http://schemas.microsoft.com/office/drawing/2014/main" id="{F2D37AF9-0343-B086-BAA4-9216B098783F}"/>
                </a:ext>
              </a:extLst>
            </p:cNvPr>
            <p:cNvSpPr txBox="1"/>
            <p:nvPr/>
          </p:nvSpPr>
          <p:spPr>
            <a:xfrm>
              <a:off x="7962171" y="3179499"/>
              <a:ext cx="616262" cy="194559"/>
            </a:xfrm>
            <a:prstGeom prst="rect">
              <a:avLst/>
            </a:prstGeom>
            <a:solidFill>
              <a:schemeClr val="bg1"/>
            </a:solidFill>
          </p:spPr>
          <p:txBody>
            <a:bodyPr wrap="square" rtlCol="0">
              <a:spAutoFit/>
            </a:bodyPr>
            <a:lstStyle/>
            <a:p>
              <a:pPr algn="ctr"/>
              <a:r>
                <a:rPr lang="en-US" sz="800" dirty="0"/>
                <a:t>Wind Turbines</a:t>
              </a:r>
            </a:p>
            <a:p>
              <a:pPr algn="ctr"/>
              <a:endParaRPr lang="en-US" sz="800" dirty="0"/>
            </a:p>
          </p:txBody>
        </p:sp>
        <p:sp>
          <p:nvSpPr>
            <p:cNvPr id="19" name="TextBox 18">
              <a:extLst>
                <a:ext uri="{FF2B5EF4-FFF2-40B4-BE49-F238E27FC236}">
                  <a16:creationId xmlns:a16="http://schemas.microsoft.com/office/drawing/2014/main" id="{D6603824-2E90-FA33-0CE4-A8F2261198D8}"/>
                </a:ext>
              </a:extLst>
            </p:cNvPr>
            <p:cNvSpPr txBox="1"/>
            <p:nvPr/>
          </p:nvSpPr>
          <p:spPr>
            <a:xfrm>
              <a:off x="9459574" y="2158788"/>
              <a:ext cx="616262" cy="123811"/>
            </a:xfrm>
            <a:prstGeom prst="rect">
              <a:avLst/>
            </a:prstGeom>
            <a:solidFill>
              <a:schemeClr val="bg1"/>
            </a:solidFill>
          </p:spPr>
          <p:txBody>
            <a:bodyPr wrap="square" rtlCol="0">
              <a:spAutoFit/>
            </a:bodyPr>
            <a:lstStyle/>
            <a:p>
              <a:pPr algn="ctr"/>
              <a:r>
                <a:rPr lang="en-US" sz="800" dirty="0"/>
                <a:t>Load Demand</a:t>
              </a:r>
            </a:p>
          </p:txBody>
        </p:sp>
        <p:sp>
          <p:nvSpPr>
            <p:cNvPr id="20" name="TextBox 19">
              <a:extLst>
                <a:ext uri="{FF2B5EF4-FFF2-40B4-BE49-F238E27FC236}">
                  <a16:creationId xmlns:a16="http://schemas.microsoft.com/office/drawing/2014/main" id="{3C413421-FC60-DADF-004B-083B950E207F}"/>
                </a:ext>
              </a:extLst>
            </p:cNvPr>
            <p:cNvSpPr txBox="1"/>
            <p:nvPr/>
          </p:nvSpPr>
          <p:spPr>
            <a:xfrm>
              <a:off x="10430672" y="2385494"/>
              <a:ext cx="616262" cy="194559"/>
            </a:xfrm>
            <a:prstGeom prst="rect">
              <a:avLst/>
            </a:prstGeom>
            <a:solidFill>
              <a:schemeClr val="bg1"/>
            </a:solidFill>
          </p:spPr>
          <p:txBody>
            <a:bodyPr wrap="square" rtlCol="0">
              <a:spAutoFit/>
            </a:bodyPr>
            <a:lstStyle/>
            <a:p>
              <a:r>
                <a:rPr lang="en-US" sz="800" dirty="0"/>
                <a:t>Biomass Micro-Turbine</a:t>
              </a:r>
            </a:p>
          </p:txBody>
        </p:sp>
        <p:sp>
          <p:nvSpPr>
            <p:cNvPr id="21" name="TextBox 20">
              <a:extLst>
                <a:ext uri="{FF2B5EF4-FFF2-40B4-BE49-F238E27FC236}">
                  <a16:creationId xmlns:a16="http://schemas.microsoft.com/office/drawing/2014/main" id="{D0F61375-9FCF-E67D-58BC-7443DADE02A6}"/>
                </a:ext>
              </a:extLst>
            </p:cNvPr>
            <p:cNvSpPr txBox="1"/>
            <p:nvPr/>
          </p:nvSpPr>
          <p:spPr>
            <a:xfrm>
              <a:off x="9459574" y="3711160"/>
              <a:ext cx="739322" cy="123811"/>
            </a:xfrm>
            <a:prstGeom prst="rect">
              <a:avLst/>
            </a:prstGeom>
            <a:solidFill>
              <a:schemeClr val="bg1"/>
            </a:solidFill>
          </p:spPr>
          <p:txBody>
            <a:bodyPr wrap="square" rtlCol="0">
              <a:spAutoFit/>
            </a:bodyPr>
            <a:lstStyle/>
            <a:p>
              <a:pPr algn="ctr"/>
              <a:r>
                <a:rPr lang="en-US" sz="800" dirty="0"/>
                <a:t>Battery bank</a:t>
              </a:r>
            </a:p>
          </p:txBody>
        </p:sp>
        <p:sp>
          <p:nvSpPr>
            <p:cNvPr id="22" name="TextBox 21">
              <a:extLst>
                <a:ext uri="{FF2B5EF4-FFF2-40B4-BE49-F238E27FC236}">
                  <a16:creationId xmlns:a16="http://schemas.microsoft.com/office/drawing/2014/main" id="{32A45851-5828-EBA7-303D-D75DA7C4A765}"/>
                </a:ext>
              </a:extLst>
            </p:cNvPr>
            <p:cNvSpPr txBox="1"/>
            <p:nvPr/>
          </p:nvSpPr>
          <p:spPr>
            <a:xfrm>
              <a:off x="10505706" y="3416194"/>
              <a:ext cx="616262" cy="194559"/>
            </a:xfrm>
            <a:prstGeom prst="rect">
              <a:avLst/>
            </a:prstGeom>
            <a:solidFill>
              <a:schemeClr val="bg1"/>
            </a:solidFill>
          </p:spPr>
          <p:txBody>
            <a:bodyPr wrap="square" rtlCol="0">
              <a:spAutoFit/>
            </a:bodyPr>
            <a:lstStyle/>
            <a:p>
              <a:r>
                <a:rPr lang="en-US" sz="800" dirty="0"/>
                <a:t>Diesel Generator</a:t>
              </a:r>
            </a:p>
            <a:p>
              <a:endParaRPr lang="en-US" sz="800" dirty="0"/>
            </a:p>
          </p:txBody>
        </p:sp>
        <p:sp>
          <p:nvSpPr>
            <p:cNvPr id="23" name="TextBox 22">
              <a:extLst>
                <a:ext uri="{FF2B5EF4-FFF2-40B4-BE49-F238E27FC236}">
                  <a16:creationId xmlns:a16="http://schemas.microsoft.com/office/drawing/2014/main" id="{0EAF6CD2-30DA-5E18-D038-6C7B4DF382ED}"/>
                </a:ext>
              </a:extLst>
            </p:cNvPr>
            <p:cNvSpPr txBox="1"/>
            <p:nvPr/>
          </p:nvSpPr>
          <p:spPr>
            <a:xfrm>
              <a:off x="9217009" y="3088436"/>
              <a:ext cx="557852" cy="194559"/>
            </a:xfrm>
            <a:prstGeom prst="rect">
              <a:avLst/>
            </a:prstGeom>
            <a:solidFill>
              <a:schemeClr val="bg1"/>
            </a:solidFill>
          </p:spPr>
          <p:txBody>
            <a:bodyPr wrap="square" rtlCol="0">
              <a:spAutoFit/>
            </a:bodyPr>
            <a:lstStyle/>
            <a:p>
              <a:r>
                <a:rPr lang="en-US" sz="800" dirty="0"/>
                <a:t>Bi-directional Inverters</a:t>
              </a:r>
            </a:p>
          </p:txBody>
        </p:sp>
      </p:grpSp>
      <p:sp>
        <p:nvSpPr>
          <p:cNvPr id="27" name="Left Brace 26">
            <a:extLst>
              <a:ext uri="{FF2B5EF4-FFF2-40B4-BE49-F238E27FC236}">
                <a16:creationId xmlns:a16="http://schemas.microsoft.com/office/drawing/2014/main" id="{6C08294E-BCF4-4E44-3681-F13DBE43A169}"/>
              </a:ext>
            </a:extLst>
          </p:cNvPr>
          <p:cNvSpPr/>
          <p:nvPr/>
        </p:nvSpPr>
        <p:spPr>
          <a:xfrm rot="16200000">
            <a:off x="6691906" y="4722052"/>
            <a:ext cx="215900" cy="2273300"/>
          </a:xfrm>
          <a:prstGeom prst="leftBrace">
            <a:avLst/>
          </a:prstGeom>
          <a:ln w="127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TextBox 27">
            <a:extLst>
              <a:ext uri="{FF2B5EF4-FFF2-40B4-BE49-F238E27FC236}">
                <a16:creationId xmlns:a16="http://schemas.microsoft.com/office/drawing/2014/main" id="{54E7555F-297E-8134-66A6-5F92F0E678AC}"/>
              </a:ext>
            </a:extLst>
          </p:cNvPr>
          <p:cNvSpPr txBox="1"/>
          <p:nvPr/>
        </p:nvSpPr>
        <p:spPr>
          <a:xfrm>
            <a:off x="4721071" y="6014819"/>
            <a:ext cx="4090389" cy="307777"/>
          </a:xfrm>
          <a:prstGeom prst="rect">
            <a:avLst/>
          </a:prstGeom>
          <a:noFill/>
        </p:spPr>
        <p:txBody>
          <a:bodyPr wrap="square" rtlCol="0">
            <a:spAutoFit/>
          </a:bodyPr>
          <a:lstStyle/>
          <a:p>
            <a:pPr algn="ctr"/>
            <a:r>
              <a:rPr lang="en-US" sz="1400" dirty="0">
                <a:latin typeface="Open Sans" panose="020B0606030504020204" pitchFamily="34" charset="0"/>
                <a:ea typeface="Open Sans" panose="020B0606030504020204" pitchFamily="34" charset="0"/>
                <a:cs typeface="Open Sans" panose="020B0606030504020204" pitchFamily="34" charset="0"/>
              </a:rPr>
              <a:t>Storage systems</a:t>
            </a:r>
          </a:p>
        </p:txBody>
      </p:sp>
      <p:sp>
        <p:nvSpPr>
          <p:cNvPr id="29" name="TextBox 28">
            <a:extLst>
              <a:ext uri="{FF2B5EF4-FFF2-40B4-BE49-F238E27FC236}">
                <a16:creationId xmlns:a16="http://schemas.microsoft.com/office/drawing/2014/main" id="{2FD4383E-F1A7-DD28-67E8-EEBBF165C793}"/>
              </a:ext>
            </a:extLst>
          </p:cNvPr>
          <p:cNvSpPr txBox="1"/>
          <p:nvPr/>
        </p:nvSpPr>
        <p:spPr>
          <a:xfrm>
            <a:off x="3315146" y="2295650"/>
            <a:ext cx="572212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MicroGridsPy energy system visualization</a:t>
            </a:r>
          </a:p>
        </p:txBody>
      </p:sp>
      <p:sp>
        <p:nvSpPr>
          <p:cNvPr id="30" name="Rectangle 29">
            <a:extLst>
              <a:ext uri="{FF2B5EF4-FFF2-40B4-BE49-F238E27FC236}">
                <a16:creationId xmlns:a16="http://schemas.microsoft.com/office/drawing/2014/main" id="{C7FBB462-0E79-C7F4-8ED6-B3665AEF727A}"/>
              </a:ext>
            </a:extLst>
          </p:cNvPr>
          <p:cNvSpPr/>
          <p:nvPr/>
        </p:nvSpPr>
        <p:spPr>
          <a:xfrm>
            <a:off x="3480822" y="2528985"/>
            <a:ext cx="5330638" cy="3135407"/>
          </a:xfrm>
          <a:prstGeom prst="rect">
            <a:avLst/>
          </a:prstGeom>
          <a:noFill/>
          <a:ln w="9525">
            <a:solidFill>
              <a:schemeClr val="bg2">
                <a:lumMod val="90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Problem Formulation</a:t>
            </a:r>
          </a:p>
        </p:txBody>
      </p:sp>
      <p:pic>
        <p:nvPicPr>
          <p:cNvPr id="2" name="Immagine 3">
            <a:extLst>
              <a:ext uri="{FF2B5EF4-FFF2-40B4-BE49-F238E27FC236}">
                <a16:creationId xmlns:a16="http://schemas.microsoft.com/office/drawing/2014/main" id="{EAA09E19-894A-EE8F-C6B5-F73F4AFD0D8B}"/>
              </a:ext>
            </a:extLst>
          </p:cNvPr>
          <p:cNvPicPr>
            <a:picLocks noChangeAspect="1"/>
          </p:cNvPicPr>
          <p:nvPr/>
        </p:nvPicPr>
        <p:blipFill>
          <a:blip r:embed="rId3"/>
          <a:stretch>
            <a:fillRect/>
          </a:stretch>
        </p:blipFill>
        <p:spPr>
          <a:xfrm>
            <a:off x="5684292" y="3016653"/>
            <a:ext cx="5251359" cy="2437074"/>
          </a:xfrm>
          <a:prstGeom prst="rect">
            <a:avLst/>
          </a:prstGeom>
        </p:spPr>
      </p:pic>
      <p:sp>
        <p:nvSpPr>
          <p:cNvPr id="8" name="TextBox 7">
            <a:extLst>
              <a:ext uri="{FF2B5EF4-FFF2-40B4-BE49-F238E27FC236}">
                <a16:creationId xmlns:a16="http://schemas.microsoft.com/office/drawing/2014/main" id="{77BA7148-D06D-9640-8C61-4A6703F4A86C}"/>
              </a:ext>
            </a:extLst>
          </p:cNvPr>
          <p:cNvSpPr txBox="1"/>
          <p:nvPr/>
        </p:nvSpPr>
        <p:spPr>
          <a:xfrm>
            <a:off x="2427849" y="1515220"/>
            <a:ext cx="8823612" cy="461665"/>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Determine the </a:t>
            </a:r>
            <a:r>
              <a:rPr lang="en-GB" sz="1200" b="1" dirty="0">
                <a:latin typeface="Open Sans" panose="020B0606030504020204" pitchFamily="34" charset="0"/>
                <a:ea typeface="Open Sans" panose="020B0606030504020204" pitchFamily="34" charset="0"/>
                <a:cs typeface="Open Sans" panose="020B0606030504020204" pitchFamily="34" charset="0"/>
              </a:rPr>
              <a:t>combination</a:t>
            </a:r>
            <a:r>
              <a:rPr lang="en-GB" sz="1200" dirty="0">
                <a:latin typeface="Open Sans" panose="020B0606030504020204" pitchFamily="34" charset="0"/>
                <a:ea typeface="Open Sans" panose="020B0606030504020204" pitchFamily="34" charset="0"/>
                <a:cs typeface="Open Sans" panose="020B0606030504020204" pitchFamily="34" charset="0"/>
              </a:rPr>
              <a:t> of installed capacities of </a:t>
            </a:r>
            <a:r>
              <a:rPr lang="en-GB" sz="1200" b="1" dirty="0">
                <a:latin typeface="Open Sans" panose="020B0606030504020204" pitchFamily="34" charset="0"/>
                <a:ea typeface="Open Sans" panose="020B0606030504020204" pitchFamily="34" charset="0"/>
                <a:cs typeface="Open Sans" panose="020B0606030504020204" pitchFamily="34" charset="0"/>
              </a:rPr>
              <a:t>RES</a:t>
            </a:r>
            <a:r>
              <a:rPr lang="en-GB" sz="1200" dirty="0">
                <a:latin typeface="Open Sans" panose="020B0606030504020204" pitchFamily="34" charset="0"/>
                <a:ea typeface="Open Sans" panose="020B0606030504020204" pitchFamily="34" charset="0"/>
                <a:cs typeface="Open Sans" panose="020B0606030504020204" pitchFamily="34" charset="0"/>
              </a:rPr>
              <a:t>, </a:t>
            </a:r>
            <a:r>
              <a:rPr lang="en-GB" sz="1200" b="1" dirty="0">
                <a:latin typeface="Open Sans" panose="020B0606030504020204" pitchFamily="34" charset="0"/>
                <a:ea typeface="Open Sans" panose="020B0606030504020204" pitchFamily="34" charset="0"/>
                <a:cs typeface="Open Sans" panose="020B0606030504020204" pitchFamily="34" charset="0"/>
              </a:rPr>
              <a:t>Batteries</a:t>
            </a:r>
            <a:r>
              <a:rPr lang="en-GB" sz="1200" dirty="0">
                <a:latin typeface="Open Sans" panose="020B0606030504020204" pitchFamily="34" charset="0"/>
                <a:ea typeface="Open Sans" panose="020B0606030504020204" pitchFamily="34" charset="0"/>
                <a:cs typeface="Open Sans" panose="020B0606030504020204" pitchFamily="34" charset="0"/>
              </a:rPr>
              <a:t> and </a:t>
            </a:r>
            <a:r>
              <a:rPr lang="en-GB" sz="1200" b="1" dirty="0">
                <a:latin typeface="Open Sans" panose="020B0606030504020204" pitchFamily="34" charset="0"/>
                <a:ea typeface="Open Sans" panose="020B0606030504020204" pitchFamily="34" charset="0"/>
                <a:cs typeface="Open Sans" panose="020B0606030504020204" pitchFamily="34" charset="0"/>
              </a:rPr>
              <a:t>Generators</a:t>
            </a:r>
            <a:r>
              <a:rPr lang="en-GB" sz="1200" dirty="0">
                <a:latin typeface="Open Sans" panose="020B0606030504020204" pitchFamily="34" charset="0"/>
                <a:ea typeface="Open Sans" panose="020B0606030504020204" pitchFamily="34" charset="0"/>
                <a:cs typeface="Open Sans" panose="020B0606030504020204" pitchFamily="34" charset="0"/>
              </a:rPr>
              <a:t> that makes the </a:t>
            </a:r>
            <a:r>
              <a:rPr lang="en-GB"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lowest Net Present Cost (NPC)</a:t>
            </a:r>
            <a:r>
              <a:rPr lang="en-GB" sz="1200" dirty="0">
                <a:latin typeface="Open Sans" panose="020B0606030504020204" pitchFamily="34" charset="0"/>
                <a:ea typeface="Open Sans" panose="020B0606030504020204" pitchFamily="34" charset="0"/>
                <a:cs typeface="Open Sans" panose="020B0606030504020204" pitchFamily="34" charset="0"/>
              </a:rPr>
              <a:t> for the lifetime of the project and accomplishes the constraints of the system. </a:t>
            </a:r>
          </a:p>
        </p:txBody>
      </p:sp>
      <p:sp>
        <p:nvSpPr>
          <p:cNvPr id="9" name="Rectangle: Rounded Corners 8">
            <a:extLst>
              <a:ext uri="{FF2B5EF4-FFF2-40B4-BE49-F238E27FC236}">
                <a16:creationId xmlns:a16="http://schemas.microsoft.com/office/drawing/2014/main" id="{49C142A5-3856-E2B9-3F0E-6EDAB2739F0F}"/>
              </a:ext>
            </a:extLst>
          </p:cNvPr>
          <p:cNvSpPr/>
          <p:nvPr/>
        </p:nvSpPr>
        <p:spPr>
          <a:xfrm>
            <a:off x="496397" y="1515962"/>
            <a:ext cx="1699545" cy="460923"/>
          </a:xfrm>
          <a:prstGeom prst="round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Problem</a:t>
            </a:r>
          </a:p>
        </p:txBody>
      </p:sp>
      <p:sp>
        <p:nvSpPr>
          <p:cNvPr id="10" name="TextBox 9">
            <a:extLst>
              <a:ext uri="{FF2B5EF4-FFF2-40B4-BE49-F238E27FC236}">
                <a16:creationId xmlns:a16="http://schemas.microsoft.com/office/drawing/2014/main" id="{E7815833-4DD0-2D70-985C-22C895E4BCC8}"/>
              </a:ext>
            </a:extLst>
          </p:cNvPr>
          <p:cNvSpPr txBox="1"/>
          <p:nvPr/>
        </p:nvSpPr>
        <p:spPr>
          <a:xfrm>
            <a:off x="1459830" y="2411614"/>
            <a:ext cx="3134228" cy="3647152"/>
          </a:xfrm>
          <a:prstGeom prst="rect">
            <a:avLst/>
          </a:prstGeom>
          <a:noFill/>
        </p:spPr>
        <p:txBody>
          <a:bodyPr wrap="square" rtlCol="0">
            <a:spAutoFit/>
          </a:bodyPr>
          <a:lstStyle/>
          <a:p>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1</a:t>
            </a:r>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Define the inputs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Techno-economic parameters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Time series data</a:t>
            </a:r>
          </a:p>
          <a:p>
            <a:pPr marL="171450" indent="-171450">
              <a:buFont typeface="Arial" panose="020B0604020202020204" pitchFamily="34" charset="0"/>
              <a:buChar char="•"/>
            </a:pPr>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2</a:t>
            </a:r>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Set constraints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Configuration settings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Optimization settings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Modelling equations</a:t>
            </a:r>
          </a:p>
          <a:p>
            <a:pPr marL="171450" indent="-171450">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3</a:t>
            </a:r>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Optimize the objective function</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Net Present Cost (NPC)</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Emissions</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4</a:t>
            </a:r>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US"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Results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Sizing and dispatch</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Costs</a:t>
            </a:r>
          </a:p>
        </p:txBody>
      </p:sp>
      <p:cxnSp>
        <p:nvCxnSpPr>
          <p:cNvPr id="12" name="Connettore diritto 96">
            <a:extLst>
              <a:ext uri="{FF2B5EF4-FFF2-40B4-BE49-F238E27FC236}">
                <a16:creationId xmlns:a16="http://schemas.microsoft.com/office/drawing/2014/main" id="{420BA317-5353-24EE-4BED-EC5B11A516AC}"/>
              </a:ext>
            </a:extLst>
          </p:cNvPr>
          <p:cNvCxnSpPr>
            <a:cxnSpLocks/>
          </p:cNvCxnSpPr>
          <p:nvPr/>
        </p:nvCxnSpPr>
        <p:spPr>
          <a:xfrm flipV="1">
            <a:off x="4977532" y="2462214"/>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Arrow: Down 12">
            <a:extLst>
              <a:ext uri="{FF2B5EF4-FFF2-40B4-BE49-F238E27FC236}">
                <a16:creationId xmlns:a16="http://schemas.microsoft.com/office/drawing/2014/main" id="{99B9FAE7-3653-078D-8C40-718799896FAD}"/>
              </a:ext>
            </a:extLst>
          </p:cNvPr>
          <p:cNvSpPr/>
          <p:nvPr/>
        </p:nvSpPr>
        <p:spPr>
          <a:xfrm>
            <a:off x="836603" y="2462214"/>
            <a:ext cx="287660" cy="3397250"/>
          </a:xfrm>
          <a:prstGeom prst="downArrow">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82DB1DC3-89E7-7F0D-3637-D4D04FA7301F}"/>
              </a:ext>
            </a:extLst>
          </p:cNvPr>
          <p:cNvSpPr txBox="1"/>
          <p:nvPr/>
        </p:nvSpPr>
        <p:spPr>
          <a:xfrm>
            <a:off x="5448907" y="5625296"/>
            <a:ext cx="572212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MicroGridsPy problem visualization and components interlinks</a:t>
            </a:r>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Input: load time series data</a:t>
            </a:r>
          </a:p>
        </p:txBody>
      </p:sp>
      <p:sp>
        <p:nvSpPr>
          <p:cNvPr id="3" name="TextBox 2">
            <a:extLst>
              <a:ext uri="{FF2B5EF4-FFF2-40B4-BE49-F238E27FC236}">
                <a16:creationId xmlns:a16="http://schemas.microsoft.com/office/drawing/2014/main" id="{9DE847FC-0B96-9DBF-0C9C-8CACC2CA0AB6}"/>
              </a:ext>
            </a:extLst>
          </p:cNvPr>
          <p:cNvSpPr txBox="1"/>
          <p:nvPr/>
        </p:nvSpPr>
        <p:spPr>
          <a:xfrm>
            <a:off x="478950" y="1272553"/>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Time-dependent </a:t>
            </a:r>
            <a:r>
              <a:rPr lang="en-GB" sz="1400" b="1" dirty="0">
                <a:latin typeface="Open Sans" panose="020B0606030504020204" pitchFamily="34" charset="0"/>
                <a:ea typeface="Open Sans" panose="020B0606030504020204" pitchFamily="34" charset="0"/>
                <a:cs typeface="Open Sans" panose="020B0606030504020204" pitchFamily="34" charset="0"/>
              </a:rPr>
              <a:t>electricity estimated need </a:t>
            </a:r>
            <a:r>
              <a:rPr lang="en-GB" sz="1400" dirty="0">
                <a:latin typeface="Open Sans" panose="020B0606030504020204" pitchFamily="34" charset="0"/>
                <a:ea typeface="Open Sans" panose="020B0606030504020204" pitchFamily="34" charset="0"/>
                <a:cs typeface="Open Sans" panose="020B0606030504020204" pitchFamily="34" charset="0"/>
              </a:rPr>
              <a:t>of a given area or system. It is typically measured in Watts (or kilowatts, megawatts, etc.) and captures how electricity demand varies over different periods, usually in hourly or sub-hourly intervals.</a:t>
            </a:r>
          </a:p>
        </p:txBody>
      </p:sp>
      <p:pic>
        <p:nvPicPr>
          <p:cNvPr id="29" name="Immagine 12">
            <a:extLst>
              <a:ext uri="{FF2B5EF4-FFF2-40B4-BE49-F238E27FC236}">
                <a16:creationId xmlns:a16="http://schemas.microsoft.com/office/drawing/2014/main" id="{59976710-5558-216E-FA8F-531D855293A8}"/>
              </a:ext>
            </a:extLst>
          </p:cNvPr>
          <p:cNvPicPr>
            <a:picLocks noChangeAspect="1"/>
          </p:cNvPicPr>
          <p:nvPr/>
        </p:nvPicPr>
        <p:blipFill rotWithShape="1">
          <a:blip r:embed="rId3">
            <a:extLst>
              <a:ext uri="{28A0092B-C50C-407E-A947-70E740481C1C}">
                <a14:useLocalDpi xmlns:a14="http://schemas.microsoft.com/office/drawing/2010/main" val="0"/>
              </a:ext>
            </a:extLst>
          </a:blip>
          <a:srcRect t="7041"/>
          <a:stretch/>
        </p:blipFill>
        <p:spPr>
          <a:xfrm>
            <a:off x="688600" y="2337002"/>
            <a:ext cx="2376853" cy="1654186"/>
          </a:xfrm>
          <a:prstGeom prst="rect">
            <a:avLst/>
          </a:prstGeom>
        </p:spPr>
      </p:pic>
      <p:pic>
        <p:nvPicPr>
          <p:cNvPr id="30" name="Picture 2">
            <a:extLst>
              <a:ext uri="{FF2B5EF4-FFF2-40B4-BE49-F238E27FC236}">
                <a16:creationId xmlns:a16="http://schemas.microsoft.com/office/drawing/2014/main" id="{A3ED3C95-5558-CDB4-D606-3E49485CB5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7188" y="4011920"/>
            <a:ext cx="4156483" cy="2088028"/>
          </a:xfrm>
          <a:prstGeom prst="rect">
            <a:avLst/>
          </a:prstGeom>
        </p:spPr>
      </p:pic>
      <p:pic>
        <p:nvPicPr>
          <p:cNvPr id="31" name="Immagine 8">
            <a:extLst>
              <a:ext uri="{FF2B5EF4-FFF2-40B4-BE49-F238E27FC236}">
                <a16:creationId xmlns:a16="http://schemas.microsoft.com/office/drawing/2014/main" id="{328BDDA0-7C30-BF69-60AE-678D32CC49A3}"/>
              </a:ext>
            </a:extLst>
          </p:cNvPr>
          <p:cNvPicPr>
            <a:picLocks noChangeAspect="1"/>
          </p:cNvPicPr>
          <p:nvPr/>
        </p:nvPicPr>
        <p:blipFill rotWithShape="1">
          <a:blip r:embed="rId5">
            <a:extLst>
              <a:ext uri="{28A0092B-C50C-407E-A947-70E740481C1C}">
                <a14:useLocalDpi xmlns:a14="http://schemas.microsoft.com/office/drawing/2010/main" val="0"/>
              </a:ext>
            </a:extLst>
          </a:blip>
          <a:srcRect l="5811" t="7227" r="6771"/>
          <a:stretch/>
        </p:blipFill>
        <p:spPr>
          <a:xfrm>
            <a:off x="3037635" y="2337002"/>
            <a:ext cx="2891665" cy="1720864"/>
          </a:xfrm>
          <a:prstGeom prst="rect">
            <a:avLst/>
          </a:prstGeom>
        </p:spPr>
      </p:pic>
      <p:cxnSp>
        <p:nvCxnSpPr>
          <p:cNvPr id="32" name="Connettore diritto 96">
            <a:extLst>
              <a:ext uri="{FF2B5EF4-FFF2-40B4-BE49-F238E27FC236}">
                <a16:creationId xmlns:a16="http://schemas.microsoft.com/office/drawing/2014/main" id="{C6C612A5-2D03-EBE4-4100-C3DCA3B847C7}"/>
              </a:ext>
            </a:extLst>
          </p:cNvPr>
          <p:cNvCxnSpPr>
            <a:cxnSpLocks/>
          </p:cNvCxnSpPr>
          <p:nvPr/>
        </p:nvCxnSpPr>
        <p:spPr>
          <a:xfrm flipV="1">
            <a:off x="6190952" y="2424802"/>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02A15008-1583-93DB-BE5F-2BF6A447CA71}"/>
              </a:ext>
            </a:extLst>
          </p:cNvPr>
          <p:cNvSpPr txBox="1"/>
          <p:nvPr/>
        </p:nvSpPr>
        <p:spPr>
          <a:xfrm>
            <a:off x="6574811" y="1975874"/>
            <a:ext cx="4605107" cy="1154162"/>
          </a:xfrm>
          <a:prstGeom prst="rect">
            <a:avLst/>
          </a:prstGeom>
          <a:noFill/>
        </p:spPr>
        <p:txBody>
          <a:bodyPr wrap="square" rtlCol="0">
            <a:spAutoFit/>
          </a:bodyPr>
          <a:lstStyle/>
          <a:p>
            <a:r>
              <a:rPr lang="en-US"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Load Curve</a:t>
            </a:r>
          </a:p>
          <a:p>
            <a:endParaRPr lang="en-US" sz="7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underscores information such as peak demand, variability, baseload, and socioeconomic influences, essential for developing efficient, community-specific energy systems that provide reliable electricity.</a:t>
            </a:r>
          </a:p>
        </p:txBody>
      </p:sp>
      <p:sp>
        <p:nvSpPr>
          <p:cNvPr id="34" name="Rectangle: Rounded Corners 33">
            <a:extLst>
              <a:ext uri="{FF2B5EF4-FFF2-40B4-BE49-F238E27FC236}">
                <a16:creationId xmlns:a16="http://schemas.microsoft.com/office/drawing/2014/main" id="{0B9EBCE4-C55D-EA6E-A5A8-1BC6164521F0}"/>
              </a:ext>
            </a:extLst>
          </p:cNvPr>
          <p:cNvSpPr/>
          <p:nvPr/>
        </p:nvSpPr>
        <p:spPr>
          <a:xfrm>
            <a:off x="6677365" y="3175129"/>
            <a:ext cx="4502553" cy="2274675"/>
          </a:xfrm>
          <a:prstGeom prst="roundRect">
            <a:avLst>
              <a:gd name="adj" fmla="val 3249"/>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CasellaDiTesto 17">
            <a:extLst>
              <a:ext uri="{FF2B5EF4-FFF2-40B4-BE49-F238E27FC236}">
                <a16:creationId xmlns:a16="http://schemas.microsoft.com/office/drawing/2014/main" id="{17B189EC-4243-3D50-4557-C6A2AF63133B}"/>
              </a:ext>
            </a:extLst>
          </p:cNvPr>
          <p:cNvSpPr txBox="1"/>
          <p:nvPr/>
        </p:nvSpPr>
        <p:spPr>
          <a:xfrm>
            <a:off x="7634853" y="3228472"/>
            <a:ext cx="3448050" cy="1231106"/>
          </a:xfrm>
          <a:prstGeom prst="rect">
            <a:avLst/>
          </a:prstGeom>
          <a:noFill/>
        </p:spPr>
        <p:txBody>
          <a:bodyPr wrap="square" rtlCol="0">
            <a:spAutoFit/>
          </a:bodyPr>
          <a:lstStyle/>
          <a:p>
            <a:pPr algn="just"/>
            <a:r>
              <a:rPr lang="en-GB" sz="1400" b="1" dirty="0">
                <a:solidFill>
                  <a:schemeClr val="accent2">
                    <a:lumMod val="75000"/>
                  </a:schemeClr>
                </a:solidFill>
              </a:rPr>
              <a:t>Demand forecast</a:t>
            </a:r>
          </a:p>
          <a:p>
            <a:pPr algn="just"/>
            <a:r>
              <a:rPr lang="en-GB" sz="1200" dirty="0"/>
              <a:t>Demand forecasting is crucial for tailoring energy systems to rural communities' future needs. It ensures efficient, cost-effective system sizing, adapting to varying demand influenced by development and population changes. </a:t>
            </a:r>
            <a:endParaRPr lang="it-IT" sz="1400" b="1" dirty="0"/>
          </a:p>
        </p:txBody>
      </p:sp>
      <p:pic>
        <p:nvPicPr>
          <p:cNvPr id="36" name="Picture 2" descr="Cerca nella barra laterale">
            <a:extLst>
              <a:ext uri="{FF2B5EF4-FFF2-40B4-BE49-F238E27FC236}">
                <a16:creationId xmlns:a16="http://schemas.microsoft.com/office/drawing/2014/main" id="{749CC2AB-6470-ED39-5009-058FDF5B06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64739" y="3386494"/>
            <a:ext cx="673100" cy="67310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7" name="TextBox 36">
                <a:extLst>
                  <a:ext uri="{FF2B5EF4-FFF2-40B4-BE49-F238E27FC236}">
                    <a16:creationId xmlns:a16="http://schemas.microsoft.com/office/drawing/2014/main" id="{4182A81C-D013-20E7-79D5-D277AB9566CD}"/>
                  </a:ext>
                </a:extLst>
              </p:cNvPr>
              <p:cNvSpPr txBox="1"/>
              <p:nvPr/>
            </p:nvSpPr>
            <p:spPr>
              <a:xfrm>
                <a:off x="6677365" y="4417276"/>
                <a:ext cx="4473380" cy="969496"/>
              </a:xfrm>
              <a:prstGeom prst="rect">
                <a:avLst/>
              </a:prstGeom>
              <a:noFill/>
            </p:spPr>
            <p:txBody>
              <a:bodyPr wrap="square" rtlCol="0">
                <a:spAutoFit/>
              </a:bodyPr>
              <a:lstStyle/>
              <a:p>
                <a14:m>
                  <m:oMath xmlns:m="http://schemas.openxmlformats.org/officeDocument/2006/math">
                    <m:r>
                      <a:rPr lang="en-US" sz="2400" b="1" i="1" dirty="0" smtClean="0">
                        <a:solidFill>
                          <a:schemeClr val="accent2">
                            <a:lumMod val="75000"/>
                          </a:schemeClr>
                        </a:solidFill>
                        <a:latin typeface="Cambria Math" panose="02040503050406030204" pitchFamily="18" charset="0"/>
                        <a:ea typeface="Cambria Math" panose="02040503050406030204" pitchFamily="18" charset="0"/>
                        <a:cs typeface="Open Sans" panose="020B0606030504020204" pitchFamily="34" charset="0"/>
                      </a:rPr>
                      <m:t>~</m:t>
                    </m:r>
                  </m:oMath>
                </a14:m>
                <a:r>
                  <a:rPr lang="en-US" sz="2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75% </a:t>
                </a:r>
                <a:r>
                  <a:rPr lang="en-GB" sz="1100" dirty="0">
                    <a:latin typeface="Open Sans" panose="020B0606030504020204" pitchFamily="34" charset="0"/>
                    <a:ea typeface="Open Sans" panose="020B0606030504020204" pitchFamily="34" charset="0"/>
                    <a:cs typeface="Open Sans" panose="020B0606030504020204" pitchFamily="34" charset="0"/>
                  </a:rPr>
                  <a:t>did not take into account an </a:t>
                </a:r>
                <a:r>
                  <a:rPr lang="en-GB" sz="1100" b="1" dirty="0">
                    <a:latin typeface="Open Sans" panose="020B0606030504020204" pitchFamily="34" charset="0"/>
                    <a:ea typeface="Open Sans" panose="020B0606030504020204" pitchFamily="34" charset="0"/>
                    <a:cs typeface="Open Sans" panose="020B0606030504020204" pitchFamily="34" charset="0"/>
                  </a:rPr>
                  <a:t>evolution of the load</a:t>
                </a:r>
                <a:endParaRPr lang="en-US" sz="1100" b="1" dirty="0">
                  <a:latin typeface="Open Sans" panose="020B0606030504020204" pitchFamily="34" charset="0"/>
                  <a:ea typeface="Open Sans" panose="020B0606030504020204" pitchFamily="34" charset="0"/>
                  <a:cs typeface="Open Sans" panose="020B0606030504020204" pitchFamily="34" charset="0"/>
                </a:endParaRPr>
              </a:p>
              <a:p>
                <a14:m>
                  <m:oMath xmlns:m="http://schemas.openxmlformats.org/officeDocument/2006/math">
                    <m:r>
                      <a:rPr lang="en-US" sz="2400" b="1" dirty="0" smtClean="0">
                        <a:solidFill>
                          <a:schemeClr val="accent2">
                            <a:lumMod val="75000"/>
                          </a:schemeClr>
                        </a:solidFill>
                        <a:latin typeface="Cambria Math" panose="02040503050406030204" pitchFamily="18" charset="0"/>
                        <a:ea typeface="Open Sans" panose="020B0606030504020204" pitchFamily="34" charset="0"/>
                        <a:cs typeface="Open Sans" panose="020B0606030504020204" pitchFamily="34" charset="0"/>
                      </a:rPr>
                      <m:t>~</m:t>
                    </m:r>
                    <m:r>
                      <a:rPr lang="it-IT" sz="2400" b="1" dirty="0">
                        <a:solidFill>
                          <a:schemeClr val="accent2">
                            <a:lumMod val="75000"/>
                          </a:schemeClr>
                        </a:solidFill>
                        <a:latin typeface="Cambria Math" panose="02040503050406030204" pitchFamily="18" charset="0"/>
                        <a:ea typeface="Open Sans" panose="020B0606030504020204" pitchFamily="34" charset="0"/>
                        <a:cs typeface="Open Sans" panose="020B0606030504020204" pitchFamily="34" charset="0"/>
                      </a:rPr>
                      <m:t>𝟐𝟎</m:t>
                    </m:r>
                    <m:r>
                      <a:rPr lang="it-IT" sz="2400" b="1" dirty="0">
                        <a:solidFill>
                          <a:schemeClr val="accent2">
                            <a:lumMod val="75000"/>
                          </a:schemeClr>
                        </a:solidFill>
                        <a:latin typeface="Cambria Math" panose="02040503050406030204" pitchFamily="18" charset="0"/>
                        <a:ea typeface="Open Sans" panose="020B0606030504020204" pitchFamily="34" charset="0"/>
                        <a:cs typeface="Open Sans" panose="020B0606030504020204" pitchFamily="34" charset="0"/>
                      </a:rPr>
                      <m:t>%</m:t>
                    </m:r>
                  </m:oMath>
                </a14:m>
                <a:r>
                  <a:rPr lang="en-US" sz="2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a:t>
                </a:r>
                <a:r>
                  <a:rPr lang="en-GB" sz="1100" b="1" dirty="0">
                    <a:latin typeface="Open Sans" panose="020B0606030504020204" pitchFamily="34" charset="0"/>
                    <a:ea typeface="Open Sans" panose="020B0606030504020204" pitchFamily="34" charset="0"/>
                    <a:cs typeface="Open Sans" panose="020B0606030504020204" pitchFamily="34" charset="0"/>
                  </a:rPr>
                  <a:t>arbitrary trends </a:t>
                </a:r>
                <a:r>
                  <a:rPr lang="en-GB" sz="1100" dirty="0">
                    <a:latin typeface="Open Sans" panose="020B0606030504020204" pitchFamily="34" charset="0"/>
                    <a:ea typeface="Open Sans" panose="020B0606030504020204" pitchFamily="34" charset="0"/>
                    <a:cs typeface="Open Sans" panose="020B0606030504020204" pitchFamily="34" charset="0"/>
                  </a:rPr>
                  <a:t>of demand evolution</a:t>
                </a:r>
                <a:r>
                  <a:rPr lang="en-US" sz="1100" dirty="0">
                    <a:latin typeface="Open Sans" panose="020B0606030504020204" pitchFamily="34" charset="0"/>
                    <a:ea typeface="Open Sans" panose="020B0606030504020204" pitchFamily="34" charset="0"/>
                    <a:cs typeface="Open Sans" panose="020B0606030504020204" pitchFamily="34" charset="0"/>
                  </a:rPr>
                  <a:t> </a:t>
                </a:r>
              </a:p>
              <a:p>
                <a:pPr algn="r"/>
                <a:r>
                  <a:rPr lang="en-US" sz="900" i="1" dirty="0">
                    <a:latin typeface="Open Sans" panose="020B0606030504020204" pitchFamily="34" charset="0"/>
                    <a:ea typeface="Open Sans" panose="020B0606030504020204" pitchFamily="34" charset="0"/>
                    <a:cs typeface="Open Sans" panose="020B0606030504020204" pitchFamily="34" charset="0"/>
                  </a:rPr>
                  <a:t>(Sample of 85 studies [1])</a:t>
                </a:r>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mc:Choice>
        <mc:Fallback xmlns="">
          <p:sp>
            <p:nvSpPr>
              <p:cNvPr id="37" name="TextBox 36">
                <a:extLst>
                  <a:ext uri="{FF2B5EF4-FFF2-40B4-BE49-F238E27FC236}">
                    <a16:creationId xmlns:a16="http://schemas.microsoft.com/office/drawing/2014/main" id="{4182A81C-D013-20E7-79D5-D277AB9566CD}"/>
                  </a:ext>
                </a:extLst>
              </p:cNvPr>
              <p:cNvSpPr txBox="1">
                <a:spLocks noRot="1" noChangeAspect="1" noMove="1" noResize="1" noEditPoints="1" noAdjustHandles="1" noChangeArrowheads="1" noChangeShapeType="1" noTextEdit="1"/>
              </p:cNvSpPr>
              <p:nvPr/>
            </p:nvSpPr>
            <p:spPr>
              <a:xfrm>
                <a:off x="6677365" y="4417276"/>
                <a:ext cx="4473380" cy="969496"/>
              </a:xfrm>
              <a:prstGeom prst="rect">
                <a:avLst/>
              </a:prstGeom>
              <a:blipFill>
                <a:blip r:embed="rId7"/>
                <a:stretch>
                  <a:fillRect t="-5031" b="-1887"/>
                </a:stretch>
              </a:blipFill>
            </p:spPr>
            <p:txBody>
              <a:bodyPr/>
              <a:lstStyle/>
              <a:p>
                <a:r>
                  <a:rPr lang="en-GB">
                    <a:noFill/>
                  </a:rPr>
                  <a:t> </a:t>
                </a:r>
              </a:p>
            </p:txBody>
          </p:sp>
        </mc:Fallback>
      </mc:AlternateContent>
      <p:sp>
        <p:nvSpPr>
          <p:cNvPr id="38" name="TextBox 37">
            <a:extLst>
              <a:ext uri="{FF2B5EF4-FFF2-40B4-BE49-F238E27FC236}">
                <a16:creationId xmlns:a16="http://schemas.microsoft.com/office/drawing/2014/main" id="{1F98BC1C-657A-F4D5-C3FD-71828BF6C658}"/>
              </a:ext>
            </a:extLst>
          </p:cNvPr>
          <p:cNvSpPr txBox="1"/>
          <p:nvPr/>
        </p:nvSpPr>
        <p:spPr>
          <a:xfrm>
            <a:off x="660755" y="2018719"/>
            <a:ext cx="572212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Various examples of load curves  </a:t>
            </a:r>
          </a:p>
        </p:txBody>
      </p:sp>
    </p:spTree>
    <p:extLst>
      <p:ext uri="{BB962C8B-B14F-4D97-AF65-F5344CB8AC3E}">
        <p14:creationId xmlns:p14="http://schemas.microsoft.com/office/powerpoint/2010/main" val="357933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Input: renewables time series data</a:t>
            </a:r>
          </a:p>
        </p:txBody>
      </p:sp>
      <p:sp>
        <p:nvSpPr>
          <p:cNvPr id="11" name="TextBox 10">
            <a:extLst>
              <a:ext uri="{FF2B5EF4-FFF2-40B4-BE49-F238E27FC236}">
                <a16:creationId xmlns:a16="http://schemas.microsoft.com/office/drawing/2014/main" id="{5B885180-FC9D-A9BB-8595-0F364B64D67E}"/>
              </a:ext>
            </a:extLst>
          </p:cNvPr>
          <p:cNvSpPr txBox="1"/>
          <p:nvPr/>
        </p:nvSpPr>
        <p:spPr>
          <a:xfrm>
            <a:off x="478950" y="1224426"/>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Estimated </a:t>
            </a:r>
            <a:r>
              <a:rPr lang="en-GB" sz="1400" b="1" dirty="0">
                <a:latin typeface="Open Sans" panose="020B0606030504020204" pitchFamily="34" charset="0"/>
                <a:ea typeface="Open Sans" panose="020B0606030504020204" pitchFamily="34" charset="0"/>
                <a:cs typeface="Open Sans" panose="020B0606030504020204" pitchFamily="34" charset="0"/>
              </a:rPr>
              <a:t>electricity production for each unitary generation technology </a:t>
            </a:r>
            <a:r>
              <a:rPr lang="en-GB" sz="1400" dirty="0">
                <a:latin typeface="Open Sans" panose="020B0606030504020204" pitchFamily="34" charset="0"/>
                <a:ea typeface="Open Sans" panose="020B0606030504020204" pitchFamily="34" charset="0"/>
                <a:cs typeface="Open Sans" panose="020B0606030504020204" pitchFamily="34" charset="0"/>
              </a:rPr>
              <a:t>at a specific time and location. It is typically measured in Watts (or kilowatts, megawatts, etc.) and illustrates how electricity production varies over time and by source, usually in hourly or sub-hourly intervals.</a:t>
            </a:r>
          </a:p>
        </p:txBody>
      </p:sp>
      <p:grpSp>
        <p:nvGrpSpPr>
          <p:cNvPr id="12" name="Group 11">
            <a:extLst>
              <a:ext uri="{FF2B5EF4-FFF2-40B4-BE49-F238E27FC236}">
                <a16:creationId xmlns:a16="http://schemas.microsoft.com/office/drawing/2014/main" id="{BAE21461-929A-9D76-9733-394E80F06A04}"/>
              </a:ext>
            </a:extLst>
          </p:cNvPr>
          <p:cNvGrpSpPr/>
          <p:nvPr/>
        </p:nvGrpSpPr>
        <p:grpSpPr>
          <a:xfrm>
            <a:off x="2839118" y="2205513"/>
            <a:ext cx="3210526" cy="1505308"/>
            <a:chOff x="2762015" y="1882367"/>
            <a:chExt cx="3940801" cy="1876043"/>
          </a:xfrm>
        </p:grpSpPr>
        <p:pic>
          <p:nvPicPr>
            <p:cNvPr id="13" name="Picture 12">
              <a:extLst>
                <a:ext uri="{FF2B5EF4-FFF2-40B4-BE49-F238E27FC236}">
                  <a16:creationId xmlns:a16="http://schemas.microsoft.com/office/drawing/2014/main" id="{1954434D-5A23-8759-737C-DD9749D84BF0}"/>
                </a:ext>
              </a:extLst>
            </p:cNvPr>
            <p:cNvPicPr>
              <a:picLocks noChangeAspect="1"/>
            </p:cNvPicPr>
            <p:nvPr/>
          </p:nvPicPr>
          <p:blipFill>
            <a:blip r:embed="rId3"/>
            <a:stretch>
              <a:fillRect/>
            </a:stretch>
          </p:blipFill>
          <p:spPr>
            <a:xfrm>
              <a:off x="2762015" y="1882367"/>
              <a:ext cx="3940801" cy="1876043"/>
            </a:xfrm>
            <a:prstGeom prst="rect">
              <a:avLst/>
            </a:prstGeom>
          </p:spPr>
        </p:pic>
        <p:sp>
          <p:nvSpPr>
            <p:cNvPr id="14" name="Rectangle 13">
              <a:extLst>
                <a:ext uri="{FF2B5EF4-FFF2-40B4-BE49-F238E27FC236}">
                  <a16:creationId xmlns:a16="http://schemas.microsoft.com/office/drawing/2014/main" id="{1E829E34-21C0-DD32-8A49-F29FC65DA74C}"/>
                </a:ext>
              </a:extLst>
            </p:cNvPr>
            <p:cNvSpPr/>
            <p:nvPr/>
          </p:nvSpPr>
          <p:spPr>
            <a:xfrm>
              <a:off x="6438900" y="1882367"/>
              <a:ext cx="234950" cy="2131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E5BC6988-1AAB-92E7-B68D-C47C8039C819}"/>
              </a:ext>
            </a:extLst>
          </p:cNvPr>
          <p:cNvGrpSpPr/>
          <p:nvPr/>
        </p:nvGrpSpPr>
        <p:grpSpPr>
          <a:xfrm>
            <a:off x="2913851" y="4078658"/>
            <a:ext cx="3112195" cy="1381138"/>
            <a:chOff x="2562049" y="3900416"/>
            <a:chExt cx="3549826" cy="1664570"/>
          </a:xfrm>
        </p:grpSpPr>
        <p:pic>
          <p:nvPicPr>
            <p:cNvPr id="34" name="Picture 33">
              <a:extLst>
                <a:ext uri="{FF2B5EF4-FFF2-40B4-BE49-F238E27FC236}">
                  <a16:creationId xmlns:a16="http://schemas.microsoft.com/office/drawing/2014/main" id="{F6049E8F-706D-E027-94D2-1AF449F6EC20}"/>
                </a:ext>
              </a:extLst>
            </p:cNvPr>
            <p:cNvPicPr>
              <a:picLocks noChangeAspect="1"/>
            </p:cNvPicPr>
            <p:nvPr/>
          </p:nvPicPr>
          <p:blipFill>
            <a:blip r:embed="rId4"/>
            <a:stretch>
              <a:fillRect/>
            </a:stretch>
          </p:blipFill>
          <p:spPr>
            <a:xfrm>
              <a:off x="2562049" y="3910067"/>
              <a:ext cx="3549826" cy="1654919"/>
            </a:xfrm>
            <a:prstGeom prst="rect">
              <a:avLst/>
            </a:prstGeom>
          </p:spPr>
        </p:pic>
        <p:sp>
          <p:nvSpPr>
            <p:cNvPr id="35" name="Rectangle 34">
              <a:extLst>
                <a:ext uri="{FF2B5EF4-FFF2-40B4-BE49-F238E27FC236}">
                  <a16:creationId xmlns:a16="http://schemas.microsoft.com/office/drawing/2014/main" id="{E51A0468-B5DC-FE66-73ED-B409DB7D38D0}"/>
                </a:ext>
              </a:extLst>
            </p:cNvPr>
            <p:cNvSpPr/>
            <p:nvPr/>
          </p:nvSpPr>
          <p:spPr>
            <a:xfrm>
              <a:off x="5876925" y="3900416"/>
              <a:ext cx="234950" cy="2131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6" name="Picture 35">
            <a:extLst>
              <a:ext uri="{FF2B5EF4-FFF2-40B4-BE49-F238E27FC236}">
                <a16:creationId xmlns:a16="http://schemas.microsoft.com/office/drawing/2014/main" id="{A4D8C37E-7499-617C-1E8A-9148232E5715}"/>
              </a:ext>
            </a:extLst>
          </p:cNvPr>
          <p:cNvPicPr>
            <a:picLocks noChangeAspect="1"/>
          </p:cNvPicPr>
          <p:nvPr/>
        </p:nvPicPr>
        <p:blipFill>
          <a:blip r:embed="rId5"/>
          <a:stretch>
            <a:fillRect/>
          </a:stretch>
        </p:blipFill>
        <p:spPr>
          <a:xfrm>
            <a:off x="772704" y="4107182"/>
            <a:ext cx="1304136" cy="1247924"/>
          </a:xfrm>
          <a:prstGeom prst="rect">
            <a:avLst/>
          </a:prstGeom>
        </p:spPr>
      </p:pic>
      <p:pic>
        <p:nvPicPr>
          <p:cNvPr id="37" name="Picture 36">
            <a:extLst>
              <a:ext uri="{FF2B5EF4-FFF2-40B4-BE49-F238E27FC236}">
                <a16:creationId xmlns:a16="http://schemas.microsoft.com/office/drawing/2014/main" id="{215092F8-5199-C616-719F-1B24E7A170BA}"/>
              </a:ext>
            </a:extLst>
          </p:cNvPr>
          <p:cNvPicPr>
            <a:picLocks noChangeAspect="1"/>
          </p:cNvPicPr>
          <p:nvPr/>
        </p:nvPicPr>
        <p:blipFill>
          <a:blip r:embed="rId6"/>
          <a:stretch>
            <a:fillRect/>
          </a:stretch>
        </p:blipFill>
        <p:spPr>
          <a:xfrm>
            <a:off x="749756" y="2194318"/>
            <a:ext cx="1350032" cy="1381139"/>
          </a:xfrm>
          <a:prstGeom prst="rect">
            <a:avLst/>
          </a:prstGeom>
        </p:spPr>
      </p:pic>
      <p:cxnSp>
        <p:nvCxnSpPr>
          <p:cNvPr id="38" name="Connettore diritto 96">
            <a:extLst>
              <a:ext uri="{FF2B5EF4-FFF2-40B4-BE49-F238E27FC236}">
                <a16:creationId xmlns:a16="http://schemas.microsoft.com/office/drawing/2014/main" id="{2B53ED6F-7483-4A00-32D5-9E81DCA5761B}"/>
              </a:ext>
            </a:extLst>
          </p:cNvPr>
          <p:cNvCxnSpPr>
            <a:cxnSpLocks/>
          </p:cNvCxnSpPr>
          <p:nvPr/>
        </p:nvCxnSpPr>
        <p:spPr>
          <a:xfrm flipV="1">
            <a:off x="278166" y="3884723"/>
            <a:ext cx="11112938"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B9885D80-4B02-0712-F6B8-DBA0A58D62C7}"/>
              </a:ext>
            </a:extLst>
          </p:cNvPr>
          <p:cNvSpPr txBox="1"/>
          <p:nvPr/>
        </p:nvSpPr>
        <p:spPr>
          <a:xfrm>
            <a:off x="6582814" y="2329271"/>
            <a:ext cx="4474742" cy="1215717"/>
          </a:xfrm>
          <a:prstGeom prst="rect">
            <a:avLst/>
          </a:prstGeom>
          <a:noFill/>
        </p:spPr>
        <p:txBody>
          <a:bodyPr wrap="square" rtlCol="0">
            <a:spAutoFit/>
          </a:bodyPr>
          <a:lstStyle/>
          <a:p>
            <a:r>
              <a:rPr lang="en-US" sz="12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Solar Resource Availability</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It reflects the amount of sunlight accessible at a specific location over time. This dataset is typically characterized by parameters like solar irradiance, panel efficiency, optimal panel tilt and orientation, local climate conditions, and system losses. These elements determine the potential energy output of solar panels.</a:t>
            </a:r>
          </a:p>
        </p:txBody>
      </p:sp>
      <p:grpSp>
        <p:nvGrpSpPr>
          <p:cNvPr id="40" name="Gruppo 99">
            <a:extLst>
              <a:ext uri="{FF2B5EF4-FFF2-40B4-BE49-F238E27FC236}">
                <a16:creationId xmlns:a16="http://schemas.microsoft.com/office/drawing/2014/main" id="{10258FF5-6788-6479-FDC7-9006B4300981}"/>
              </a:ext>
            </a:extLst>
          </p:cNvPr>
          <p:cNvGrpSpPr/>
          <p:nvPr/>
        </p:nvGrpSpPr>
        <p:grpSpPr>
          <a:xfrm>
            <a:off x="2451325" y="2143191"/>
            <a:ext cx="88215" cy="1431594"/>
            <a:chOff x="7901056" y="196794"/>
            <a:chExt cx="88215" cy="5796498"/>
          </a:xfrm>
        </p:grpSpPr>
        <p:cxnSp>
          <p:nvCxnSpPr>
            <p:cNvPr id="41" name="Connettore diritto 96">
              <a:extLst>
                <a:ext uri="{FF2B5EF4-FFF2-40B4-BE49-F238E27FC236}">
                  <a16:creationId xmlns:a16="http://schemas.microsoft.com/office/drawing/2014/main" id="{13A6FE71-D4A1-213F-011A-C565DD9C440A}"/>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2" name="Freccia a gallone 98">
              <a:extLst>
                <a:ext uri="{FF2B5EF4-FFF2-40B4-BE49-F238E27FC236}">
                  <a16:creationId xmlns:a16="http://schemas.microsoft.com/office/drawing/2014/main" id="{31CEE4B0-24E3-B7DD-E3EA-9DF7D1D224BD}"/>
                </a:ext>
              </a:extLst>
            </p:cNvPr>
            <p:cNvSpPr/>
            <p:nvPr/>
          </p:nvSpPr>
          <p:spPr>
            <a:xfrm>
              <a:off x="7901056"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43" name="Gruppo 99">
            <a:extLst>
              <a:ext uri="{FF2B5EF4-FFF2-40B4-BE49-F238E27FC236}">
                <a16:creationId xmlns:a16="http://schemas.microsoft.com/office/drawing/2014/main" id="{44356A5C-97DE-668B-6AE4-C832D69DF97B}"/>
              </a:ext>
            </a:extLst>
          </p:cNvPr>
          <p:cNvGrpSpPr/>
          <p:nvPr/>
        </p:nvGrpSpPr>
        <p:grpSpPr>
          <a:xfrm>
            <a:off x="2453440" y="4028202"/>
            <a:ext cx="88215" cy="1431594"/>
            <a:chOff x="7901056" y="196794"/>
            <a:chExt cx="88215" cy="5796498"/>
          </a:xfrm>
        </p:grpSpPr>
        <p:cxnSp>
          <p:nvCxnSpPr>
            <p:cNvPr id="44" name="Connettore diritto 96">
              <a:extLst>
                <a:ext uri="{FF2B5EF4-FFF2-40B4-BE49-F238E27FC236}">
                  <a16:creationId xmlns:a16="http://schemas.microsoft.com/office/drawing/2014/main" id="{904E1818-ADC2-0BA0-9DF4-F79342881BB6}"/>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5" name="Freccia a gallone 98">
              <a:extLst>
                <a:ext uri="{FF2B5EF4-FFF2-40B4-BE49-F238E27FC236}">
                  <a16:creationId xmlns:a16="http://schemas.microsoft.com/office/drawing/2014/main" id="{2601424A-F42D-197E-3B9B-A4D8274FB20A}"/>
                </a:ext>
              </a:extLst>
            </p:cNvPr>
            <p:cNvSpPr/>
            <p:nvPr/>
          </p:nvSpPr>
          <p:spPr>
            <a:xfrm>
              <a:off x="7901056"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46" name="TextBox 45">
            <a:extLst>
              <a:ext uri="{FF2B5EF4-FFF2-40B4-BE49-F238E27FC236}">
                <a16:creationId xmlns:a16="http://schemas.microsoft.com/office/drawing/2014/main" id="{333B3E36-14CC-3AA0-7ED7-3E11ED44C561}"/>
              </a:ext>
            </a:extLst>
          </p:cNvPr>
          <p:cNvSpPr txBox="1"/>
          <p:nvPr/>
        </p:nvSpPr>
        <p:spPr>
          <a:xfrm>
            <a:off x="6582814" y="4199364"/>
            <a:ext cx="4493543" cy="1215717"/>
          </a:xfrm>
          <a:prstGeom prst="rect">
            <a:avLst/>
          </a:prstGeom>
          <a:noFill/>
        </p:spPr>
        <p:txBody>
          <a:bodyPr wrap="square" rtlCol="0">
            <a:spAutoFit/>
          </a:bodyPr>
          <a:lstStyle/>
          <a:p>
            <a:r>
              <a:rPr lang="en-US" sz="12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Wind Resource Availability</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It tracks wind speed and direction at specific locations. Key factors for estimating wind turbine electricity production include wind speed, the turbine's power curve, cut-in and cut-out speeds, air density, and turbine height. These elements together determine the potential energy output of wind turbines.</a:t>
            </a:r>
          </a:p>
        </p:txBody>
      </p:sp>
      <p:sp>
        <p:nvSpPr>
          <p:cNvPr id="49" name="TextBox 48">
            <a:extLst>
              <a:ext uri="{FF2B5EF4-FFF2-40B4-BE49-F238E27FC236}">
                <a16:creationId xmlns:a16="http://schemas.microsoft.com/office/drawing/2014/main" id="{98F84CBA-3B3E-7C6A-11E3-9EDA8B4AA4DC}"/>
              </a:ext>
            </a:extLst>
          </p:cNvPr>
          <p:cNvSpPr txBox="1"/>
          <p:nvPr/>
        </p:nvSpPr>
        <p:spPr>
          <a:xfrm>
            <a:off x="310005" y="3593881"/>
            <a:ext cx="2229535"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Solar Atlas of Africa [2]</a:t>
            </a:r>
          </a:p>
        </p:txBody>
      </p:sp>
      <p:sp>
        <p:nvSpPr>
          <p:cNvPr id="50" name="TextBox 49">
            <a:extLst>
              <a:ext uri="{FF2B5EF4-FFF2-40B4-BE49-F238E27FC236}">
                <a16:creationId xmlns:a16="http://schemas.microsoft.com/office/drawing/2014/main" id="{A7BB7579-0FC8-5DC3-1FAD-D992784266D8}"/>
              </a:ext>
            </a:extLst>
          </p:cNvPr>
          <p:cNvSpPr txBox="1"/>
          <p:nvPr/>
        </p:nvSpPr>
        <p:spPr>
          <a:xfrm>
            <a:off x="310005" y="5355106"/>
            <a:ext cx="2229535"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Wind Atlas of Africa [3]</a:t>
            </a:r>
          </a:p>
        </p:txBody>
      </p:sp>
      <p:sp>
        <p:nvSpPr>
          <p:cNvPr id="51" name="TextBox 50">
            <a:extLst>
              <a:ext uri="{FF2B5EF4-FFF2-40B4-BE49-F238E27FC236}">
                <a16:creationId xmlns:a16="http://schemas.microsoft.com/office/drawing/2014/main" id="{CBA3798B-C142-1DA9-BDA8-6CB1DE60A188}"/>
              </a:ext>
            </a:extLst>
          </p:cNvPr>
          <p:cNvSpPr txBox="1"/>
          <p:nvPr/>
        </p:nvSpPr>
        <p:spPr>
          <a:xfrm>
            <a:off x="2856131" y="5632454"/>
            <a:ext cx="3227634"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Examples of daily average load factor for solar and wind [4]</a:t>
            </a: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fontScale="90000"/>
          </a:bodyPr>
          <a:lstStyle/>
          <a:p>
            <a:r>
              <a:rPr lang="en-GB" dirty="0"/>
              <a:t>Input: Techno-economic parameters</a:t>
            </a:r>
          </a:p>
        </p:txBody>
      </p:sp>
      <p:sp>
        <p:nvSpPr>
          <p:cNvPr id="2" name="TextBox 1">
            <a:extLst>
              <a:ext uri="{FF2B5EF4-FFF2-40B4-BE49-F238E27FC236}">
                <a16:creationId xmlns:a16="http://schemas.microsoft.com/office/drawing/2014/main" id="{E476091C-712A-8D86-F14D-E6AD0DF6D1DB}"/>
              </a:ext>
            </a:extLst>
          </p:cNvPr>
          <p:cNvSpPr txBox="1"/>
          <p:nvPr/>
        </p:nvSpPr>
        <p:spPr>
          <a:xfrm>
            <a:off x="478950" y="1176300"/>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Parameters definition requires detailed data to accurately reflect the system's economic, technical, and ecological dimensions, thereby ensuring a robust and comprehensive optimization model.</a:t>
            </a:r>
          </a:p>
        </p:txBody>
      </p:sp>
      <p:sp>
        <p:nvSpPr>
          <p:cNvPr id="3" name="TextBox 2">
            <a:extLst>
              <a:ext uri="{FF2B5EF4-FFF2-40B4-BE49-F238E27FC236}">
                <a16:creationId xmlns:a16="http://schemas.microsoft.com/office/drawing/2014/main" id="{B10F112C-F525-AC10-F705-B8BDD32EE366}"/>
              </a:ext>
            </a:extLst>
          </p:cNvPr>
          <p:cNvSpPr txBox="1"/>
          <p:nvPr/>
        </p:nvSpPr>
        <p:spPr>
          <a:xfrm>
            <a:off x="474636" y="1881618"/>
            <a:ext cx="5102280" cy="4462760"/>
          </a:xfrm>
          <a:prstGeom prst="rect">
            <a:avLst/>
          </a:prstGeom>
          <a:noFill/>
        </p:spPr>
        <p:txBody>
          <a:bodyPr wrap="square" rtlCol="0">
            <a:spAutoFit/>
          </a:bodyPr>
          <a:lstStyle/>
          <a:p>
            <a:r>
              <a:rPr lang="en-US"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Specific Investment costs [e.g. $/W]</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encompasses all initial financial outlays required to acquire, install, and commission various components of the energy system.</a:t>
            </a:r>
          </a:p>
          <a:p>
            <a:pPr algn="just"/>
            <a:r>
              <a:rPr lang="en-GB" sz="1200" b="1" dirty="0">
                <a:latin typeface="Open Sans" panose="020B0606030504020204" pitchFamily="34" charset="0"/>
                <a:ea typeface="Open Sans" panose="020B0606030504020204" pitchFamily="34" charset="0"/>
                <a:cs typeface="Open Sans" panose="020B0606030504020204" pitchFamily="34" charset="0"/>
              </a:rPr>
              <a:t>Examples</a:t>
            </a:r>
            <a:r>
              <a:rPr lang="en-GB" sz="1200" dirty="0">
                <a:latin typeface="Open Sans" panose="020B0606030504020204" pitchFamily="34" charset="0"/>
                <a:ea typeface="Open Sans" panose="020B0606030504020204" pitchFamily="34" charset="0"/>
                <a:cs typeface="Open Sans" panose="020B0606030504020204" pitchFamily="34" charset="0"/>
              </a:rPr>
              <a:t>: CAPEX, PV installation, Wind turbine erection etc.</a:t>
            </a: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 </a:t>
            </a:r>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Specific Operation costs [e.g. $/Wh]</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They cover the recurring expenses associated with the daily operation and maintenance of the energy system over its lifetime.</a:t>
            </a:r>
          </a:p>
          <a:p>
            <a:pPr algn="just"/>
            <a:r>
              <a:rPr lang="en-GB" sz="1200" b="1" dirty="0">
                <a:latin typeface="Open Sans" panose="020B0606030504020204" pitchFamily="34" charset="0"/>
                <a:ea typeface="Open Sans" panose="020B0606030504020204" pitchFamily="34" charset="0"/>
                <a:cs typeface="Open Sans" panose="020B0606030504020204" pitchFamily="34" charset="0"/>
              </a:rPr>
              <a:t>Examples</a:t>
            </a:r>
            <a:r>
              <a:rPr lang="en-GB" sz="1200" dirty="0">
                <a:latin typeface="Open Sans" panose="020B0606030504020204" pitchFamily="34" charset="0"/>
                <a:ea typeface="Open Sans" panose="020B0606030504020204" pitchFamily="34" charset="0"/>
                <a:cs typeface="Open Sans" panose="020B0606030504020204" pitchFamily="34" charset="0"/>
              </a:rPr>
              <a:t>:  OPEX, maintenance costs etc.</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Performance Metrics [e.g.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They represent the effectiveness with which each component converts energy from one form to another, maintains power quality, and ensures system durability and reliability.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Examples</a:t>
            </a:r>
            <a:r>
              <a:rPr lang="en-GB" sz="1200" dirty="0">
                <a:solidFill>
                  <a:prstClr val="black"/>
                </a:solidFill>
                <a:latin typeface="Open Sans" panose="020B0606030504020204" pitchFamily="34" charset="0"/>
                <a:ea typeface="Open Sans" panose="020B0606030504020204" pitchFamily="34" charset="0"/>
                <a:cs typeface="Open Sans" panose="020B0606030504020204" pitchFamily="34" charset="0"/>
              </a:rPr>
              <a:t>: lifetimes, </a:t>
            </a:r>
            <a:r>
              <a:rPr kumimoji="0" lang="en-GB"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efficiencies, depth of discharge etc.</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Environmental factors [e.g. kgCO</a:t>
            </a:r>
            <a:r>
              <a:rPr kumimoji="0" lang="en-US" sz="1400" b="0" i="0" u="none" strike="noStrike" kern="1200" cap="none" spc="0" normalizeH="0" baseline="-2500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2</a:t>
            </a:r>
            <a:r>
              <a:rPr kumimoji="0" lang="en-US" sz="1400" b="0" i="0" u="none" strike="noStrike" kern="1200" cap="none" spc="0" normalizeH="0" baseline="0" noProof="0" dirty="0">
                <a:ln>
                  <a:noFill/>
                </a:ln>
                <a:solidFill>
                  <a:srgbClr val="002060"/>
                </a:solidFill>
                <a:effectLst/>
                <a:uLnTx/>
                <a:uFillTx/>
                <a:latin typeface="Open Sans" panose="020B0606030504020204" pitchFamily="34" charset="0"/>
                <a:ea typeface="Open Sans" panose="020B0606030504020204" pitchFamily="34" charset="0"/>
                <a:cs typeface="Open Sans" panose="020B0606030504020204" pitchFamily="34" charset="0"/>
              </a:rPr>
              <a:t>/kW]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They assess the environmental footprint of the energy system, considering the sustainability and ecological implications of its operation.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Examples</a:t>
            </a:r>
            <a:r>
              <a:rPr kumimoji="0" lang="en-GB" sz="12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unit of indirect emissions, direct emissions etc.</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7" name="Connettore diritto 96">
            <a:extLst>
              <a:ext uri="{FF2B5EF4-FFF2-40B4-BE49-F238E27FC236}">
                <a16:creationId xmlns:a16="http://schemas.microsoft.com/office/drawing/2014/main" id="{CDFB020E-575A-7E8E-E62D-07ACBECE5FAD}"/>
              </a:ext>
            </a:extLst>
          </p:cNvPr>
          <p:cNvCxnSpPr>
            <a:cxnSpLocks/>
          </p:cNvCxnSpPr>
          <p:nvPr/>
        </p:nvCxnSpPr>
        <p:spPr>
          <a:xfrm flipV="1">
            <a:off x="5936952" y="1960249"/>
            <a:ext cx="0" cy="4179239"/>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9" name="Picture 28" descr="A room with blue crates and ladders&#10;&#10;Description automatically generated">
            <a:extLst>
              <a:ext uri="{FF2B5EF4-FFF2-40B4-BE49-F238E27FC236}">
                <a16:creationId xmlns:a16="http://schemas.microsoft.com/office/drawing/2014/main" id="{A5BC1932-E7F5-7653-6F54-AD117A8BDEEF}"/>
              </a:ext>
            </a:extLst>
          </p:cNvPr>
          <p:cNvPicPr>
            <a:picLocks noChangeAspect="1"/>
          </p:cNvPicPr>
          <p:nvPr/>
        </p:nvPicPr>
        <p:blipFill>
          <a:blip r:embed="rId3"/>
          <a:stretch>
            <a:fillRect/>
          </a:stretch>
        </p:blipFill>
        <p:spPr>
          <a:xfrm>
            <a:off x="8887321" y="2378384"/>
            <a:ext cx="2167188" cy="2889584"/>
          </a:xfrm>
          <a:prstGeom prst="rect">
            <a:avLst/>
          </a:prstGeom>
        </p:spPr>
      </p:pic>
      <p:pic>
        <p:nvPicPr>
          <p:cNvPr id="30" name="Picture 29" descr="A solar panel on a field&#10;&#10;Description automatically generated">
            <a:extLst>
              <a:ext uri="{FF2B5EF4-FFF2-40B4-BE49-F238E27FC236}">
                <a16:creationId xmlns:a16="http://schemas.microsoft.com/office/drawing/2014/main" id="{F072C7B0-61A0-3E27-2B74-F09D2DC549DD}"/>
              </a:ext>
            </a:extLst>
          </p:cNvPr>
          <p:cNvPicPr>
            <a:picLocks noChangeAspect="1"/>
          </p:cNvPicPr>
          <p:nvPr/>
        </p:nvPicPr>
        <p:blipFill>
          <a:blip r:embed="rId4"/>
          <a:stretch>
            <a:fillRect/>
          </a:stretch>
        </p:blipFill>
        <p:spPr>
          <a:xfrm>
            <a:off x="6615086" y="3138440"/>
            <a:ext cx="3190021" cy="2392516"/>
          </a:xfrm>
          <a:prstGeom prst="rect">
            <a:avLst/>
          </a:prstGeom>
        </p:spPr>
      </p:pic>
      <p:pic>
        <p:nvPicPr>
          <p:cNvPr id="31" name="Picture 30" descr="A blue machine with a blue door&#10;&#10;Description automatically generated with medium confidence">
            <a:extLst>
              <a:ext uri="{FF2B5EF4-FFF2-40B4-BE49-F238E27FC236}">
                <a16:creationId xmlns:a16="http://schemas.microsoft.com/office/drawing/2014/main" id="{7E531CF5-D8A6-ECBC-8731-59A2C712A68B}"/>
              </a:ext>
            </a:extLst>
          </p:cNvPr>
          <p:cNvPicPr>
            <a:picLocks noChangeAspect="1"/>
          </p:cNvPicPr>
          <p:nvPr/>
        </p:nvPicPr>
        <p:blipFill>
          <a:blip r:embed="rId5"/>
          <a:stretch>
            <a:fillRect/>
          </a:stretch>
        </p:blipFill>
        <p:spPr>
          <a:xfrm>
            <a:off x="6842858" y="2179165"/>
            <a:ext cx="2054373" cy="1540780"/>
          </a:xfrm>
          <a:prstGeom prst="rect">
            <a:avLst/>
          </a:prstGeom>
        </p:spPr>
      </p:pic>
      <p:sp>
        <p:nvSpPr>
          <p:cNvPr id="32" name="TextBox 31">
            <a:extLst>
              <a:ext uri="{FF2B5EF4-FFF2-40B4-BE49-F238E27FC236}">
                <a16:creationId xmlns:a16="http://schemas.microsoft.com/office/drawing/2014/main" id="{B44BEAAD-33E0-9886-198A-402EDDA93E28}"/>
              </a:ext>
            </a:extLst>
          </p:cNvPr>
          <p:cNvSpPr txBox="1"/>
          <p:nvPr/>
        </p:nvSpPr>
        <p:spPr>
          <a:xfrm>
            <a:off x="7111831" y="5566284"/>
            <a:ext cx="3843578"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On-field pictures of solar panels, battery bank and diesel generator</a:t>
            </a: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Mathematical Formulation</a:t>
            </a:r>
          </a:p>
        </p:txBody>
      </p:sp>
      <p:sp>
        <p:nvSpPr>
          <p:cNvPr id="15" name="TextBox 14">
            <a:extLst>
              <a:ext uri="{FF2B5EF4-FFF2-40B4-BE49-F238E27FC236}">
                <a16:creationId xmlns:a16="http://schemas.microsoft.com/office/drawing/2014/main" id="{451ABDBE-97F7-E529-5AE5-154C195AE031}"/>
              </a:ext>
            </a:extLst>
          </p:cNvPr>
          <p:cNvSpPr txBox="1"/>
          <p:nvPr/>
        </p:nvSpPr>
        <p:spPr>
          <a:xfrm>
            <a:off x="402515" y="1176300"/>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MicroGridsPy utilizes configuration and technology parameters as well as temporal data to optimize energy systems, </a:t>
            </a:r>
            <a:r>
              <a:rPr lang="en-GB" sz="1600" b="1" dirty="0">
                <a:latin typeface="Open Sans" panose="020B0606030504020204" pitchFamily="34" charset="0"/>
                <a:ea typeface="Open Sans" panose="020B0606030504020204" pitchFamily="34" charset="0"/>
                <a:cs typeface="Open Sans" panose="020B0606030504020204" pitchFamily="34" charset="0"/>
              </a:rPr>
              <a:t>balancing cost and efficiency </a:t>
            </a:r>
            <a:r>
              <a:rPr lang="en-GB" sz="1600" dirty="0">
                <a:latin typeface="Open Sans" panose="020B0606030504020204" pitchFamily="34" charset="0"/>
                <a:ea typeface="Open Sans" panose="020B0606030504020204" pitchFamily="34" charset="0"/>
                <a:cs typeface="Open Sans" panose="020B0606030504020204" pitchFamily="34" charset="0"/>
              </a:rPr>
              <a:t>while adhering to operational constraints.</a:t>
            </a:r>
          </a:p>
        </p:txBody>
      </p:sp>
      <p:sp>
        <p:nvSpPr>
          <p:cNvPr id="16" name="TextBox 15">
            <a:extLst>
              <a:ext uri="{FF2B5EF4-FFF2-40B4-BE49-F238E27FC236}">
                <a16:creationId xmlns:a16="http://schemas.microsoft.com/office/drawing/2014/main" id="{E52D3039-80BB-D0F7-CE4F-FECA2C5E5F19}"/>
              </a:ext>
            </a:extLst>
          </p:cNvPr>
          <p:cNvSpPr txBox="1"/>
          <p:nvPr/>
        </p:nvSpPr>
        <p:spPr>
          <a:xfrm>
            <a:off x="698219" y="3680170"/>
            <a:ext cx="2993571" cy="338554"/>
          </a:xfrm>
          <a:prstGeom prst="rect">
            <a:avLst/>
          </a:prstGeom>
          <a:noFill/>
        </p:spPr>
        <p:txBody>
          <a:bodyPr wrap="square" rtlCol="0">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Technology Parameters</a:t>
            </a:r>
          </a:p>
        </p:txBody>
      </p:sp>
      <p:sp>
        <p:nvSpPr>
          <p:cNvPr id="17" name="TextBox 16">
            <a:extLst>
              <a:ext uri="{FF2B5EF4-FFF2-40B4-BE49-F238E27FC236}">
                <a16:creationId xmlns:a16="http://schemas.microsoft.com/office/drawing/2014/main" id="{011D854C-8594-A29D-864C-ED0FD6A81A97}"/>
              </a:ext>
            </a:extLst>
          </p:cNvPr>
          <p:cNvSpPr txBox="1"/>
          <p:nvPr/>
        </p:nvSpPr>
        <p:spPr>
          <a:xfrm>
            <a:off x="698219" y="4090535"/>
            <a:ext cx="2503714" cy="954107"/>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Specific technology costs</a:t>
            </a:r>
          </a:p>
          <a:p>
            <a:r>
              <a:rPr lang="en-US" sz="1400" i="1" dirty="0">
                <a:latin typeface="Open Sans" panose="020B0606030504020204" pitchFamily="34" charset="0"/>
                <a:ea typeface="Open Sans" panose="020B0606030504020204" pitchFamily="34" charset="0"/>
                <a:cs typeface="Open Sans" panose="020B0606030504020204" pitchFamily="34" charset="0"/>
              </a:rPr>
              <a:t>Specific emissions</a:t>
            </a:r>
          </a:p>
          <a:p>
            <a:r>
              <a:rPr lang="en-US" sz="1400" i="1" dirty="0">
                <a:latin typeface="Open Sans" panose="020B0606030504020204" pitchFamily="34" charset="0"/>
                <a:ea typeface="Open Sans" panose="020B0606030504020204" pitchFamily="34" charset="0"/>
                <a:cs typeface="Open Sans" panose="020B0606030504020204" pitchFamily="34" charset="0"/>
              </a:rPr>
              <a:t>Efficiencies</a:t>
            </a:r>
          </a:p>
          <a:p>
            <a:r>
              <a:rPr lang="en-US" sz="1400" i="1" dirty="0">
                <a:latin typeface="Open Sans" panose="020B0606030504020204" pitchFamily="34" charset="0"/>
                <a:ea typeface="Open Sans" panose="020B0606030504020204" pitchFamily="34" charset="0"/>
                <a:cs typeface="Open Sans" panose="020B0606030504020204" pitchFamily="34" charset="0"/>
              </a:rPr>
              <a:t>Lifetime</a:t>
            </a:r>
          </a:p>
        </p:txBody>
      </p:sp>
      <p:sp>
        <p:nvSpPr>
          <p:cNvPr id="18" name="TextBox 17">
            <a:extLst>
              <a:ext uri="{FF2B5EF4-FFF2-40B4-BE49-F238E27FC236}">
                <a16:creationId xmlns:a16="http://schemas.microsoft.com/office/drawing/2014/main" id="{4FC21728-D230-4BBE-5691-5F7CE6B27890}"/>
              </a:ext>
            </a:extLst>
          </p:cNvPr>
          <p:cNvSpPr txBox="1"/>
          <p:nvPr/>
        </p:nvSpPr>
        <p:spPr>
          <a:xfrm>
            <a:off x="698220" y="5116453"/>
            <a:ext cx="2536371" cy="338554"/>
          </a:xfrm>
          <a:prstGeom prst="rect">
            <a:avLst/>
          </a:prstGeom>
          <a:noFill/>
        </p:spPr>
        <p:txBody>
          <a:bodyPr wrap="square" rtlCol="0">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Time Series Data</a:t>
            </a:r>
          </a:p>
        </p:txBody>
      </p:sp>
      <p:sp>
        <p:nvSpPr>
          <p:cNvPr id="19" name="TextBox 18">
            <a:extLst>
              <a:ext uri="{FF2B5EF4-FFF2-40B4-BE49-F238E27FC236}">
                <a16:creationId xmlns:a16="http://schemas.microsoft.com/office/drawing/2014/main" id="{81E1617C-4187-4B6B-6D10-95768B4400CB}"/>
              </a:ext>
            </a:extLst>
          </p:cNvPr>
          <p:cNvSpPr txBox="1"/>
          <p:nvPr/>
        </p:nvSpPr>
        <p:spPr>
          <a:xfrm>
            <a:off x="698219" y="5526818"/>
            <a:ext cx="2906485" cy="523220"/>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Load Demand</a:t>
            </a:r>
          </a:p>
          <a:p>
            <a:r>
              <a:rPr lang="en-US" sz="1400" i="1" dirty="0">
                <a:latin typeface="Open Sans" panose="020B0606030504020204" pitchFamily="34" charset="0"/>
                <a:ea typeface="Open Sans" panose="020B0606030504020204" pitchFamily="34" charset="0"/>
                <a:cs typeface="Open Sans" panose="020B0606030504020204" pitchFamily="34" charset="0"/>
              </a:rPr>
              <a:t>Renewables electricity production</a:t>
            </a:r>
          </a:p>
        </p:txBody>
      </p:sp>
      <p:grpSp>
        <p:nvGrpSpPr>
          <p:cNvPr id="20" name="Group 19">
            <a:extLst>
              <a:ext uri="{FF2B5EF4-FFF2-40B4-BE49-F238E27FC236}">
                <a16:creationId xmlns:a16="http://schemas.microsoft.com/office/drawing/2014/main" id="{237D7E43-531D-8CDE-A62D-51816ABF26AC}"/>
              </a:ext>
            </a:extLst>
          </p:cNvPr>
          <p:cNvGrpSpPr/>
          <p:nvPr/>
        </p:nvGrpSpPr>
        <p:grpSpPr>
          <a:xfrm>
            <a:off x="698219" y="2026746"/>
            <a:ext cx="3352800" cy="1579916"/>
            <a:chOff x="386473" y="1773591"/>
            <a:chExt cx="3352800" cy="1579916"/>
          </a:xfrm>
        </p:grpSpPr>
        <p:sp>
          <p:nvSpPr>
            <p:cNvPr id="21" name="TextBox 20">
              <a:extLst>
                <a:ext uri="{FF2B5EF4-FFF2-40B4-BE49-F238E27FC236}">
                  <a16:creationId xmlns:a16="http://schemas.microsoft.com/office/drawing/2014/main" id="{AC241FD5-FBF7-4162-D073-0D6330C0095A}"/>
                </a:ext>
              </a:extLst>
            </p:cNvPr>
            <p:cNvSpPr txBox="1"/>
            <p:nvPr/>
          </p:nvSpPr>
          <p:spPr>
            <a:xfrm>
              <a:off x="386473" y="1773591"/>
              <a:ext cx="3352800" cy="338554"/>
            </a:xfrm>
            <a:prstGeom prst="rect">
              <a:avLst/>
            </a:prstGeom>
            <a:noFill/>
          </p:spPr>
          <p:txBody>
            <a:bodyPr wrap="square" rtlCol="0">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Configuration Parameters</a:t>
              </a:r>
            </a:p>
          </p:txBody>
        </p:sp>
        <p:sp>
          <p:nvSpPr>
            <p:cNvPr id="22" name="TextBox 21">
              <a:extLst>
                <a:ext uri="{FF2B5EF4-FFF2-40B4-BE49-F238E27FC236}">
                  <a16:creationId xmlns:a16="http://schemas.microsoft.com/office/drawing/2014/main" id="{A248DE83-0127-B28D-3D18-C60F9D34761D}"/>
                </a:ext>
              </a:extLst>
            </p:cNvPr>
            <p:cNvSpPr txBox="1"/>
            <p:nvPr/>
          </p:nvSpPr>
          <p:spPr>
            <a:xfrm>
              <a:off x="386473" y="2183956"/>
              <a:ext cx="2503714" cy="1169551"/>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Time horizon</a:t>
              </a:r>
            </a:p>
            <a:p>
              <a:r>
                <a:rPr lang="en-US" sz="1400" i="1" dirty="0">
                  <a:latin typeface="Open Sans" panose="020B0606030504020204" pitchFamily="34" charset="0"/>
                  <a:ea typeface="Open Sans" panose="020B0606030504020204" pitchFamily="34" charset="0"/>
                  <a:cs typeface="Open Sans" panose="020B0606030504020204" pitchFamily="34" charset="0"/>
                </a:rPr>
                <a:t>Renewable penetration</a:t>
              </a:r>
            </a:p>
            <a:p>
              <a:r>
                <a:rPr lang="en-US" sz="1400" i="1" dirty="0">
                  <a:latin typeface="Open Sans" panose="020B0606030504020204" pitchFamily="34" charset="0"/>
                  <a:ea typeface="Open Sans" panose="020B0606030504020204" pitchFamily="34" charset="0"/>
                  <a:cs typeface="Open Sans" panose="020B0606030504020204" pitchFamily="34" charset="0"/>
                </a:rPr>
                <a:t>Battery independence</a:t>
              </a:r>
            </a:p>
            <a:p>
              <a:r>
                <a:rPr lang="en-US" sz="1400" i="1" dirty="0">
                  <a:latin typeface="Open Sans" panose="020B0606030504020204" pitchFamily="34" charset="0"/>
                  <a:ea typeface="Open Sans" panose="020B0606030504020204" pitchFamily="34" charset="0"/>
                  <a:cs typeface="Open Sans" panose="020B0606030504020204" pitchFamily="34" charset="0"/>
                </a:rPr>
                <a:t>Lost load</a:t>
              </a:r>
            </a:p>
            <a:p>
              <a:r>
                <a:rPr lang="en-US" sz="1400" i="1" dirty="0">
                  <a:latin typeface="Open Sans" panose="020B0606030504020204" pitchFamily="34" charset="0"/>
                  <a:ea typeface="Open Sans" panose="020B0606030504020204" pitchFamily="34" charset="0"/>
                  <a:cs typeface="Open Sans" panose="020B0606030504020204" pitchFamily="34" charset="0"/>
                </a:rPr>
                <a:t>Discount rate</a:t>
              </a:r>
            </a:p>
          </p:txBody>
        </p:sp>
      </p:grpSp>
      <p:cxnSp>
        <p:nvCxnSpPr>
          <p:cNvPr id="23" name="Connettore diritto 96">
            <a:extLst>
              <a:ext uri="{FF2B5EF4-FFF2-40B4-BE49-F238E27FC236}">
                <a16:creationId xmlns:a16="http://schemas.microsoft.com/office/drawing/2014/main" id="{C98C10D7-08E7-8A26-5367-C8997B70A0DB}"/>
              </a:ext>
            </a:extLst>
          </p:cNvPr>
          <p:cNvCxnSpPr>
            <a:cxnSpLocks/>
          </p:cNvCxnSpPr>
          <p:nvPr/>
        </p:nvCxnSpPr>
        <p:spPr>
          <a:xfrm flipV="1">
            <a:off x="3952592" y="2125224"/>
            <a:ext cx="0" cy="3924814"/>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4" name="Picture 4" descr="Cerca nella barra laterale">
            <a:extLst>
              <a:ext uri="{FF2B5EF4-FFF2-40B4-BE49-F238E27FC236}">
                <a16:creationId xmlns:a16="http://schemas.microsoft.com/office/drawing/2014/main" id="{AF485A03-BEB3-AE9A-578A-67F43055EE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6649" y="3778875"/>
            <a:ext cx="391886" cy="391886"/>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a:extLst>
              <a:ext uri="{FF2B5EF4-FFF2-40B4-BE49-F238E27FC236}">
                <a16:creationId xmlns:a16="http://schemas.microsoft.com/office/drawing/2014/main" id="{7D473773-B56D-7169-100D-0B6BBAB8C839}"/>
              </a:ext>
            </a:extLst>
          </p:cNvPr>
          <p:cNvGrpSpPr/>
          <p:nvPr/>
        </p:nvGrpSpPr>
        <p:grpSpPr>
          <a:xfrm>
            <a:off x="4610943" y="3021886"/>
            <a:ext cx="3352800" cy="933585"/>
            <a:chOff x="386473" y="1773591"/>
            <a:chExt cx="3352800" cy="933585"/>
          </a:xfrm>
        </p:grpSpPr>
        <p:sp>
          <p:nvSpPr>
            <p:cNvPr id="26" name="TextBox 25">
              <a:extLst>
                <a:ext uri="{FF2B5EF4-FFF2-40B4-BE49-F238E27FC236}">
                  <a16:creationId xmlns:a16="http://schemas.microsoft.com/office/drawing/2014/main" id="{1502702C-5F6E-504A-F4D0-D624FE79AA74}"/>
                </a:ext>
              </a:extLst>
            </p:cNvPr>
            <p:cNvSpPr txBox="1"/>
            <p:nvPr/>
          </p:nvSpPr>
          <p:spPr>
            <a:xfrm>
              <a:off x="386473" y="1773591"/>
              <a:ext cx="3352800" cy="338554"/>
            </a:xfrm>
            <a:prstGeom prst="rect">
              <a:avLst/>
            </a:prstGeom>
            <a:noFill/>
          </p:spPr>
          <p:txBody>
            <a:bodyPr wrap="square" rtlCol="0">
              <a:spAutoFit/>
            </a:bodyPr>
            <a:lstStyle/>
            <a:p>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Decision Variables</a:t>
              </a:r>
            </a:p>
          </p:txBody>
        </p:sp>
        <p:sp>
          <p:nvSpPr>
            <p:cNvPr id="27" name="TextBox 26">
              <a:extLst>
                <a:ext uri="{FF2B5EF4-FFF2-40B4-BE49-F238E27FC236}">
                  <a16:creationId xmlns:a16="http://schemas.microsoft.com/office/drawing/2014/main" id="{2A8C306F-74A9-6E25-CC44-CA7453454BE6}"/>
                </a:ext>
              </a:extLst>
            </p:cNvPr>
            <p:cNvSpPr txBox="1"/>
            <p:nvPr/>
          </p:nvSpPr>
          <p:spPr>
            <a:xfrm>
              <a:off x="386473" y="2183956"/>
              <a:ext cx="2503714" cy="523220"/>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Capacity of each technology Units of renewables capacity</a:t>
              </a:r>
            </a:p>
          </p:txBody>
        </p:sp>
      </p:grpSp>
      <p:grpSp>
        <p:nvGrpSpPr>
          <p:cNvPr id="28" name="Group 27">
            <a:extLst>
              <a:ext uri="{FF2B5EF4-FFF2-40B4-BE49-F238E27FC236}">
                <a16:creationId xmlns:a16="http://schemas.microsoft.com/office/drawing/2014/main" id="{7E843338-4E35-1F0D-59EF-1988E80DC040}"/>
              </a:ext>
            </a:extLst>
          </p:cNvPr>
          <p:cNvGrpSpPr/>
          <p:nvPr/>
        </p:nvGrpSpPr>
        <p:grpSpPr>
          <a:xfrm>
            <a:off x="4610943" y="4130233"/>
            <a:ext cx="3352800" cy="1364472"/>
            <a:chOff x="386473" y="1773591"/>
            <a:chExt cx="3352800" cy="1364472"/>
          </a:xfrm>
        </p:grpSpPr>
        <p:sp>
          <p:nvSpPr>
            <p:cNvPr id="29" name="TextBox 28">
              <a:extLst>
                <a:ext uri="{FF2B5EF4-FFF2-40B4-BE49-F238E27FC236}">
                  <a16:creationId xmlns:a16="http://schemas.microsoft.com/office/drawing/2014/main" id="{DB830682-7EFF-CB50-537B-27A2536BA7F4}"/>
                </a:ext>
              </a:extLst>
            </p:cNvPr>
            <p:cNvSpPr txBox="1"/>
            <p:nvPr/>
          </p:nvSpPr>
          <p:spPr>
            <a:xfrm>
              <a:off x="386473" y="1773591"/>
              <a:ext cx="3352800" cy="338554"/>
            </a:xfrm>
            <a:prstGeom prst="rect">
              <a:avLst/>
            </a:prstGeom>
            <a:noFill/>
          </p:spPr>
          <p:txBody>
            <a:bodyPr wrap="square" rtlCol="0">
              <a:spAutoFit/>
            </a:bodyPr>
            <a:lstStyle/>
            <a:p>
              <a:r>
                <a:rPr lang="en-US"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Secondary Variables</a:t>
              </a:r>
            </a:p>
          </p:txBody>
        </p:sp>
        <p:sp>
          <p:nvSpPr>
            <p:cNvPr id="30" name="TextBox 29">
              <a:extLst>
                <a:ext uri="{FF2B5EF4-FFF2-40B4-BE49-F238E27FC236}">
                  <a16:creationId xmlns:a16="http://schemas.microsoft.com/office/drawing/2014/main" id="{E0C03724-301E-9D21-3AE3-9FB3F84DA9DA}"/>
                </a:ext>
              </a:extLst>
            </p:cNvPr>
            <p:cNvSpPr txBox="1"/>
            <p:nvPr/>
          </p:nvSpPr>
          <p:spPr>
            <a:xfrm>
              <a:off x="386473" y="2183956"/>
              <a:ext cx="2503714" cy="954107"/>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Hourly energy produced</a:t>
              </a:r>
            </a:p>
            <a:p>
              <a:r>
                <a:rPr lang="en-US" sz="1400" i="1" dirty="0">
                  <a:latin typeface="Open Sans" panose="020B0606030504020204" pitchFamily="34" charset="0"/>
                  <a:ea typeface="Open Sans" panose="020B0606030504020204" pitchFamily="34" charset="0"/>
                  <a:cs typeface="Open Sans" panose="020B0606030504020204" pitchFamily="34" charset="0"/>
                </a:rPr>
                <a:t>Fixed and variable costs</a:t>
              </a:r>
            </a:p>
            <a:p>
              <a:r>
                <a:rPr lang="en-US" sz="1400" i="1" dirty="0">
                  <a:latin typeface="Open Sans" panose="020B0606030504020204" pitchFamily="34" charset="0"/>
                  <a:ea typeface="Open Sans" panose="020B0606030504020204" pitchFamily="34" charset="0"/>
                  <a:cs typeface="Open Sans" panose="020B0606030504020204" pitchFamily="34" charset="0"/>
                </a:rPr>
                <a:t>Total emissions</a:t>
              </a:r>
            </a:p>
            <a:p>
              <a:endParaRPr lang="en-US" sz="1400" i="1" dirty="0">
                <a:latin typeface="Open Sans" panose="020B0606030504020204" pitchFamily="34" charset="0"/>
                <a:ea typeface="Open Sans" panose="020B0606030504020204" pitchFamily="34" charset="0"/>
                <a:cs typeface="Open Sans" panose="020B0606030504020204" pitchFamily="34" charset="0"/>
              </a:endParaRPr>
            </a:p>
          </p:txBody>
        </p:sp>
      </p:grpSp>
      <p:sp>
        <p:nvSpPr>
          <p:cNvPr id="31" name="Right Brace 30">
            <a:extLst>
              <a:ext uri="{FF2B5EF4-FFF2-40B4-BE49-F238E27FC236}">
                <a16:creationId xmlns:a16="http://schemas.microsoft.com/office/drawing/2014/main" id="{E6B9BAC1-6F14-F865-7249-D99F151E48FD}"/>
              </a:ext>
            </a:extLst>
          </p:cNvPr>
          <p:cNvSpPr/>
          <p:nvPr/>
        </p:nvSpPr>
        <p:spPr>
          <a:xfrm>
            <a:off x="7590200" y="2160623"/>
            <a:ext cx="457199" cy="3854015"/>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32" name="Group 31">
            <a:extLst>
              <a:ext uri="{FF2B5EF4-FFF2-40B4-BE49-F238E27FC236}">
                <a16:creationId xmlns:a16="http://schemas.microsoft.com/office/drawing/2014/main" id="{41AA1B05-5873-100C-D5D3-4DFB4E0B0BFE}"/>
              </a:ext>
            </a:extLst>
          </p:cNvPr>
          <p:cNvGrpSpPr/>
          <p:nvPr/>
        </p:nvGrpSpPr>
        <p:grpSpPr>
          <a:xfrm>
            <a:off x="8451972" y="3058686"/>
            <a:ext cx="3352800" cy="933585"/>
            <a:chOff x="386473" y="1773591"/>
            <a:chExt cx="3352800" cy="933585"/>
          </a:xfrm>
        </p:grpSpPr>
        <p:sp>
          <p:nvSpPr>
            <p:cNvPr id="33" name="TextBox 32">
              <a:extLst>
                <a:ext uri="{FF2B5EF4-FFF2-40B4-BE49-F238E27FC236}">
                  <a16:creationId xmlns:a16="http://schemas.microsoft.com/office/drawing/2014/main" id="{EFE8FC70-7210-904D-A1BD-0E2FB50543AB}"/>
                </a:ext>
              </a:extLst>
            </p:cNvPr>
            <p:cNvSpPr txBox="1"/>
            <p:nvPr/>
          </p:nvSpPr>
          <p:spPr>
            <a:xfrm>
              <a:off x="386473" y="1773591"/>
              <a:ext cx="3352800" cy="338554"/>
            </a:xfrm>
            <a:prstGeom prst="rect">
              <a:avLst/>
            </a:prstGeom>
            <a:noFill/>
          </p:spPr>
          <p:txBody>
            <a:bodyPr wrap="square" rtlCol="0">
              <a:spAutoFit/>
            </a:bodyPr>
            <a:lstStyle/>
            <a:p>
              <a:r>
                <a:rPr lang="en-US"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Objective Functions</a:t>
              </a:r>
            </a:p>
          </p:txBody>
        </p:sp>
        <p:sp>
          <p:nvSpPr>
            <p:cNvPr id="34" name="TextBox 33">
              <a:extLst>
                <a:ext uri="{FF2B5EF4-FFF2-40B4-BE49-F238E27FC236}">
                  <a16:creationId xmlns:a16="http://schemas.microsoft.com/office/drawing/2014/main" id="{589DDF12-79FF-F06E-F099-3D9817F28672}"/>
                </a:ext>
              </a:extLst>
            </p:cNvPr>
            <p:cNvSpPr txBox="1"/>
            <p:nvPr/>
          </p:nvSpPr>
          <p:spPr>
            <a:xfrm>
              <a:off x="386473" y="2183956"/>
              <a:ext cx="2503714" cy="523220"/>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Net present costs</a:t>
              </a:r>
            </a:p>
            <a:p>
              <a:r>
                <a:rPr lang="en-US" sz="1400" i="1" dirty="0">
                  <a:latin typeface="Open Sans" panose="020B0606030504020204" pitchFamily="34" charset="0"/>
                  <a:ea typeface="Open Sans" panose="020B0606030504020204" pitchFamily="34" charset="0"/>
                  <a:cs typeface="Open Sans" panose="020B0606030504020204" pitchFamily="34" charset="0"/>
                </a:rPr>
                <a:t>Total operation costs</a:t>
              </a:r>
            </a:p>
          </p:txBody>
        </p:sp>
      </p:grpSp>
      <p:grpSp>
        <p:nvGrpSpPr>
          <p:cNvPr id="35" name="Group 34">
            <a:extLst>
              <a:ext uri="{FF2B5EF4-FFF2-40B4-BE49-F238E27FC236}">
                <a16:creationId xmlns:a16="http://schemas.microsoft.com/office/drawing/2014/main" id="{B4AFEED5-9EB1-987F-40E4-8AA2778BD9B1}"/>
              </a:ext>
            </a:extLst>
          </p:cNvPr>
          <p:cNvGrpSpPr/>
          <p:nvPr/>
        </p:nvGrpSpPr>
        <p:grpSpPr>
          <a:xfrm>
            <a:off x="8451971" y="4032772"/>
            <a:ext cx="3352801" cy="1149029"/>
            <a:chOff x="386472" y="1773591"/>
            <a:chExt cx="3352801" cy="1149029"/>
          </a:xfrm>
        </p:grpSpPr>
        <p:sp>
          <p:nvSpPr>
            <p:cNvPr id="36" name="TextBox 35">
              <a:extLst>
                <a:ext uri="{FF2B5EF4-FFF2-40B4-BE49-F238E27FC236}">
                  <a16:creationId xmlns:a16="http://schemas.microsoft.com/office/drawing/2014/main" id="{EBBC18A4-A44B-9341-73CB-2FF5531AF84F}"/>
                </a:ext>
              </a:extLst>
            </p:cNvPr>
            <p:cNvSpPr txBox="1"/>
            <p:nvPr/>
          </p:nvSpPr>
          <p:spPr>
            <a:xfrm>
              <a:off x="386473" y="1773591"/>
              <a:ext cx="3352800" cy="338554"/>
            </a:xfrm>
            <a:prstGeom prst="rect">
              <a:avLst/>
            </a:prstGeom>
            <a:noFill/>
          </p:spPr>
          <p:txBody>
            <a:bodyPr wrap="square" rtlCol="0">
              <a:spAutoFit/>
            </a:bodyPr>
            <a:lstStyle/>
            <a:p>
              <a:r>
                <a:rPr lang="en-US"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Constraints</a:t>
              </a:r>
            </a:p>
          </p:txBody>
        </p:sp>
        <p:sp>
          <p:nvSpPr>
            <p:cNvPr id="37" name="TextBox 36">
              <a:extLst>
                <a:ext uri="{FF2B5EF4-FFF2-40B4-BE49-F238E27FC236}">
                  <a16:creationId xmlns:a16="http://schemas.microsoft.com/office/drawing/2014/main" id="{45816476-1255-694E-3AF8-53F69A4902C3}"/>
                </a:ext>
              </a:extLst>
            </p:cNvPr>
            <p:cNvSpPr txBox="1"/>
            <p:nvPr/>
          </p:nvSpPr>
          <p:spPr>
            <a:xfrm>
              <a:off x="386472" y="2183956"/>
              <a:ext cx="2858189" cy="738664"/>
            </a:xfrm>
            <a:prstGeom prst="rect">
              <a:avLst/>
            </a:prstGeom>
            <a:noFill/>
          </p:spPr>
          <p:txBody>
            <a:bodyPr wrap="square" rtlCol="0">
              <a:spAutoFit/>
            </a:bodyPr>
            <a:lstStyle/>
            <a:p>
              <a:r>
                <a:rPr lang="en-US" sz="1400" i="1" dirty="0">
                  <a:latin typeface="Open Sans" panose="020B0606030504020204" pitchFamily="34" charset="0"/>
                  <a:ea typeface="Open Sans" panose="020B0606030504020204" pitchFamily="34" charset="0"/>
                  <a:cs typeface="Open Sans" panose="020B0606030504020204" pitchFamily="34" charset="0"/>
                </a:rPr>
                <a:t>Optimization constraints</a:t>
              </a:r>
            </a:p>
            <a:p>
              <a:r>
                <a:rPr lang="en-US" sz="1400" i="1" dirty="0">
                  <a:latin typeface="Open Sans" panose="020B0606030504020204" pitchFamily="34" charset="0"/>
                  <a:ea typeface="Open Sans" panose="020B0606030504020204" pitchFamily="34" charset="0"/>
                  <a:cs typeface="Open Sans" panose="020B0606030504020204" pitchFamily="34" charset="0"/>
                </a:rPr>
                <a:t>Renewables constraints</a:t>
              </a:r>
            </a:p>
            <a:p>
              <a:r>
                <a:rPr lang="en-US" sz="1400" i="1" dirty="0">
                  <a:latin typeface="Open Sans" panose="020B0606030504020204" pitchFamily="34" charset="0"/>
                  <a:ea typeface="Open Sans" panose="020B0606030504020204" pitchFamily="34" charset="0"/>
                  <a:cs typeface="Open Sans" panose="020B0606030504020204" pitchFamily="34" charset="0"/>
                </a:rPr>
                <a:t>Technologies functioning equation</a:t>
              </a:r>
            </a:p>
          </p:txBody>
        </p:sp>
      </p:grpSp>
      <p:sp>
        <p:nvSpPr>
          <p:cNvPr id="38" name="Rectangle 37">
            <a:extLst>
              <a:ext uri="{FF2B5EF4-FFF2-40B4-BE49-F238E27FC236}">
                <a16:creationId xmlns:a16="http://schemas.microsoft.com/office/drawing/2014/main" id="{6F83C302-0584-DE21-FA31-49923C6B3B6C}"/>
              </a:ext>
            </a:extLst>
          </p:cNvPr>
          <p:cNvSpPr/>
          <p:nvPr/>
        </p:nvSpPr>
        <p:spPr>
          <a:xfrm>
            <a:off x="595495" y="1976346"/>
            <a:ext cx="3009209" cy="4174214"/>
          </a:xfrm>
          <a:prstGeom prst="rect">
            <a:avLst/>
          </a:prstGeom>
          <a:noFill/>
          <a:ln w="9525">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12A5C039-3A74-CBA2-9A19-1196F3D518DD}"/>
              </a:ext>
            </a:extLst>
          </p:cNvPr>
          <p:cNvSpPr/>
          <p:nvPr/>
        </p:nvSpPr>
        <p:spPr>
          <a:xfrm>
            <a:off x="4272760" y="1974378"/>
            <a:ext cx="3009209" cy="4174214"/>
          </a:xfrm>
          <a:prstGeom prst="rect">
            <a:avLst/>
          </a:prstGeom>
          <a:noFill/>
          <a:ln w="9525">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021B9F03-F32A-3097-3569-25AAFC091511}"/>
              </a:ext>
            </a:extLst>
          </p:cNvPr>
          <p:cNvSpPr/>
          <p:nvPr/>
        </p:nvSpPr>
        <p:spPr>
          <a:xfrm>
            <a:off x="8226952" y="1974378"/>
            <a:ext cx="3083208" cy="4174214"/>
          </a:xfrm>
          <a:prstGeom prst="rect">
            <a:avLst/>
          </a:prstGeom>
          <a:noFill/>
          <a:ln w="952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Mathematical Formulation</a:t>
            </a:r>
          </a:p>
        </p:txBody>
      </p:sp>
      <p:sp>
        <p:nvSpPr>
          <p:cNvPr id="21" name="TextBox 20">
            <a:extLst>
              <a:ext uri="{FF2B5EF4-FFF2-40B4-BE49-F238E27FC236}">
                <a16:creationId xmlns:a16="http://schemas.microsoft.com/office/drawing/2014/main" id="{9F7B731D-5C13-5F02-02AA-E512D017BA14}"/>
              </a:ext>
            </a:extLst>
          </p:cNvPr>
          <p:cNvSpPr txBox="1"/>
          <p:nvPr/>
        </p:nvSpPr>
        <p:spPr>
          <a:xfrm>
            <a:off x="593240" y="1481100"/>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The model optimizes costs, ensuring energy production meets demand within defined constraints for system balance and efficiency.</a:t>
            </a:r>
          </a:p>
        </p:txBody>
      </p:sp>
      <p:sp>
        <p:nvSpPr>
          <p:cNvPr id="22" name="Rectangle 21">
            <a:extLst>
              <a:ext uri="{FF2B5EF4-FFF2-40B4-BE49-F238E27FC236}">
                <a16:creationId xmlns:a16="http://schemas.microsoft.com/office/drawing/2014/main" id="{6599D8D6-96F4-E1CC-EAF3-029F92B9DF13}"/>
              </a:ext>
            </a:extLst>
          </p:cNvPr>
          <p:cNvSpPr/>
          <p:nvPr/>
        </p:nvSpPr>
        <p:spPr>
          <a:xfrm>
            <a:off x="723306" y="4556678"/>
            <a:ext cx="1657032" cy="313163"/>
          </a:xfrm>
          <a:prstGeom prst="rect">
            <a:avLst/>
          </a:prstGeom>
        </p:spPr>
        <p:txBody>
          <a:bodyPr wrap="square">
            <a:spAutoFit/>
          </a:bodyPr>
          <a:lstStyle/>
          <a:p>
            <a:pPr algn="l">
              <a:spcBef>
                <a:spcPct val="20000"/>
              </a:spcBef>
            </a:pPr>
            <a:r>
              <a:rPr lang="it-IT" sz="1435"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Energy balance:</a:t>
            </a:r>
          </a:p>
        </p:txBody>
      </p:sp>
      <p:grpSp>
        <p:nvGrpSpPr>
          <p:cNvPr id="23" name="Group 22">
            <a:extLst>
              <a:ext uri="{FF2B5EF4-FFF2-40B4-BE49-F238E27FC236}">
                <a16:creationId xmlns:a16="http://schemas.microsoft.com/office/drawing/2014/main" id="{74517737-8493-3512-5FCC-AFCB72EC5E47}"/>
              </a:ext>
            </a:extLst>
          </p:cNvPr>
          <p:cNvGrpSpPr/>
          <p:nvPr/>
        </p:nvGrpSpPr>
        <p:grpSpPr>
          <a:xfrm>
            <a:off x="2560044" y="4395373"/>
            <a:ext cx="8439197" cy="658435"/>
            <a:chOff x="2722491" y="1935788"/>
            <a:chExt cx="8439197" cy="658435"/>
          </a:xfrm>
        </p:grpSpPr>
        <mc:AlternateContent xmlns:mc="http://schemas.openxmlformats.org/markup-compatibility/2006" xmlns:a14="http://schemas.microsoft.com/office/drawing/2010/main">
          <mc:Choice Requires="a14">
            <p:sp>
              <p:nvSpPr>
                <p:cNvPr id="24" name="Rectangle 1">
                  <a:extLst>
                    <a:ext uri="{FF2B5EF4-FFF2-40B4-BE49-F238E27FC236}">
                      <a16:creationId xmlns:a16="http://schemas.microsoft.com/office/drawing/2014/main" id="{4EC45A25-E21C-E051-14B1-4D9EBC1F22F4}"/>
                    </a:ext>
                  </a:extLst>
                </p:cNvPr>
                <p:cNvSpPr/>
                <p:nvPr/>
              </p:nvSpPr>
              <p:spPr>
                <a:xfrm>
                  <a:off x="2722491" y="1940774"/>
                  <a:ext cx="8439197" cy="653449"/>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𝐸𝑙</m:t>
                            </m:r>
                            <m:r>
                              <a:rPr lang="it-IT" sz="1435" i="1">
                                <a:latin typeface="Cambria Math" panose="02040503050406030204" pitchFamily="18" charset="0"/>
                              </a:rPr>
                              <m:t>,</m:t>
                            </m:r>
                            <m:r>
                              <a:rPr lang="it-IT" sz="1435" i="1">
                                <a:latin typeface="Cambria Math" panose="02040503050406030204" pitchFamily="18" charset="0"/>
                              </a:rPr>
                              <m:t>𝐷𝑒𝑚𝑎𝑛𝑑</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m:t>
                        </m:r>
                        <m:nary>
                          <m:naryPr>
                            <m:chr m:val="∑"/>
                            <m:supHide m:val="on"/>
                            <m:ctrlPr>
                              <a:rPr lang="it-IT" sz="1435" i="1">
                                <a:latin typeface="Cambria Math" panose="02040503050406030204" pitchFamily="18" charset="0"/>
                              </a:rPr>
                            </m:ctrlPr>
                          </m:naryPr>
                          <m:sub>
                            <m:r>
                              <a:rPr lang="it-IT" sz="1435" i="1">
                                <a:latin typeface="Cambria Math" panose="02040503050406030204" pitchFamily="18" charset="0"/>
                              </a:rPr>
                              <m:t>𝑟</m:t>
                            </m:r>
                          </m:sub>
                          <m:sup/>
                          <m:e>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i="1">
                                        <a:latin typeface="Cambria Math" panose="02040503050406030204" pitchFamily="18" charset="0"/>
                                      </a:rPr>
                                      <m:t>𝑉𝑅𝐸𝑆</m:t>
                                    </m:r>
                                  </m:e>
                                  <m:sub>
                                    <m:r>
                                      <a:rPr lang="it-IT" sz="1435" i="1">
                                        <a:latin typeface="Cambria Math" panose="02040503050406030204" pitchFamily="18" charset="0"/>
                                      </a:rPr>
                                      <m:t>𝑟</m:t>
                                    </m:r>
                                  </m:sub>
                                </m:sSub>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e>
                        </m:nary>
                        <m:r>
                          <a:rPr lang="it-IT" sz="1435">
                            <a:latin typeface="Cambria Math" panose="02040503050406030204" pitchFamily="18" charset="0"/>
                          </a:rPr>
                          <m:t>+</m:t>
                        </m:r>
                        <m:nary>
                          <m:naryPr>
                            <m:chr m:val="∑"/>
                            <m:supHide m:val="on"/>
                            <m:ctrlPr>
                              <a:rPr lang="it-IT" sz="1435" i="1">
                                <a:latin typeface="Cambria Math" panose="02040503050406030204" pitchFamily="18" charset="0"/>
                              </a:rPr>
                            </m:ctrlPr>
                          </m:naryPr>
                          <m:sub>
                            <m:r>
                              <a:rPr lang="it-IT" sz="1435" i="1">
                                <a:latin typeface="Cambria Math" panose="02040503050406030204" pitchFamily="18" charset="0"/>
                              </a:rPr>
                              <m:t>𝑔</m:t>
                            </m:r>
                          </m:sub>
                          <m:sup/>
                          <m:e>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sSub>
                                  <m:sSubPr>
                                    <m:ctrlPr>
                                      <a:rPr lang="it-IT" sz="1435" i="1">
                                        <a:latin typeface="Cambria Math" panose="02040503050406030204" pitchFamily="18" charset="0"/>
                                      </a:rPr>
                                    </m:ctrlPr>
                                  </m:sSubPr>
                                  <m:e>
                                    <m:r>
                                      <a:rPr lang="it-IT" sz="1435" i="1">
                                        <a:latin typeface="Cambria Math" panose="02040503050406030204" pitchFamily="18" charset="0"/>
                                      </a:rPr>
                                      <m:t>𝐺𝑒𝑛</m:t>
                                    </m:r>
                                  </m:e>
                                  <m:sub>
                                    <m:r>
                                      <a:rPr lang="it-IT" sz="1435" i="1">
                                        <a:latin typeface="Cambria Math" panose="02040503050406030204" pitchFamily="18" charset="0"/>
                                      </a:rPr>
                                      <m:t>𝑔</m:t>
                                    </m:r>
                                  </m:sub>
                                </m:sSub>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e>
                        </m:nary>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𝑏𝑎𝑡</m:t>
                            </m:r>
                            <m:r>
                              <a:rPr lang="it-IT" sz="1435">
                                <a:latin typeface="Cambria Math" panose="02040503050406030204" pitchFamily="18" charset="0"/>
                              </a:rPr>
                              <m:t>,</m:t>
                            </m:r>
                            <m:r>
                              <a:rPr lang="it-IT" sz="1435" i="1">
                                <a:latin typeface="Cambria Math" panose="02040503050406030204" pitchFamily="18" charset="0"/>
                              </a:rPr>
                              <m:t>𝑐h</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𝑏𝑎𝑡</m:t>
                            </m:r>
                            <m:r>
                              <a:rPr lang="it-IT" sz="1435">
                                <a:latin typeface="Cambria Math" panose="02040503050406030204" pitchFamily="18" charset="0"/>
                              </a:rPr>
                              <m:t>,</m:t>
                            </m:r>
                            <m:r>
                              <a:rPr lang="it-IT" sz="1435" i="1">
                                <a:latin typeface="Cambria Math" panose="02040503050406030204" pitchFamily="18" charset="0"/>
                              </a:rPr>
                              <m:t>𝑑𝑖𝑠</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𝐶𝑢𝑟𝑡</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𝐸</m:t>
                            </m:r>
                          </m:e>
                          <m:sub>
                            <m:r>
                              <a:rPr lang="it-IT" sz="1435" i="1">
                                <a:latin typeface="Cambria Math" panose="02040503050406030204" pitchFamily="18" charset="0"/>
                              </a:rPr>
                              <m:t>𝐿𝑜𝑠𝑡𝐿𝑜𝑎𝑑</m:t>
                            </m:r>
                          </m:sub>
                        </m:sSub>
                        <m:d>
                          <m:dPr>
                            <m:ctrlPr>
                              <a:rPr lang="it-IT" sz="1435" i="1">
                                <a:latin typeface="Cambria Math" panose="02040503050406030204" pitchFamily="18" charset="0"/>
                              </a:rPr>
                            </m:ctrlPr>
                          </m:dPr>
                          <m:e>
                            <m:r>
                              <a:rPr lang="it-IT" sz="1435" i="1">
                                <a:latin typeface="Cambria Math" panose="02040503050406030204" pitchFamily="18" charset="0"/>
                              </a:rPr>
                              <m:t>𝑡</m:t>
                            </m:r>
                          </m:e>
                        </m:d>
                        <m:r>
                          <a:rPr lang="it-IT" sz="1435">
                            <a:latin typeface="Cambria Math" panose="02040503050406030204" pitchFamily="18" charset="0"/>
                          </a:rPr>
                          <m:t>  [</m:t>
                        </m:r>
                        <m:r>
                          <m:rPr>
                            <m:sty m:val="p"/>
                          </m:rPr>
                          <a:rPr lang="it-IT" sz="1435">
                            <a:latin typeface="Cambria Math" panose="02040503050406030204" pitchFamily="18" charset="0"/>
                          </a:rPr>
                          <m:t>Wh</m:t>
                        </m:r>
                        <m:r>
                          <a:rPr lang="it-IT" sz="1435">
                            <a:latin typeface="Cambria Math" panose="02040503050406030204" pitchFamily="18" charset="0"/>
                          </a:rPr>
                          <m:t>] </m:t>
                        </m:r>
                      </m:oMath>
                    </m:oMathPara>
                  </a14:m>
                  <a:endParaRPr lang="it-IT" sz="1435" dirty="0"/>
                </a:p>
              </p:txBody>
            </p:sp>
          </mc:Choice>
          <mc:Fallback xmlns="">
            <p:sp>
              <p:nvSpPr>
                <p:cNvPr id="4" name="Rectangle 1">
                  <a:extLst>
                    <a:ext uri="{FF2B5EF4-FFF2-40B4-BE49-F238E27FC236}">
                      <a16:creationId xmlns:a16="http://schemas.microsoft.com/office/drawing/2014/main" id="{4F8C7B3E-3989-BAC3-10D6-F53D61F177F0}"/>
                    </a:ext>
                  </a:extLst>
                </p:cNvPr>
                <p:cNvSpPr>
                  <a:spLocks noRot="1" noChangeAspect="1" noMove="1" noResize="1" noEditPoints="1" noAdjustHandles="1" noChangeArrowheads="1" noChangeShapeType="1" noTextEdit="1"/>
                </p:cNvSpPr>
                <p:nvPr/>
              </p:nvSpPr>
              <p:spPr>
                <a:xfrm>
                  <a:off x="2722491" y="1940774"/>
                  <a:ext cx="8439197" cy="653449"/>
                </a:xfrm>
                <a:prstGeom prst="rect">
                  <a:avLst/>
                </a:prstGeom>
                <a:blipFill>
                  <a:blip r:embed="rId4"/>
                  <a:stretch>
                    <a:fillRect t="-114953" b="-158879"/>
                  </a:stretch>
                </a:blipFill>
              </p:spPr>
              <p:txBody>
                <a:bodyPr/>
                <a:lstStyle/>
                <a:p>
                  <a:r>
                    <a:rPr lang="en-US">
                      <a:noFill/>
                    </a:rPr>
                    <a:t> </a:t>
                  </a:r>
                </a:p>
              </p:txBody>
            </p:sp>
          </mc:Fallback>
        </mc:AlternateContent>
        <p:sp>
          <p:nvSpPr>
            <p:cNvPr id="25" name="Rectangle 24">
              <a:extLst>
                <a:ext uri="{FF2B5EF4-FFF2-40B4-BE49-F238E27FC236}">
                  <a16:creationId xmlns:a16="http://schemas.microsoft.com/office/drawing/2014/main" id="{F7459CE8-FE08-DAD0-4F74-E30006D6FE92}"/>
                </a:ext>
              </a:extLst>
            </p:cNvPr>
            <p:cNvSpPr/>
            <p:nvPr/>
          </p:nvSpPr>
          <p:spPr>
            <a:xfrm>
              <a:off x="2760304" y="1935788"/>
              <a:ext cx="8124300" cy="645319"/>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oup 25">
            <a:extLst>
              <a:ext uri="{FF2B5EF4-FFF2-40B4-BE49-F238E27FC236}">
                <a16:creationId xmlns:a16="http://schemas.microsoft.com/office/drawing/2014/main" id="{B9228986-D309-79C0-CEB8-A370CB2FCC75}"/>
              </a:ext>
            </a:extLst>
          </p:cNvPr>
          <p:cNvGrpSpPr/>
          <p:nvPr/>
        </p:nvGrpSpPr>
        <p:grpSpPr>
          <a:xfrm>
            <a:off x="1759640" y="2156688"/>
            <a:ext cx="8398294" cy="1721491"/>
            <a:chOff x="1229493" y="1491463"/>
            <a:chExt cx="8398294" cy="1721491"/>
          </a:xfrm>
        </p:grpSpPr>
        <p:sp>
          <p:nvSpPr>
            <p:cNvPr id="27" name="Rectangle 26">
              <a:extLst>
                <a:ext uri="{FF2B5EF4-FFF2-40B4-BE49-F238E27FC236}">
                  <a16:creationId xmlns:a16="http://schemas.microsoft.com/office/drawing/2014/main" id="{E64E5F0D-4B20-FC38-884E-5BBABA118700}"/>
                </a:ext>
              </a:extLst>
            </p:cNvPr>
            <p:cNvSpPr/>
            <p:nvPr/>
          </p:nvSpPr>
          <p:spPr>
            <a:xfrm>
              <a:off x="1229493" y="2135490"/>
              <a:ext cx="2052291" cy="313163"/>
            </a:xfrm>
            <a:prstGeom prst="rect">
              <a:avLst/>
            </a:prstGeom>
          </p:spPr>
          <p:txBody>
            <a:bodyPr wrap="square">
              <a:spAutoFit/>
            </a:bodyPr>
            <a:lstStyle/>
            <a:p>
              <a:pPr algn="l">
                <a:spcBef>
                  <a:spcPct val="20000"/>
                </a:spcBef>
              </a:pPr>
              <a:r>
                <a:rPr lang="it-IT" sz="1435"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Objective</a:t>
              </a:r>
              <a:r>
                <a:rPr lang="it-IT" sz="1435"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it-IT" sz="1435"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function</a:t>
              </a:r>
              <a:r>
                <a:rPr lang="it-IT" sz="1435" b="1" dirty="0">
                  <a:solidFill>
                    <a:srgbClr val="002060"/>
                  </a:solidFill>
                  <a:latin typeface="Open Sans" panose="020B0606030504020204" pitchFamily="34" charset="0"/>
                  <a:ea typeface="Open Sans" panose="020B0606030504020204" pitchFamily="34" charset="0"/>
                  <a:cs typeface="Open Sans" panose="020B0606030504020204" pitchFamily="34" charset="0"/>
                </a:rPr>
                <a:t>:</a:t>
              </a:r>
            </a:p>
          </p:txBody>
        </p:sp>
        <p:grpSp>
          <p:nvGrpSpPr>
            <p:cNvPr id="28" name="Group 27">
              <a:extLst>
                <a:ext uri="{FF2B5EF4-FFF2-40B4-BE49-F238E27FC236}">
                  <a16:creationId xmlns:a16="http://schemas.microsoft.com/office/drawing/2014/main" id="{3C3E00D1-D7D1-7826-3B06-D65E14DF3D0B}"/>
                </a:ext>
              </a:extLst>
            </p:cNvPr>
            <p:cNvGrpSpPr/>
            <p:nvPr/>
          </p:nvGrpSpPr>
          <p:grpSpPr>
            <a:xfrm>
              <a:off x="3398239" y="1969413"/>
              <a:ext cx="6229548" cy="645319"/>
              <a:chOff x="2977790" y="1931511"/>
              <a:chExt cx="6229548" cy="645319"/>
            </a:xfrm>
          </p:grpSpPr>
          <p:grpSp>
            <p:nvGrpSpPr>
              <p:cNvPr id="39" name="Group 38">
                <a:extLst>
                  <a:ext uri="{FF2B5EF4-FFF2-40B4-BE49-F238E27FC236}">
                    <a16:creationId xmlns:a16="http://schemas.microsoft.com/office/drawing/2014/main" id="{E858CACA-8E6F-BAC8-495E-77C89453D54A}"/>
                  </a:ext>
                </a:extLst>
              </p:cNvPr>
              <p:cNvGrpSpPr/>
              <p:nvPr/>
            </p:nvGrpSpPr>
            <p:grpSpPr>
              <a:xfrm>
                <a:off x="2984662" y="1980699"/>
                <a:ext cx="6188425" cy="546945"/>
                <a:chOff x="4958473" y="2047516"/>
                <a:chExt cx="6188425" cy="546945"/>
              </a:xfrm>
            </p:grpSpPr>
            <mc:AlternateContent xmlns:mc="http://schemas.openxmlformats.org/markup-compatibility/2006" xmlns:a14="http://schemas.microsoft.com/office/drawing/2010/main">
              <mc:Choice Requires="a14">
                <p:sp>
                  <p:nvSpPr>
                    <p:cNvPr id="41" name="Rectangle 12">
                      <a:extLst>
                        <a:ext uri="{FF2B5EF4-FFF2-40B4-BE49-F238E27FC236}">
                          <a16:creationId xmlns:a16="http://schemas.microsoft.com/office/drawing/2014/main" id="{DADB40A8-8E7D-CFB0-3D63-0699DB2B8273}"/>
                        </a:ext>
                      </a:extLst>
                    </p:cNvPr>
                    <p:cNvSpPr/>
                    <p:nvPr/>
                  </p:nvSpPr>
                  <p:spPr>
                    <a:xfrm>
                      <a:off x="4958473" y="2047516"/>
                      <a:ext cx="2554097" cy="54694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it-IT" sz="1435" i="1">
                                <a:latin typeface="Cambria Math" panose="02040503050406030204" pitchFamily="18" charset="0"/>
                              </a:rPr>
                              <m:t>𝑁𝑃𝐶</m:t>
                            </m:r>
                            <m:r>
                              <a:rPr lang="it-IT" sz="1435">
                                <a:latin typeface="Cambria Math" panose="02040503050406030204" pitchFamily="18" charset="0"/>
                              </a:rPr>
                              <m:t>=</m:t>
                            </m:r>
                            <m:r>
                              <a:rPr lang="it-IT" sz="1435" i="1">
                                <a:latin typeface="Cambria Math" panose="02040503050406030204" pitchFamily="18" charset="0"/>
                              </a:rPr>
                              <m:t>𝐼𝑛𝑣</m:t>
                            </m:r>
                            <m:r>
                              <a:rPr lang="it-IT" sz="1435">
                                <a:latin typeface="Cambria Math" panose="02040503050406030204" pitchFamily="18" charset="0"/>
                              </a:rPr>
                              <m:t>+</m:t>
                            </m:r>
                            <m:nary>
                              <m:naryPr>
                                <m:chr m:val="∑"/>
                                <m:limLoc m:val="subSup"/>
                                <m:ctrlPr>
                                  <a:rPr lang="it-IT" sz="1435" i="1">
                                    <a:latin typeface="Cambria Math" panose="02040503050406030204" pitchFamily="18" charset="0"/>
                                  </a:rPr>
                                </m:ctrlPr>
                              </m:naryPr>
                              <m:sub>
                                <m:r>
                                  <a:rPr lang="it-IT" sz="1435" i="1">
                                    <a:latin typeface="Cambria Math" panose="02040503050406030204" pitchFamily="18" charset="0"/>
                                  </a:rPr>
                                  <m:t>𝑛</m:t>
                                </m:r>
                                <m:r>
                                  <a:rPr lang="it-IT" sz="1435">
                                    <a:latin typeface="Cambria Math" panose="02040503050406030204" pitchFamily="18" charset="0"/>
                                  </a:rPr>
                                  <m:t>=1</m:t>
                                </m:r>
                              </m:sub>
                              <m:sup>
                                <m:r>
                                  <a:rPr lang="it-IT" sz="1435" i="1">
                                    <a:latin typeface="Cambria Math" panose="02040503050406030204" pitchFamily="18" charset="0"/>
                                  </a:rPr>
                                  <m:t>𝑁</m:t>
                                </m:r>
                              </m:sup>
                              <m:e>
                                <m:f>
                                  <m:fPr>
                                    <m:ctrlPr>
                                      <a:rPr lang="it-IT" sz="1435" i="1">
                                        <a:latin typeface="Cambria Math" panose="02040503050406030204" pitchFamily="18" charset="0"/>
                                      </a:rPr>
                                    </m:ctrlPr>
                                  </m:fPr>
                                  <m:num>
                                    <m:r>
                                      <a:rPr lang="it-IT" sz="1435" i="1">
                                        <a:latin typeface="Cambria Math" panose="02040503050406030204" pitchFamily="18" charset="0"/>
                                      </a:rPr>
                                      <m:t>𝑌𝐶𝐶</m:t>
                                    </m:r>
                                  </m:num>
                                  <m:den>
                                    <m:sSup>
                                      <m:sSupPr>
                                        <m:ctrlPr>
                                          <a:rPr lang="it-IT" sz="1435" i="1">
                                            <a:latin typeface="Cambria Math" panose="02040503050406030204" pitchFamily="18" charset="0"/>
                                          </a:rPr>
                                        </m:ctrlPr>
                                      </m:sSupPr>
                                      <m:e>
                                        <m:d>
                                          <m:dPr>
                                            <m:ctrlPr>
                                              <a:rPr lang="it-IT" sz="1435" i="1">
                                                <a:latin typeface="Cambria Math" panose="02040503050406030204" pitchFamily="18" charset="0"/>
                                              </a:rPr>
                                            </m:ctrlPr>
                                          </m:dPr>
                                          <m:e>
                                            <m:r>
                                              <a:rPr lang="it-IT" sz="1435">
                                                <a:latin typeface="Cambria Math" panose="02040503050406030204" pitchFamily="18" charset="0"/>
                                              </a:rPr>
                                              <m:t>1+</m:t>
                                            </m:r>
                                            <m:r>
                                              <a:rPr lang="it-IT" sz="1435" i="1">
                                                <a:latin typeface="Cambria Math" panose="02040503050406030204" pitchFamily="18" charset="0"/>
                                              </a:rPr>
                                              <m:t>𝑑</m:t>
                                            </m:r>
                                          </m:e>
                                        </m:d>
                                      </m:e>
                                      <m:sup>
                                        <m:r>
                                          <a:rPr lang="it-IT" sz="1435" i="1">
                                            <a:latin typeface="Cambria Math" panose="02040503050406030204" pitchFamily="18" charset="0"/>
                                          </a:rPr>
                                          <m:t>𝑛</m:t>
                                        </m:r>
                                      </m:sup>
                                    </m:sSup>
                                  </m:den>
                                </m:f>
                              </m:e>
                            </m:nary>
                          </m:oMath>
                        </m:oMathPara>
                      </a14:m>
                      <a:endParaRPr lang="it-IT" sz="1435" dirty="0"/>
                    </a:p>
                  </p:txBody>
                </p:sp>
              </mc:Choice>
              <mc:Fallback xmlns="">
                <p:sp>
                  <p:nvSpPr>
                    <p:cNvPr id="19" name="Rectangle 12">
                      <a:extLst>
                        <a:ext uri="{FF2B5EF4-FFF2-40B4-BE49-F238E27FC236}">
                          <a16:creationId xmlns:a16="http://schemas.microsoft.com/office/drawing/2014/main" id="{662C4EA6-5FB6-800B-9411-9E8E202EB052}"/>
                        </a:ext>
                      </a:extLst>
                    </p:cNvPr>
                    <p:cNvSpPr>
                      <a:spLocks noRot="1" noChangeAspect="1" noMove="1" noResize="1" noEditPoints="1" noAdjustHandles="1" noChangeArrowheads="1" noChangeShapeType="1" noTextEdit="1"/>
                    </p:cNvSpPr>
                    <p:nvPr/>
                  </p:nvSpPr>
                  <p:spPr>
                    <a:xfrm>
                      <a:off x="4958473" y="2047516"/>
                      <a:ext cx="2554097" cy="546945"/>
                    </a:xfrm>
                    <a:prstGeom prst="rect">
                      <a:avLst/>
                    </a:prstGeom>
                    <a:blipFill>
                      <a:blip r:embed="rId5"/>
                      <a:stretch>
                        <a:fillRect t="-138202" r="-11217" b="-2112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Rectangle 14">
                      <a:extLst>
                        <a:ext uri="{FF2B5EF4-FFF2-40B4-BE49-F238E27FC236}">
                          <a16:creationId xmlns:a16="http://schemas.microsoft.com/office/drawing/2014/main" id="{64CD45B6-F0AE-4991-449C-956995832EDC}"/>
                        </a:ext>
                      </a:extLst>
                    </p:cNvPr>
                    <p:cNvSpPr/>
                    <p:nvPr/>
                  </p:nvSpPr>
                  <p:spPr>
                    <a:xfrm>
                      <a:off x="7512570" y="2155558"/>
                      <a:ext cx="3634328" cy="33086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it-IT" sz="1435" i="1">
                                <a:latin typeface="Cambria Math" panose="02040503050406030204" pitchFamily="18" charset="0"/>
                              </a:rPr>
                              <m:t>𝑌𝐶𝐶</m:t>
                            </m:r>
                            <m:r>
                              <a:rPr lang="it-IT" sz="1435">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𝐶</m:t>
                                </m:r>
                              </m:e>
                              <m:sub>
                                <m:r>
                                  <a:rPr lang="it-IT" sz="1435" i="1">
                                    <a:latin typeface="Cambria Math" panose="02040503050406030204" pitchFamily="18" charset="0"/>
                                  </a:rPr>
                                  <m:t>𝑂</m:t>
                                </m:r>
                                <m:r>
                                  <a:rPr lang="it-IT" sz="1435" i="1">
                                    <a:latin typeface="Cambria Math" panose="02040503050406030204" pitchFamily="18" charset="0"/>
                                  </a:rPr>
                                  <m:t>&amp;</m:t>
                                </m:r>
                                <m:r>
                                  <a:rPr lang="it-IT" sz="1435" i="1">
                                    <a:latin typeface="Cambria Math" panose="02040503050406030204" pitchFamily="18" charset="0"/>
                                  </a:rPr>
                                  <m:t>𝑀</m:t>
                                </m:r>
                              </m:sub>
                            </m:sSub>
                            <m:r>
                              <a:rPr lang="it-IT" sz="1435" i="1">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𝐶</m:t>
                                </m:r>
                              </m:e>
                              <m:sub>
                                <m:r>
                                  <a:rPr lang="it-IT" sz="1435" i="1">
                                    <a:latin typeface="Cambria Math" panose="02040503050406030204" pitchFamily="18" charset="0"/>
                                  </a:rPr>
                                  <m:t>𝑓𝑢𝑒𝑙</m:t>
                                </m:r>
                              </m:sub>
                            </m:sSub>
                            <m:r>
                              <a:rPr lang="it-IT" sz="1435" i="1">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𝐶</m:t>
                                </m:r>
                              </m:e>
                              <m:sub>
                                <m:r>
                                  <a:rPr lang="it-IT" sz="1435" i="1">
                                    <a:latin typeface="Cambria Math" panose="02040503050406030204" pitchFamily="18" charset="0"/>
                                  </a:rPr>
                                  <m:t>𝐿𝑜𝑠𝑡𝐿𝑜𝑎𝑑</m:t>
                                </m:r>
                              </m:sub>
                            </m:sSub>
                            <m:r>
                              <a:rPr lang="it-IT" sz="1435" i="1">
                                <a:latin typeface="Cambria Math" panose="02040503050406030204" pitchFamily="18" charset="0"/>
                              </a:rPr>
                              <m:t>+</m:t>
                            </m:r>
                            <m:sSub>
                              <m:sSubPr>
                                <m:ctrlPr>
                                  <a:rPr lang="it-IT" sz="1435" i="1">
                                    <a:latin typeface="Cambria Math" panose="02040503050406030204" pitchFamily="18" charset="0"/>
                                  </a:rPr>
                                </m:ctrlPr>
                              </m:sSubPr>
                              <m:e>
                                <m:r>
                                  <a:rPr lang="it-IT" sz="1435" i="1">
                                    <a:latin typeface="Cambria Math" panose="02040503050406030204" pitchFamily="18" charset="0"/>
                                  </a:rPr>
                                  <m:t>𝐶</m:t>
                                </m:r>
                              </m:e>
                              <m:sub>
                                <m:r>
                                  <a:rPr lang="it-IT" sz="1435" i="1">
                                    <a:latin typeface="Cambria Math" panose="02040503050406030204" pitchFamily="18" charset="0"/>
                                  </a:rPr>
                                  <m:t>𝐵𝑎𝑡𝑡</m:t>
                                </m:r>
                                <m:r>
                                  <a:rPr lang="it-IT" sz="1435" i="1">
                                    <a:latin typeface="Cambria Math" panose="02040503050406030204" pitchFamily="18" charset="0"/>
                                  </a:rPr>
                                  <m:t>.</m:t>
                                </m:r>
                                <m:r>
                                  <a:rPr lang="it-IT" sz="1435" i="1">
                                    <a:latin typeface="Cambria Math" panose="02040503050406030204" pitchFamily="18" charset="0"/>
                                  </a:rPr>
                                  <m:t>𝑟𝑒𝑝</m:t>
                                </m:r>
                              </m:sub>
                            </m:sSub>
                          </m:oMath>
                        </m:oMathPara>
                      </a14:m>
                      <a:endParaRPr lang="it-IT" sz="1435" dirty="0"/>
                    </a:p>
                  </p:txBody>
                </p:sp>
              </mc:Choice>
              <mc:Fallback xmlns="">
                <p:sp>
                  <p:nvSpPr>
                    <p:cNvPr id="20" name="Rectangle 14">
                      <a:extLst>
                        <a:ext uri="{FF2B5EF4-FFF2-40B4-BE49-F238E27FC236}">
                          <a16:creationId xmlns:a16="http://schemas.microsoft.com/office/drawing/2014/main" id="{9D60CD02-F958-12C5-96A9-59C922EEA47D}"/>
                        </a:ext>
                      </a:extLst>
                    </p:cNvPr>
                    <p:cNvSpPr>
                      <a:spLocks noRot="1" noChangeAspect="1" noMove="1" noResize="1" noEditPoints="1" noAdjustHandles="1" noChangeArrowheads="1" noChangeShapeType="1" noTextEdit="1"/>
                    </p:cNvSpPr>
                    <p:nvPr/>
                  </p:nvSpPr>
                  <p:spPr>
                    <a:xfrm>
                      <a:off x="7512570" y="2155558"/>
                      <a:ext cx="3634328" cy="330860"/>
                    </a:xfrm>
                    <a:prstGeom prst="rect">
                      <a:avLst/>
                    </a:prstGeom>
                    <a:blipFill>
                      <a:blip r:embed="rId6"/>
                      <a:stretch>
                        <a:fillRect b="-3636"/>
                      </a:stretch>
                    </a:blipFill>
                  </p:spPr>
                  <p:txBody>
                    <a:bodyPr/>
                    <a:lstStyle/>
                    <a:p>
                      <a:r>
                        <a:rPr lang="en-US">
                          <a:noFill/>
                        </a:rPr>
                        <a:t> </a:t>
                      </a:r>
                    </a:p>
                  </p:txBody>
                </p:sp>
              </mc:Fallback>
            </mc:AlternateContent>
          </p:grpSp>
          <p:sp>
            <p:nvSpPr>
              <p:cNvPr id="40" name="Rectangle 39">
                <a:extLst>
                  <a:ext uri="{FF2B5EF4-FFF2-40B4-BE49-F238E27FC236}">
                    <a16:creationId xmlns:a16="http://schemas.microsoft.com/office/drawing/2014/main" id="{F46818D0-60DD-4679-E2DC-ADDECBE2CB5F}"/>
                  </a:ext>
                </a:extLst>
              </p:cNvPr>
              <p:cNvSpPr/>
              <p:nvPr/>
            </p:nvSpPr>
            <p:spPr>
              <a:xfrm>
                <a:off x="2977790" y="1931511"/>
                <a:ext cx="6229548" cy="645319"/>
              </a:xfrm>
              <a:prstGeom prst="rect">
                <a:avLst/>
              </a:prstGeom>
              <a:no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Parentesi graffa aperta 11">
              <a:extLst>
                <a:ext uri="{FF2B5EF4-FFF2-40B4-BE49-F238E27FC236}">
                  <a16:creationId xmlns:a16="http://schemas.microsoft.com/office/drawing/2014/main" id="{2B93929D-D526-20FD-024C-84FDE701C922}"/>
                </a:ext>
              </a:extLst>
            </p:cNvPr>
            <p:cNvSpPr/>
            <p:nvPr/>
          </p:nvSpPr>
          <p:spPr>
            <a:xfrm rot="5400000" flipV="1">
              <a:off x="7728108" y="35792"/>
              <a:ext cx="165030" cy="3634328"/>
            </a:xfrm>
            <a:prstGeom prst="leftBrace">
              <a:avLst/>
            </a:prstGeom>
            <a:ln>
              <a:solidFill>
                <a:srgbClr val="00206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dirty="0">
                <a:solidFill>
                  <a:srgbClr val="002060"/>
                </a:solidFill>
              </a:endParaRPr>
            </a:p>
          </p:txBody>
        </p:sp>
        <p:sp>
          <p:nvSpPr>
            <p:cNvPr id="30" name="CasellaDiTesto 12">
              <a:extLst>
                <a:ext uri="{FF2B5EF4-FFF2-40B4-BE49-F238E27FC236}">
                  <a16:creationId xmlns:a16="http://schemas.microsoft.com/office/drawing/2014/main" id="{23D6F13F-D531-6949-9520-8B1F55F8A6B4}"/>
                </a:ext>
              </a:extLst>
            </p:cNvPr>
            <p:cNvSpPr txBox="1"/>
            <p:nvPr/>
          </p:nvSpPr>
          <p:spPr>
            <a:xfrm>
              <a:off x="6349498" y="1491463"/>
              <a:ext cx="3075043" cy="264047"/>
            </a:xfrm>
            <a:prstGeom prst="rect">
              <a:avLst/>
            </a:prstGeom>
            <a:noFill/>
          </p:spPr>
          <p:txBody>
            <a:bodyPr wrap="square" rtlCol="0">
              <a:spAutoFit/>
            </a:bodyPr>
            <a:lstStyle/>
            <a:p>
              <a:pPr algn="ct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Yearly</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Operation</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Cost</a:t>
              </a:r>
            </a:p>
          </p:txBody>
        </p:sp>
        <p:sp>
          <p:nvSpPr>
            <p:cNvPr id="31" name="Parentesi graffa aperta 11">
              <a:extLst>
                <a:ext uri="{FF2B5EF4-FFF2-40B4-BE49-F238E27FC236}">
                  <a16:creationId xmlns:a16="http://schemas.microsoft.com/office/drawing/2014/main" id="{58726C1A-CEE9-5688-0D94-5F3066CC5E16}"/>
                </a:ext>
              </a:extLst>
            </p:cNvPr>
            <p:cNvSpPr/>
            <p:nvPr/>
          </p:nvSpPr>
          <p:spPr>
            <a:xfrm rot="16200000" flipV="1">
              <a:off x="5097377" y="2141138"/>
              <a:ext cx="179962" cy="1307045"/>
            </a:xfrm>
            <a:prstGeom prst="leftBrace">
              <a:avLst/>
            </a:prstGeom>
            <a:ln>
              <a:solidFill>
                <a:srgbClr val="00206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it-IT" sz="1435" dirty="0">
                <a:solidFill>
                  <a:srgbClr val="002060"/>
                </a:solidFill>
              </a:endParaRPr>
            </a:p>
          </p:txBody>
        </p:sp>
        <p:sp>
          <p:nvSpPr>
            <p:cNvPr id="32" name="CasellaDiTesto 12">
              <a:extLst>
                <a:ext uri="{FF2B5EF4-FFF2-40B4-BE49-F238E27FC236}">
                  <a16:creationId xmlns:a16="http://schemas.microsoft.com/office/drawing/2014/main" id="{D826B7EA-D055-0B17-97D0-B8D65C590D03}"/>
                </a:ext>
              </a:extLst>
            </p:cNvPr>
            <p:cNvSpPr txBox="1"/>
            <p:nvPr/>
          </p:nvSpPr>
          <p:spPr>
            <a:xfrm>
              <a:off x="3649836" y="2948907"/>
              <a:ext cx="3075043" cy="264047"/>
            </a:xfrm>
            <a:prstGeom prst="rect">
              <a:avLst/>
            </a:prstGeom>
            <a:noFill/>
          </p:spPr>
          <p:txBody>
            <a:bodyPr wrap="square" rtlCol="0">
              <a:spAutoFit/>
            </a:bodyPr>
            <a:lstStyle/>
            <a:p>
              <a:pPr algn="ct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Total </a:t>
              </a: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Actualized</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it-IT" sz="1116" b="1" dirty="0" err="1">
                  <a:solidFill>
                    <a:srgbClr val="002060"/>
                  </a:solidFill>
                  <a:latin typeface="Open Sans" panose="020B0606030504020204" pitchFamily="34" charset="0"/>
                  <a:ea typeface="Open Sans" panose="020B0606030504020204" pitchFamily="34" charset="0"/>
                  <a:cs typeface="Open Sans" panose="020B0606030504020204" pitchFamily="34" charset="0"/>
                </a:rPr>
                <a:t>Operation</a:t>
              </a: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 Cost</a:t>
              </a:r>
            </a:p>
          </p:txBody>
        </p:sp>
      </p:grpSp>
      <p:cxnSp>
        <p:nvCxnSpPr>
          <p:cNvPr id="43" name="Connettore diritto 96">
            <a:extLst>
              <a:ext uri="{FF2B5EF4-FFF2-40B4-BE49-F238E27FC236}">
                <a16:creationId xmlns:a16="http://schemas.microsoft.com/office/drawing/2014/main" id="{79F7993E-7402-8AD7-D794-ECCBB91DE86E}"/>
              </a:ext>
            </a:extLst>
          </p:cNvPr>
          <p:cNvCxnSpPr>
            <a:cxnSpLocks/>
          </p:cNvCxnSpPr>
          <p:nvPr/>
        </p:nvCxnSpPr>
        <p:spPr>
          <a:xfrm>
            <a:off x="1249272" y="4143482"/>
            <a:ext cx="9241227" cy="0"/>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51297689-141B-5E44-EE55-9E0C5020CE17}"/>
              </a:ext>
            </a:extLst>
          </p:cNvPr>
          <p:cNvGrpSpPr/>
          <p:nvPr/>
        </p:nvGrpSpPr>
        <p:grpSpPr>
          <a:xfrm rot="5400000">
            <a:off x="5730607" y="3999214"/>
            <a:ext cx="264046" cy="297175"/>
            <a:chOff x="5680002" y="3139440"/>
            <a:chExt cx="619755" cy="503717"/>
          </a:xfrm>
        </p:grpSpPr>
        <p:sp>
          <p:nvSpPr>
            <p:cNvPr id="45" name="Arrow: Right 44">
              <a:extLst>
                <a:ext uri="{FF2B5EF4-FFF2-40B4-BE49-F238E27FC236}">
                  <a16:creationId xmlns:a16="http://schemas.microsoft.com/office/drawing/2014/main" id="{C9A3A04A-5F58-898D-62F3-58082B063AB7}"/>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Arrow: Right 45">
              <a:extLst>
                <a:ext uri="{FF2B5EF4-FFF2-40B4-BE49-F238E27FC236}">
                  <a16:creationId xmlns:a16="http://schemas.microsoft.com/office/drawing/2014/main" id="{0CA5CAE5-DFB1-02B4-3306-9AA5AB99C53D}"/>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CasellaDiTesto 12">
            <a:extLst>
              <a:ext uri="{FF2B5EF4-FFF2-40B4-BE49-F238E27FC236}">
                <a16:creationId xmlns:a16="http://schemas.microsoft.com/office/drawing/2014/main" id="{D6DCE49A-4E4E-F449-212C-F5E99116CA67}"/>
              </a:ext>
            </a:extLst>
          </p:cNvPr>
          <p:cNvSpPr txBox="1"/>
          <p:nvPr/>
        </p:nvSpPr>
        <p:spPr>
          <a:xfrm>
            <a:off x="2573096" y="2273710"/>
            <a:ext cx="1831821" cy="264047"/>
          </a:xfrm>
          <a:prstGeom prst="rect">
            <a:avLst/>
          </a:prstGeom>
          <a:noFill/>
        </p:spPr>
        <p:txBody>
          <a:bodyPr wrap="square" rtlCol="0">
            <a:spAutoFit/>
          </a:bodyPr>
          <a:lstStyle/>
          <a:p>
            <a:pPr algn="ctr"/>
            <a:r>
              <a:rPr lang="it-IT" sz="1116" b="1" dirty="0">
                <a:solidFill>
                  <a:srgbClr val="002060"/>
                </a:solidFill>
                <a:latin typeface="Open Sans" panose="020B0606030504020204" pitchFamily="34" charset="0"/>
                <a:ea typeface="Open Sans" panose="020B0606030504020204" pitchFamily="34" charset="0"/>
                <a:cs typeface="Open Sans" panose="020B0606030504020204" pitchFamily="34" charset="0"/>
              </a:rPr>
              <a:t>Total Investment Cost</a:t>
            </a:r>
          </a:p>
        </p:txBody>
      </p:sp>
      <p:cxnSp>
        <p:nvCxnSpPr>
          <p:cNvPr id="48" name="Connector: Elbow 47">
            <a:extLst>
              <a:ext uri="{FF2B5EF4-FFF2-40B4-BE49-F238E27FC236}">
                <a16:creationId xmlns:a16="http://schemas.microsoft.com/office/drawing/2014/main" id="{3A38743A-6E4A-9D3E-10CE-3E0DEC95C00E}"/>
              </a:ext>
            </a:extLst>
          </p:cNvPr>
          <p:cNvCxnSpPr>
            <a:cxnSpLocks/>
            <a:endCxn id="47" idx="3"/>
          </p:cNvCxnSpPr>
          <p:nvPr/>
        </p:nvCxnSpPr>
        <p:spPr>
          <a:xfrm rot="16200000" flipV="1">
            <a:off x="4401108" y="2409543"/>
            <a:ext cx="386136" cy="378518"/>
          </a:xfrm>
          <a:prstGeom prst="bentConnector2">
            <a:avLst/>
          </a:prstGeom>
          <a:ln>
            <a:solidFill>
              <a:srgbClr val="00206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9" name="Rectangle 14">
                <a:extLst>
                  <a:ext uri="{FF2B5EF4-FFF2-40B4-BE49-F238E27FC236}">
                    <a16:creationId xmlns:a16="http://schemas.microsoft.com/office/drawing/2014/main" id="{EDD08D39-55C2-EF4B-128F-C908034952FA}"/>
                  </a:ext>
                </a:extLst>
              </p:cNvPr>
              <p:cNvSpPr/>
              <p:nvPr/>
            </p:nvSpPr>
            <p:spPr>
              <a:xfrm>
                <a:off x="8807684" y="3368405"/>
                <a:ext cx="1306961" cy="313163"/>
              </a:xfrm>
              <a:prstGeom prst="rect">
                <a:avLst/>
              </a:prstGeom>
            </p:spPr>
            <p:txBody>
              <a:bodyPr wrap="none">
                <a:spAutoFit/>
              </a:bodyPr>
              <a:lstStyle/>
              <a:p>
                <a14:m>
                  <m:oMath xmlns:m="http://schemas.openxmlformats.org/officeDocument/2006/math">
                    <m:r>
                      <a:rPr lang="it-IT" sz="1435" i="1" smtClean="0">
                        <a:latin typeface="Cambria Math" panose="02040503050406030204" pitchFamily="18" charset="0"/>
                      </a:rPr>
                      <m:t>𝐶</m:t>
                    </m:r>
                  </m:oMath>
                </a14:m>
                <a:r>
                  <a:rPr lang="it-IT" sz="1435" dirty="0"/>
                  <a:t>: </a:t>
                </a:r>
                <a:r>
                  <a:rPr lang="it-IT" sz="1200" i="1" dirty="0" err="1">
                    <a:latin typeface="Open Sans" panose="020B0606030504020204" pitchFamily="34" charset="0"/>
                    <a:ea typeface="Open Sans" panose="020B0606030504020204" pitchFamily="34" charset="0"/>
                    <a:cs typeface="Open Sans" panose="020B0606030504020204" pitchFamily="34" charset="0"/>
                  </a:rPr>
                  <a:t>Variable</a:t>
                </a:r>
                <a:r>
                  <a:rPr lang="it-IT" sz="1200" i="1" dirty="0">
                    <a:latin typeface="Open Sans" panose="020B0606030504020204" pitchFamily="34" charset="0"/>
                    <a:ea typeface="Open Sans" panose="020B0606030504020204" pitchFamily="34" charset="0"/>
                    <a:cs typeface="Open Sans" panose="020B0606030504020204" pitchFamily="34" charset="0"/>
                  </a:rPr>
                  <a:t> cost</a:t>
                </a:r>
                <a:endParaRPr lang="it-IT" sz="1435" i="1" dirty="0">
                  <a:latin typeface="Open Sans" panose="020B0606030504020204" pitchFamily="34" charset="0"/>
                  <a:ea typeface="Open Sans" panose="020B0606030504020204" pitchFamily="34" charset="0"/>
                  <a:cs typeface="Open Sans" panose="020B0606030504020204" pitchFamily="34" charset="0"/>
                </a:endParaRPr>
              </a:p>
            </p:txBody>
          </p:sp>
        </mc:Choice>
        <mc:Fallback xmlns="">
          <p:sp>
            <p:nvSpPr>
              <p:cNvPr id="49" name="Rectangle 14">
                <a:extLst>
                  <a:ext uri="{FF2B5EF4-FFF2-40B4-BE49-F238E27FC236}">
                    <a16:creationId xmlns:a16="http://schemas.microsoft.com/office/drawing/2014/main" id="{EDD08D39-55C2-EF4B-128F-C908034952FA}"/>
                  </a:ext>
                </a:extLst>
              </p:cNvPr>
              <p:cNvSpPr>
                <a:spLocks noRot="1" noChangeAspect="1" noMove="1" noResize="1" noEditPoints="1" noAdjustHandles="1" noChangeArrowheads="1" noChangeShapeType="1" noTextEdit="1"/>
              </p:cNvSpPr>
              <p:nvPr/>
            </p:nvSpPr>
            <p:spPr>
              <a:xfrm>
                <a:off x="8807684" y="3368405"/>
                <a:ext cx="1306961" cy="313163"/>
              </a:xfrm>
              <a:prstGeom prst="rect">
                <a:avLst/>
              </a:prstGeom>
              <a:blipFill>
                <a:blip r:embed="rId7"/>
                <a:stretch>
                  <a:fillRect t="-3922" b="-21569"/>
                </a:stretch>
              </a:blipFill>
            </p:spPr>
            <p:txBody>
              <a:bodyPr/>
              <a:lstStyle/>
              <a:p>
                <a:r>
                  <a:rPr lang="en-GB">
                    <a:noFill/>
                  </a:rPr>
                  <a:t> </a:t>
                </a:r>
              </a:p>
            </p:txBody>
          </p:sp>
        </mc:Fallback>
      </mc:AlternateContent>
      <p:sp>
        <p:nvSpPr>
          <p:cNvPr id="50" name="Rectangle 49">
            <a:extLst>
              <a:ext uri="{FF2B5EF4-FFF2-40B4-BE49-F238E27FC236}">
                <a16:creationId xmlns:a16="http://schemas.microsoft.com/office/drawing/2014/main" id="{315C822D-F42B-848C-D7D6-87EEEA21BBBC}"/>
              </a:ext>
            </a:extLst>
          </p:cNvPr>
          <p:cNvSpPr/>
          <p:nvPr/>
        </p:nvSpPr>
        <p:spPr>
          <a:xfrm>
            <a:off x="723306" y="6011047"/>
            <a:ext cx="2887143" cy="313163"/>
          </a:xfrm>
          <a:prstGeom prst="rect">
            <a:avLst/>
          </a:prstGeom>
        </p:spPr>
        <p:txBody>
          <a:bodyPr wrap="square">
            <a:spAutoFit/>
          </a:bodyPr>
          <a:lstStyle/>
          <a:p>
            <a:pPr algn="l">
              <a:spcBef>
                <a:spcPct val="20000"/>
              </a:spcBef>
            </a:pPr>
            <a:r>
              <a:rPr lang="it-IT" sz="1435" b="1" dirty="0">
                <a:latin typeface="Open Sans" panose="020B0606030504020204" pitchFamily="34" charset="0"/>
                <a:ea typeface="Open Sans" panose="020B0606030504020204" pitchFamily="34" charset="0"/>
                <a:cs typeface="Open Sans" panose="020B0606030504020204" pitchFamily="34" charset="0"/>
              </a:rPr>
              <a:t>Technology </a:t>
            </a:r>
            <a:r>
              <a:rPr lang="it-IT" sz="1435" b="1" dirty="0" err="1">
                <a:latin typeface="Open Sans" panose="020B0606030504020204" pitchFamily="34" charset="0"/>
                <a:ea typeface="Open Sans" panose="020B0606030504020204" pitchFamily="34" charset="0"/>
                <a:cs typeface="Open Sans" panose="020B0606030504020204" pitchFamily="34" charset="0"/>
              </a:rPr>
              <a:t>Constraints</a:t>
            </a:r>
            <a:r>
              <a:rPr lang="it-IT" sz="1435" b="1" dirty="0">
                <a:latin typeface="Open Sans" panose="020B0606030504020204" pitchFamily="34" charset="0"/>
                <a:ea typeface="Open Sans" panose="020B0606030504020204" pitchFamily="34" charset="0"/>
                <a:cs typeface="Open Sans" panose="020B0606030504020204" pitchFamily="34" charset="0"/>
              </a:rPr>
              <a:t>:</a:t>
            </a:r>
          </a:p>
        </p:txBody>
      </p:sp>
      <p:sp>
        <p:nvSpPr>
          <p:cNvPr id="51" name="TextBox 50">
            <a:extLst>
              <a:ext uri="{FF2B5EF4-FFF2-40B4-BE49-F238E27FC236}">
                <a16:creationId xmlns:a16="http://schemas.microsoft.com/office/drawing/2014/main" id="{166FF4B5-960E-4785-B55E-24369DC519E5}"/>
              </a:ext>
            </a:extLst>
          </p:cNvPr>
          <p:cNvSpPr txBox="1"/>
          <p:nvPr/>
        </p:nvSpPr>
        <p:spPr>
          <a:xfrm>
            <a:off x="3163903" y="6065175"/>
            <a:ext cx="4486602"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Renewables, batteries and generator functioning equations</a:t>
            </a:r>
          </a:p>
        </p:txBody>
      </p:sp>
      <p:sp>
        <p:nvSpPr>
          <p:cNvPr id="52" name="Rectangle 51">
            <a:extLst>
              <a:ext uri="{FF2B5EF4-FFF2-40B4-BE49-F238E27FC236}">
                <a16:creationId xmlns:a16="http://schemas.microsoft.com/office/drawing/2014/main" id="{0993DD25-D095-4DFA-7D96-6B30303E2DF6}"/>
              </a:ext>
            </a:extLst>
          </p:cNvPr>
          <p:cNvSpPr/>
          <p:nvPr/>
        </p:nvSpPr>
        <p:spPr>
          <a:xfrm>
            <a:off x="732445" y="5466613"/>
            <a:ext cx="2887143" cy="313163"/>
          </a:xfrm>
          <a:prstGeom prst="rect">
            <a:avLst/>
          </a:prstGeom>
        </p:spPr>
        <p:txBody>
          <a:bodyPr wrap="square">
            <a:spAutoFit/>
          </a:bodyPr>
          <a:lstStyle/>
          <a:p>
            <a:pPr algn="l">
              <a:spcBef>
                <a:spcPct val="20000"/>
              </a:spcBef>
            </a:pPr>
            <a:r>
              <a:rPr lang="it-IT" sz="1435" b="1" dirty="0" err="1">
                <a:latin typeface="Open Sans" panose="020B0606030504020204" pitchFamily="34" charset="0"/>
                <a:ea typeface="Open Sans" panose="020B0606030504020204" pitchFamily="34" charset="0"/>
                <a:cs typeface="Open Sans" panose="020B0606030504020204" pitchFamily="34" charset="0"/>
              </a:rPr>
              <a:t>Optimization</a:t>
            </a:r>
            <a:r>
              <a:rPr lang="it-IT" sz="1435" b="1" dirty="0">
                <a:latin typeface="Open Sans" panose="020B0606030504020204" pitchFamily="34" charset="0"/>
                <a:ea typeface="Open Sans" panose="020B0606030504020204" pitchFamily="34" charset="0"/>
                <a:cs typeface="Open Sans" panose="020B0606030504020204" pitchFamily="34" charset="0"/>
              </a:rPr>
              <a:t> </a:t>
            </a:r>
            <a:r>
              <a:rPr lang="it-IT" sz="1435" b="1" dirty="0" err="1">
                <a:latin typeface="Open Sans" panose="020B0606030504020204" pitchFamily="34" charset="0"/>
                <a:ea typeface="Open Sans" panose="020B0606030504020204" pitchFamily="34" charset="0"/>
                <a:cs typeface="Open Sans" panose="020B0606030504020204" pitchFamily="34" charset="0"/>
              </a:rPr>
              <a:t>Constraints</a:t>
            </a:r>
            <a:r>
              <a:rPr lang="it-IT" sz="1435" b="1" dirty="0">
                <a:latin typeface="Open Sans" panose="020B0606030504020204" pitchFamily="34" charset="0"/>
                <a:ea typeface="Open Sans" panose="020B0606030504020204" pitchFamily="34" charset="0"/>
                <a:cs typeface="Open Sans" panose="020B0606030504020204" pitchFamily="34" charset="0"/>
              </a:rPr>
              <a:t>:</a:t>
            </a:r>
          </a:p>
        </p:txBody>
      </p:sp>
      <p:sp>
        <p:nvSpPr>
          <p:cNvPr id="53" name="TextBox 52">
            <a:extLst>
              <a:ext uri="{FF2B5EF4-FFF2-40B4-BE49-F238E27FC236}">
                <a16:creationId xmlns:a16="http://schemas.microsoft.com/office/drawing/2014/main" id="{72B68B7C-46AE-6573-13F8-7F83DCB07D66}"/>
              </a:ext>
            </a:extLst>
          </p:cNvPr>
          <p:cNvSpPr txBox="1"/>
          <p:nvPr/>
        </p:nvSpPr>
        <p:spPr>
          <a:xfrm>
            <a:off x="3173041" y="5520741"/>
            <a:ext cx="6016051" cy="276999"/>
          </a:xfrm>
          <a:prstGeom prst="rect">
            <a:avLst/>
          </a:prstGeom>
          <a:noFill/>
        </p:spPr>
        <p:txBody>
          <a:bodyPr wrap="square" rtlCol="0">
            <a:spAutoFit/>
          </a:bodyPr>
          <a:lstStyle/>
          <a:p>
            <a:r>
              <a:rPr lang="en-US" sz="1200" dirty="0">
                <a:latin typeface="Open Sans" panose="020B0606030504020204" pitchFamily="34" charset="0"/>
                <a:ea typeface="Open Sans" panose="020B0606030504020204" pitchFamily="34" charset="0"/>
                <a:cs typeface="Open Sans" panose="020B0606030504020204" pitchFamily="34" charset="0"/>
              </a:rPr>
              <a:t>Renewable penetration, battery independence, lost load fraction equations etc.</a:t>
            </a: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Results</a:t>
            </a:r>
          </a:p>
        </p:txBody>
      </p:sp>
      <p:sp>
        <p:nvSpPr>
          <p:cNvPr id="2" name="TextBox 1">
            <a:extLst>
              <a:ext uri="{FF2B5EF4-FFF2-40B4-BE49-F238E27FC236}">
                <a16:creationId xmlns:a16="http://schemas.microsoft.com/office/drawing/2014/main" id="{7A9F0BCD-3643-543E-4020-81F60F74476E}"/>
              </a:ext>
            </a:extLst>
          </p:cNvPr>
          <p:cNvSpPr txBox="1"/>
          <p:nvPr/>
        </p:nvSpPr>
        <p:spPr>
          <a:xfrm>
            <a:off x="386473" y="1031921"/>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MicroGridsPy offers a comprehensive array of </a:t>
            </a:r>
            <a:r>
              <a:rPr lang="en-GB" sz="1600" b="1" dirty="0">
                <a:latin typeface="Open Sans" panose="020B0606030504020204" pitchFamily="34" charset="0"/>
                <a:ea typeface="Open Sans" panose="020B0606030504020204" pitchFamily="34" charset="0"/>
                <a:cs typeface="Open Sans" panose="020B0606030504020204" pitchFamily="34" charset="0"/>
              </a:rPr>
              <a:t>results and plots</a:t>
            </a:r>
            <a:r>
              <a:rPr lang="en-GB" sz="1600" dirty="0">
                <a:latin typeface="Open Sans" panose="020B0606030504020204" pitchFamily="34" charset="0"/>
                <a:ea typeface="Open Sans" panose="020B0606030504020204" pitchFamily="34" charset="0"/>
                <a:cs typeface="Open Sans" panose="020B0606030504020204" pitchFamily="34" charset="0"/>
              </a:rPr>
              <a:t>, important  for evaluating and optimizing mini-grid performance, including </a:t>
            </a:r>
            <a:r>
              <a:rPr lang="en-GB" sz="1600" b="1" dirty="0">
                <a:latin typeface="Open Sans" panose="020B0606030504020204" pitchFamily="34" charset="0"/>
                <a:ea typeface="Open Sans" panose="020B0606030504020204" pitchFamily="34" charset="0"/>
                <a:cs typeface="Open Sans" panose="020B0606030504020204" pitchFamily="34" charset="0"/>
              </a:rPr>
              <a:t>financial viability</a:t>
            </a:r>
            <a:r>
              <a:rPr lang="en-GB" sz="1600" dirty="0">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operational efficiency</a:t>
            </a:r>
            <a:r>
              <a:rPr lang="en-GB" sz="1600" dirty="0">
                <a:latin typeface="Open Sans" panose="020B0606030504020204" pitchFamily="34" charset="0"/>
                <a:ea typeface="Open Sans" panose="020B0606030504020204" pitchFamily="34" charset="0"/>
                <a:cs typeface="Open Sans" panose="020B0606030504020204" pitchFamily="34" charset="0"/>
              </a:rPr>
              <a:t>, and </a:t>
            </a:r>
            <a:r>
              <a:rPr lang="en-GB" sz="1600" b="1" dirty="0">
                <a:latin typeface="Open Sans" panose="020B0606030504020204" pitchFamily="34" charset="0"/>
                <a:ea typeface="Open Sans" panose="020B0606030504020204" pitchFamily="34" charset="0"/>
                <a:cs typeface="Open Sans" panose="020B0606030504020204" pitchFamily="34" charset="0"/>
              </a:rPr>
              <a:t>energy reliability</a:t>
            </a:r>
            <a:r>
              <a:rPr lang="en-GB" sz="1600" dirty="0">
                <a:latin typeface="Open Sans" panose="020B0606030504020204" pitchFamily="34" charset="0"/>
                <a:ea typeface="Open Sans" panose="020B0606030504020204" pitchFamily="34" charset="0"/>
                <a:cs typeface="Open Sans" panose="020B0606030504020204" pitchFamily="34" charset="0"/>
              </a:rPr>
              <a:t>.</a:t>
            </a:r>
          </a:p>
        </p:txBody>
      </p:sp>
      <p:sp>
        <p:nvSpPr>
          <p:cNvPr id="3" name="TextBox 2">
            <a:extLst>
              <a:ext uri="{FF2B5EF4-FFF2-40B4-BE49-F238E27FC236}">
                <a16:creationId xmlns:a16="http://schemas.microsoft.com/office/drawing/2014/main" id="{AABE8292-74F7-4978-F2A4-D10F179046F2}"/>
              </a:ext>
            </a:extLst>
          </p:cNvPr>
          <p:cNvSpPr txBox="1"/>
          <p:nvPr/>
        </p:nvSpPr>
        <p:spPr>
          <a:xfrm>
            <a:off x="6622551" y="2117371"/>
            <a:ext cx="4532915" cy="3708708"/>
          </a:xfrm>
          <a:prstGeom prst="rect">
            <a:avLst/>
          </a:prstGeom>
          <a:noFill/>
        </p:spPr>
        <p:txBody>
          <a:bodyPr wrap="square" rtlCol="0">
            <a:spAutoFit/>
          </a:bodyPr>
          <a:lstStyle/>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Sizing</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it-IT" sz="1200" i="1" dirty="0" err="1">
                <a:latin typeface="Open Sans" panose="020B0606030504020204" pitchFamily="34" charset="0"/>
                <a:ea typeface="Open Sans" panose="020B0606030504020204" pitchFamily="34" charset="0"/>
                <a:cs typeface="Open Sans" panose="020B0606030504020204" pitchFamily="34" charset="0"/>
              </a:rPr>
              <a:t>Optimal</a:t>
            </a:r>
            <a:r>
              <a:rPr lang="it-IT" sz="1200" i="1" dirty="0">
                <a:latin typeface="Open Sans" panose="020B0606030504020204" pitchFamily="34" charset="0"/>
                <a:ea typeface="Open Sans" panose="020B0606030504020204" pitchFamily="34" charset="0"/>
                <a:cs typeface="Open Sans" panose="020B0606030504020204" pitchFamily="34" charset="0"/>
              </a:rPr>
              <a:t> </a:t>
            </a:r>
            <a:r>
              <a:rPr lang="it-IT" sz="1200" i="1" dirty="0" err="1">
                <a:latin typeface="Open Sans" panose="020B0606030504020204" pitchFamily="34" charset="0"/>
                <a:ea typeface="Open Sans" panose="020B0606030504020204" pitchFamily="34" charset="0"/>
                <a:cs typeface="Open Sans" panose="020B0606030504020204" pitchFamily="34" charset="0"/>
              </a:rPr>
              <a:t>installed</a:t>
            </a:r>
            <a:r>
              <a:rPr lang="it-IT" sz="1200" i="1" dirty="0">
                <a:latin typeface="Open Sans" panose="020B0606030504020204" pitchFamily="34" charset="0"/>
                <a:ea typeface="Open Sans" panose="020B0606030504020204" pitchFamily="34" charset="0"/>
                <a:cs typeface="Open Sans" panose="020B0606030504020204" pitchFamily="34" charset="0"/>
              </a:rPr>
              <a:t> </a:t>
            </a:r>
            <a:r>
              <a:rPr lang="it-IT" sz="1200" i="1" dirty="0" err="1">
                <a:latin typeface="Open Sans" panose="020B0606030504020204" pitchFamily="34" charset="0"/>
                <a:ea typeface="Open Sans" panose="020B0606030504020204" pitchFamily="34" charset="0"/>
                <a:cs typeface="Open Sans" panose="020B0606030504020204" pitchFamily="34" charset="0"/>
              </a:rPr>
              <a:t>capacity</a:t>
            </a:r>
            <a:r>
              <a:rPr lang="it-IT" sz="1200" i="1" dirty="0">
                <a:latin typeface="Open Sans" panose="020B0606030504020204" pitchFamily="34" charset="0"/>
                <a:ea typeface="Open Sans" panose="020B0606030504020204" pitchFamily="34" charset="0"/>
                <a:cs typeface="Open Sans" panose="020B0606030504020204" pitchFamily="34" charset="0"/>
              </a:rPr>
              <a:t> of </a:t>
            </a:r>
            <a:r>
              <a:rPr lang="it-IT" sz="1200" i="1" dirty="0" err="1">
                <a:latin typeface="Open Sans" panose="020B0606030504020204" pitchFamily="34" charset="0"/>
                <a:ea typeface="Open Sans" panose="020B0606030504020204" pitchFamily="34" charset="0"/>
                <a:cs typeface="Open Sans" panose="020B0606030504020204" pitchFamily="34" charset="0"/>
              </a:rPr>
              <a:t>each</a:t>
            </a:r>
            <a:r>
              <a:rPr lang="it-IT" sz="1200" i="1" dirty="0">
                <a:latin typeface="Open Sans" panose="020B0606030504020204" pitchFamily="34" charset="0"/>
                <a:ea typeface="Open Sans" panose="020B0606030504020204" pitchFamily="34" charset="0"/>
                <a:cs typeface="Open Sans" panose="020B0606030504020204" pitchFamily="34" charset="0"/>
              </a:rPr>
              <a:t> </a:t>
            </a:r>
            <a:r>
              <a:rPr lang="it-IT" sz="1200" i="1" dirty="0" err="1">
                <a:latin typeface="Open Sans" panose="020B0606030504020204" pitchFamily="34" charset="0"/>
                <a:ea typeface="Open Sans" panose="020B0606030504020204" pitchFamily="34" charset="0"/>
                <a:cs typeface="Open Sans" panose="020B0606030504020204" pitchFamily="34" charset="0"/>
              </a:rPr>
              <a:t>technology</a:t>
            </a:r>
            <a:endParaRPr lang="en-US" sz="1100" i="1" dirty="0">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endParaRPr lang="en-US" sz="1100" i="1" dirty="0">
              <a:latin typeface="Open Sans" panose="020B0606030504020204" pitchFamily="34" charset="0"/>
              <a:ea typeface="Open Sans" panose="020B0606030504020204" pitchFamily="34" charset="0"/>
              <a:cs typeface="Open Sans" panose="020B0606030504020204" pitchFamily="34" charset="0"/>
            </a:endParaRPr>
          </a:p>
          <a:p>
            <a:r>
              <a:rPr lang="en-US" sz="1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 Costs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Aggregated Investments costs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Aggregated Operation costs</a:t>
            </a:r>
          </a:p>
          <a:p>
            <a:pPr marL="171450" indent="-171450">
              <a:buFont typeface="Arial" panose="020B0604020202020204" pitchFamily="34" charset="0"/>
              <a:buChar char="•"/>
            </a:pPr>
            <a:r>
              <a:rPr lang="en-GB" sz="1200" i="1" dirty="0">
                <a:latin typeface="Open Sans" panose="020B0606030504020204" pitchFamily="34" charset="0"/>
                <a:ea typeface="Open Sans" panose="020B0606030504020204" pitchFamily="34" charset="0"/>
                <a:cs typeface="Open Sans" panose="020B0606030504020204" pitchFamily="34" charset="0"/>
              </a:rPr>
              <a:t>Total cost metrics: NPC and LCOE</a:t>
            </a:r>
          </a:p>
          <a:p>
            <a:pPr marL="171450" indent="-171450">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 Yearly Energy and Cash flows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Y</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early non-actualized costs for each technology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Yearly energy share for each technology</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Energy time series data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R="0" lvl="0" algn="l" defTabSz="914400" rtl="0" eaLnBrk="1" fontAlgn="auto" latinLnBrk="0" hangingPunct="1">
              <a:lnSpc>
                <a:spcPct val="100000"/>
              </a:lnSpc>
              <a:spcBef>
                <a:spcPts val="0"/>
              </a:spcBef>
              <a:spcAft>
                <a:spcPts val="0"/>
              </a:spcAft>
              <a:buClrTx/>
              <a:buSzTx/>
              <a:tabLst/>
              <a:defRPr/>
            </a:pP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H</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ourly</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data of the system’s energy balance, including technology energy production, battery energy flows, demand, lost load, and curtailment.</a:t>
            </a:r>
          </a:p>
        </p:txBody>
      </p:sp>
      <p:sp>
        <p:nvSpPr>
          <p:cNvPr id="4" name="TextBox 3">
            <a:extLst>
              <a:ext uri="{FF2B5EF4-FFF2-40B4-BE49-F238E27FC236}">
                <a16:creationId xmlns:a16="http://schemas.microsoft.com/office/drawing/2014/main" id="{57A9A277-191E-86B9-C1D3-E6B0301D9DE7}"/>
              </a:ext>
            </a:extLst>
          </p:cNvPr>
          <p:cNvSpPr txBox="1"/>
          <p:nvPr/>
        </p:nvSpPr>
        <p:spPr>
          <a:xfrm>
            <a:off x="1560813" y="6007955"/>
            <a:ext cx="3598296"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Examples MicroGridsPy results: dispatch, size and cash-flow plot</a:t>
            </a:r>
          </a:p>
        </p:txBody>
      </p:sp>
      <p:pic>
        <p:nvPicPr>
          <p:cNvPr id="8" name="Picture 7">
            <a:extLst>
              <a:ext uri="{FF2B5EF4-FFF2-40B4-BE49-F238E27FC236}">
                <a16:creationId xmlns:a16="http://schemas.microsoft.com/office/drawing/2014/main" id="{8B32D313-9097-19C2-CB1F-83233206FD25}"/>
              </a:ext>
            </a:extLst>
          </p:cNvPr>
          <p:cNvPicPr>
            <a:picLocks noChangeAspect="1"/>
          </p:cNvPicPr>
          <p:nvPr/>
        </p:nvPicPr>
        <p:blipFill>
          <a:blip r:embed="rId3"/>
          <a:stretch>
            <a:fillRect/>
          </a:stretch>
        </p:blipFill>
        <p:spPr>
          <a:xfrm>
            <a:off x="773544" y="2009905"/>
            <a:ext cx="5172834" cy="3754476"/>
          </a:xfrm>
          <a:prstGeom prst="rect">
            <a:avLst/>
          </a:prstGeom>
        </p:spPr>
      </p:pic>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MicroGridsPy in Literature</a:t>
            </a:r>
          </a:p>
        </p:txBody>
      </p:sp>
      <p:sp>
        <p:nvSpPr>
          <p:cNvPr id="2" name="TextBox 1">
            <a:extLst>
              <a:ext uri="{FF2B5EF4-FFF2-40B4-BE49-F238E27FC236}">
                <a16:creationId xmlns:a16="http://schemas.microsoft.com/office/drawing/2014/main" id="{AA452877-C287-702C-744A-4A283264A22C}"/>
              </a:ext>
            </a:extLst>
          </p:cNvPr>
          <p:cNvSpPr txBox="1"/>
          <p:nvPr/>
        </p:nvSpPr>
        <p:spPr>
          <a:xfrm>
            <a:off x="402515" y="1064006"/>
            <a:ext cx="11119810" cy="584775"/>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MicroGridsPy has been referenced in various academic and industry literature, showcasing its relevance and application as a tool for optimizing and planning mini-grid systems.</a:t>
            </a:r>
          </a:p>
        </p:txBody>
      </p:sp>
      <p:pic>
        <p:nvPicPr>
          <p:cNvPr id="3" name="Picture 2">
            <a:extLst>
              <a:ext uri="{FF2B5EF4-FFF2-40B4-BE49-F238E27FC236}">
                <a16:creationId xmlns:a16="http://schemas.microsoft.com/office/drawing/2014/main" id="{45758FBE-B456-964D-3A6B-8B4EB03CC9BD}"/>
              </a:ext>
            </a:extLst>
          </p:cNvPr>
          <p:cNvPicPr>
            <a:picLocks noChangeAspect="1"/>
          </p:cNvPicPr>
          <p:nvPr/>
        </p:nvPicPr>
        <p:blipFill>
          <a:blip r:embed="rId3"/>
          <a:stretch>
            <a:fillRect/>
          </a:stretch>
        </p:blipFill>
        <p:spPr>
          <a:xfrm>
            <a:off x="800071" y="1738246"/>
            <a:ext cx="4777193" cy="2063618"/>
          </a:xfrm>
          <a:prstGeom prst="rect">
            <a:avLst/>
          </a:prstGeom>
        </p:spPr>
      </p:pic>
      <p:pic>
        <p:nvPicPr>
          <p:cNvPr id="4" name="Picture 3">
            <a:extLst>
              <a:ext uri="{FF2B5EF4-FFF2-40B4-BE49-F238E27FC236}">
                <a16:creationId xmlns:a16="http://schemas.microsoft.com/office/drawing/2014/main" id="{2D85AB3F-93E0-00F7-582A-ED409010475D}"/>
              </a:ext>
            </a:extLst>
          </p:cNvPr>
          <p:cNvPicPr>
            <a:picLocks noChangeAspect="1"/>
          </p:cNvPicPr>
          <p:nvPr/>
        </p:nvPicPr>
        <p:blipFill>
          <a:blip r:embed="rId4"/>
          <a:stretch>
            <a:fillRect/>
          </a:stretch>
        </p:blipFill>
        <p:spPr>
          <a:xfrm>
            <a:off x="800071" y="4038449"/>
            <a:ext cx="4777193" cy="2201151"/>
          </a:xfrm>
          <a:prstGeom prst="rect">
            <a:avLst/>
          </a:prstGeom>
        </p:spPr>
      </p:pic>
      <p:pic>
        <p:nvPicPr>
          <p:cNvPr id="5" name="Picture 4">
            <a:extLst>
              <a:ext uri="{FF2B5EF4-FFF2-40B4-BE49-F238E27FC236}">
                <a16:creationId xmlns:a16="http://schemas.microsoft.com/office/drawing/2014/main" id="{C097F7F5-10BC-2C3D-5DF9-60AED4FF0D3E}"/>
              </a:ext>
            </a:extLst>
          </p:cNvPr>
          <p:cNvPicPr>
            <a:picLocks noChangeAspect="1"/>
          </p:cNvPicPr>
          <p:nvPr/>
        </p:nvPicPr>
        <p:blipFill>
          <a:blip r:embed="rId5"/>
          <a:stretch>
            <a:fillRect/>
          </a:stretch>
        </p:blipFill>
        <p:spPr>
          <a:xfrm>
            <a:off x="6017592" y="1716835"/>
            <a:ext cx="4976311" cy="2206052"/>
          </a:xfrm>
          <a:prstGeom prst="rect">
            <a:avLst/>
          </a:prstGeom>
        </p:spPr>
      </p:pic>
      <p:pic>
        <p:nvPicPr>
          <p:cNvPr id="7" name="Picture 6">
            <a:extLst>
              <a:ext uri="{FF2B5EF4-FFF2-40B4-BE49-F238E27FC236}">
                <a16:creationId xmlns:a16="http://schemas.microsoft.com/office/drawing/2014/main" id="{D6116BF1-6AE4-A8B8-725B-DCF40E179454}"/>
              </a:ext>
            </a:extLst>
          </p:cNvPr>
          <p:cNvPicPr>
            <a:picLocks noChangeAspect="1"/>
          </p:cNvPicPr>
          <p:nvPr/>
        </p:nvPicPr>
        <p:blipFill>
          <a:blip r:embed="rId6"/>
          <a:stretch>
            <a:fillRect/>
          </a:stretch>
        </p:blipFill>
        <p:spPr>
          <a:xfrm>
            <a:off x="5962420" y="4160452"/>
            <a:ext cx="5084562" cy="1539691"/>
          </a:xfrm>
          <a:prstGeom prst="rect">
            <a:avLst/>
          </a:prstGeom>
        </p:spPr>
      </p:pic>
      <p:sp>
        <p:nvSpPr>
          <p:cNvPr id="8" name="TextBox 7">
            <a:extLst>
              <a:ext uri="{FF2B5EF4-FFF2-40B4-BE49-F238E27FC236}">
                <a16:creationId xmlns:a16="http://schemas.microsoft.com/office/drawing/2014/main" id="{191D134C-E294-0770-EE7B-2D913F74AFFA}"/>
              </a:ext>
            </a:extLst>
          </p:cNvPr>
          <p:cNvSpPr txBox="1"/>
          <p:nvPr/>
        </p:nvSpPr>
        <p:spPr>
          <a:xfrm>
            <a:off x="5814411" y="6116668"/>
            <a:ext cx="613076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Complete list of publications here: https://microgridspy-documentation.readthedocs.io/en/latest/index.html  </a:t>
            </a:r>
          </a:p>
        </p:txBody>
      </p:sp>
    </p:spTree>
    <p:extLst>
      <p:ext uri="{BB962C8B-B14F-4D97-AF65-F5344CB8AC3E}">
        <p14:creationId xmlns:p14="http://schemas.microsoft.com/office/powerpoint/2010/main" val="1474277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Graphical User Interface</a:t>
            </a:r>
          </a:p>
        </p:txBody>
      </p:sp>
      <p:sp>
        <p:nvSpPr>
          <p:cNvPr id="3" name="TextBox 2">
            <a:extLst>
              <a:ext uri="{FF2B5EF4-FFF2-40B4-BE49-F238E27FC236}">
                <a16:creationId xmlns:a16="http://schemas.microsoft.com/office/drawing/2014/main" id="{2D072E6E-569B-098A-F5BA-03BE3EB8DB06}"/>
              </a:ext>
            </a:extLst>
          </p:cNvPr>
          <p:cNvSpPr txBox="1"/>
          <p:nvPr/>
        </p:nvSpPr>
        <p:spPr>
          <a:xfrm>
            <a:off x="478950" y="1240468"/>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graphical user interface (GUI) application provides a </a:t>
            </a:r>
            <a:r>
              <a:rPr lang="en-GB" sz="1400" b="1" dirty="0">
                <a:latin typeface="Open Sans" panose="020B0606030504020204" pitchFamily="34" charset="0"/>
                <a:ea typeface="Open Sans" panose="020B0606030504020204" pitchFamily="34" charset="0"/>
                <a:cs typeface="Open Sans" panose="020B0606030504020204" pitchFamily="34" charset="0"/>
              </a:rPr>
              <a:t>user-friendly way </a:t>
            </a:r>
            <a:r>
              <a:rPr lang="en-GB" sz="1400" dirty="0">
                <a:latin typeface="Open Sans" panose="020B0606030504020204" pitchFamily="34" charset="0"/>
                <a:ea typeface="Open Sans" panose="020B0606030504020204" pitchFamily="34" charset="0"/>
                <a:cs typeface="Open Sans" panose="020B0606030504020204" pitchFamily="34" charset="0"/>
              </a:rPr>
              <a:t>to </a:t>
            </a:r>
            <a:r>
              <a:rPr lang="en-GB" sz="1400" b="1" dirty="0">
                <a:latin typeface="Open Sans" panose="020B0606030504020204" pitchFamily="34" charset="0"/>
                <a:ea typeface="Open Sans" panose="020B0606030504020204" pitchFamily="34" charset="0"/>
                <a:cs typeface="Open Sans" panose="020B0606030504020204" pitchFamily="34" charset="0"/>
              </a:rPr>
              <a:t>define and input data </a:t>
            </a:r>
            <a:r>
              <a:rPr lang="en-GB" sz="1400" dirty="0">
                <a:latin typeface="Open Sans" panose="020B0606030504020204" pitchFamily="34" charset="0"/>
                <a:ea typeface="Open Sans" panose="020B0606030504020204" pitchFamily="34" charset="0"/>
                <a:cs typeface="Open Sans" panose="020B0606030504020204" pitchFamily="34" charset="0"/>
              </a:rPr>
              <a:t>for MicroGridsPy. It is organized into different pages, each tailored to a specific aspect, with </a:t>
            </a:r>
            <a:r>
              <a:rPr lang="en-GB" sz="1400" b="1" dirty="0">
                <a:latin typeface="Open Sans" panose="020B0606030504020204" pitchFamily="34" charset="0"/>
                <a:ea typeface="Open Sans" panose="020B0606030504020204" pitchFamily="34" charset="0"/>
                <a:cs typeface="Open Sans" panose="020B0606030504020204" pitchFamily="34" charset="0"/>
              </a:rPr>
              <a:t>default configuration settings and parameters</a:t>
            </a:r>
            <a:r>
              <a:rPr lang="en-GB" sz="1400" dirty="0">
                <a:latin typeface="Open Sans" panose="020B0606030504020204" pitchFamily="34" charset="0"/>
                <a:ea typeface="Open Sans" panose="020B0606030504020204" pitchFamily="34" charset="0"/>
                <a:cs typeface="Open Sans" panose="020B0606030504020204" pitchFamily="34" charset="0"/>
              </a:rPr>
              <a:t>.</a:t>
            </a:r>
          </a:p>
        </p:txBody>
      </p:sp>
      <p:grpSp>
        <p:nvGrpSpPr>
          <p:cNvPr id="4" name="Group 3">
            <a:extLst>
              <a:ext uri="{FF2B5EF4-FFF2-40B4-BE49-F238E27FC236}">
                <a16:creationId xmlns:a16="http://schemas.microsoft.com/office/drawing/2014/main" id="{E49D34B1-DC88-D88F-1654-FD5D019CFE6A}"/>
              </a:ext>
            </a:extLst>
          </p:cNvPr>
          <p:cNvGrpSpPr/>
          <p:nvPr/>
        </p:nvGrpSpPr>
        <p:grpSpPr>
          <a:xfrm>
            <a:off x="648480" y="2055033"/>
            <a:ext cx="4827046" cy="3824324"/>
            <a:chOff x="431078" y="1602915"/>
            <a:chExt cx="5582511" cy="4311466"/>
          </a:xfrm>
        </p:grpSpPr>
        <p:pic>
          <p:nvPicPr>
            <p:cNvPr id="5" name="Picture 4" descr="A screenshot of a computer&#10;&#10;Description automatically generated">
              <a:extLst>
                <a:ext uri="{FF2B5EF4-FFF2-40B4-BE49-F238E27FC236}">
                  <a16:creationId xmlns:a16="http://schemas.microsoft.com/office/drawing/2014/main" id="{73C16246-B361-BE68-491A-431E86992114}"/>
                </a:ext>
              </a:extLst>
            </p:cNvPr>
            <p:cNvPicPr>
              <a:picLocks noChangeAspect="1"/>
            </p:cNvPicPr>
            <p:nvPr/>
          </p:nvPicPr>
          <p:blipFill rotWithShape="1">
            <a:blip r:embed="rId3"/>
            <a:srcRect t="4001"/>
            <a:stretch/>
          </p:blipFill>
          <p:spPr>
            <a:xfrm>
              <a:off x="431078" y="1602915"/>
              <a:ext cx="5545844" cy="4311466"/>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E2204149-4581-CDF5-18C1-74AF14F8B826}"/>
                </a:ext>
              </a:extLst>
            </p:cNvPr>
            <p:cNvPicPr>
              <a:picLocks noChangeAspect="1"/>
            </p:cNvPicPr>
            <p:nvPr/>
          </p:nvPicPr>
          <p:blipFill rotWithShape="1">
            <a:blip r:embed="rId4"/>
            <a:srcRect t="4001"/>
            <a:stretch/>
          </p:blipFill>
          <p:spPr>
            <a:xfrm>
              <a:off x="1848798" y="2428940"/>
              <a:ext cx="4128124" cy="3434575"/>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605B9115-68FD-54BC-66C4-79A258B107C6}"/>
                </a:ext>
              </a:extLst>
            </p:cNvPr>
            <p:cNvPicPr>
              <a:picLocks noChangeAspect="1"/>
            </p:cNvPicPr>
            <p:nvPr/>
          </p:nvPicPr>
          <p:blipFill rotWithShape="1">
            <a:blip r:embed="rId5"/>
            <a:srcRect t="4001"/>
            <a:stretch/>
          </p:blipFill>
          <p:spPr>
            <a:xfrm>
              <a:off x="431078" y="3406970"/>
              <a:ext cx="3217068" cy="2507411"/>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5E335FC9-8C98-8AF6-B839-5F585A97212D}"/>
                </a:ext>
              </a:extLst>
            </p:cNvPr>
            <p:cNvPicPr>
              <a:picLocks noChangeAspect="1"/>
            </p:cNvPicPr>
            <p:nvPr/>
          </p:nvPicPr>
          <p:blipFill rotWithShape="1">
            <a:blip r:embed="rId6"/>
            <a:srcRect t="4001"/>
            <a:stretch/>
          </p:blipFill>
          <p:spPr>
            <a:xfrm>
              <a:off x="1997211" y="4036833"/>
              <a:ext cx="2413578" cy="1877548"/>
            </a:xfrm>
            <a:prstGeom prst="rect">
              <a:avLst/>
            </a:prstGeom>
          </p:spPr>
        </p:pic>
        <p:pic>
          <p:nvPicPr>
            <p:cNvPr id="26" name="Picture 25" descr="A screenshot of a computer&#10;&#10;Description automatically generated">
              <a:extLst>
                <a:ext uri="{FF2B5EF4-FFF2-40B4-BE49-F238E27FC236}">
                  <a16:creationId xmlns:a16="http://schemas.microsoft.com/office/drawing/2014/main" id="{19A0441B-1730-A285-51AD-B9BD01201D7B}"/>
                </a:ext>
              </a:extLst>
            </p:cNvPr>
            <p:cNvPicPr>
              <a:picLocks noChangeAspect="1"/>
            </p:cNvPicPr>
            <p:nvPr/>
          </p:nvPicPr>
          <p:blipFill rotWithShape="1">
            <a:blip r:embed="rId7"/>
            <a:srcRect t="4255"/>
            <a:stretch/>
          </p:blipFill>
          <p:spPr>
            <a:xfrm>
              <a:off x="4118142" y="4335733"/>
              <a:ext cx="1895447" cy="1578648"/>
            </a:xfrm>
            <a:prstGeom prst="rect">
              <a:avLst/>
            </a:prstGeom>
          </p:spPr>
        </p:pic>
      </p:grpSp>
      <p:sp>
        <p:nvSpPr>
          <p:cNvPr id="27" name="TextBox 26">
            <a:extLst>
              <a:ext uri="{FF2B5EF4-FFF2-40B4-BE49-F238E27FC236}">
                <a16:creationId xmlns:a16="http://schemas.microsoft.com/office/drawing/2014/main" id="{A3B92D56-21CB-ED74-EB69-BE8BD80E2C2E}"/>
              </a:ext>
            </a:extLst>
          </p:cNvPr>
          <p:cNvSpPr txBox="1"/>
          <p:nvPr/>
        </p:nvSpPr>
        <p:spPr>
          <a:xfrm>
            <a:off x="5889888" y="2015442"/>
            <a:ext cx="5163005" cy="3046988"/>
          </a:xfrm>
          <a:prstGeom prst="rect">
            <a:avLst/>
          </a:prstGeom>
          <a:noFill/>
        </p:spPr>
        <p:txBody>
          <a:bodyPr wrap="square" rtlCol="0">
            <a:spAutoFit/>
          </a:bodyPr>
          <a:lstStyle/>
          <a:p>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Comprehensive Data Input and Validation</a:t>
            </a:r>
          </a:p>
          <a:p>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Features robust data input for basic parameters, RES time series, and technology configurations, with input validation and tooltips on each page for accurate and clear data entry.</a:t>
            </a:r>
          </a:p>
          <a:p>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Dynamic Parameters Management and Visualization</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The interface dynamically updates and manages parameter entries in response to user selections. This automatic enablement and disablement of options streamline the data input process, enhancing user interaction and decision-making through effective visualization.</a:t>
            </a:r>
          </a:p>
          <a:p>
            <a:pPr algn="just"/>
            <a:endParaRPr lang="en-GB" sz="1200" i="1" dirty="0">
              <a:latin typeface="Open Sans" panose="020B0606030504020204" pitchFamily="34" charset="0"/>
              <a:ea typeface="Open Sans" panose="020B0606030504020204" pitchFamily="34" charset="0"/>
              <a:cs typeface="Open Sans" panose="020B0606030504020204" pitchFamily="34" charset="0"/>
            </a:endParaRPr>
          </a:p>
          <a:p>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Efficient Run Functionality and Results Visualization</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200" i="1" dirty="0">
                <a:latin typeface="Open Sans" panose="020B0606030504020204" pitchFamily="34" charset="0"/>
                <a:ea typeface="Open Sans" panose="020B0606030504020204" pitchFamily="34" charset="0"/>
                <a:cs typeface="Open Sans" panose="020B0606030504020204" pitchFamily="34" charset="0"/>
              </a:rPr>
              <a:t>It includes functionalities for progress tracking and visual display of results, making the modelling process seamless and efficient.</a:t>
            </a:r>
          </a:p>
        </p:txBody>
      </p:sp>
      <p:sp>
        <p:nvSpPr>
          <p:cNvPr id="28" name="TextBox 27">
            <a:extLst>
              <a:ext uri="{FF2B5EF4-FFF2-40B4-BE49-F238E27FC236}">
                <a16:creationId xmlns:a16="http://schemas.microsoft.com/office/drawing/2014/main" id="{4BB2F360-D98C-36F3-697B-F8AD8FF9CD92}"/>
              </a:ext>
            </a:extLst>
          </p:cNvPr>
          <p:cNvSpPr txBox="1"/>
          <p:nvPr/>
        </p:nvSpPr>
        <p:spPr>
          <a:xfrm>
            <a:off x="6465825" y="5846488"/>
            <a:ext cx="3660404"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Code/User Interface/</a:t>
            </a:r>
            <a:r>
              <a:rPr lang="en-US" sz="1400" b="1" i="1" dirty="0">
                <a:latin typeface="Open Sans" panose="020B0606030504020204" pitchFamily="34" charset="0"/>
                <a:ea typeface="Open Sans" panose="020B0606030504020204" pitchFamily="34" charset="0"/>
                <a:cs typeface="Open Sans" panose="020B0606030504020204" pitchFamily="34" charset="0"/>
              </a:rPr>
              <a:t>app_main.py</a:t>
            </a:r>
          </a:p>
        </p:txBody>
      </p:sp>
      <p:pic>
        <p:nvPicPr>
          <p:cNvPr id="29" name="Picture 6" descr=" ">
            <a:extLst>
              <a:ext uri="{FF2B5EF4-FFF2-40B4-BE49-F238E27FC236}">
                <a16:creationId xmlns:a16="http://schemas.microsoft.com/office/drawing/2014/main" id="{8CFB961F-65F2-B78B-32E4-7B18330D59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54450" y="5799895"/>
            <a:ext cx="478971" cy="47897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Cerca nella barra laterale">
            <a:extLst>
              <a:ext uri="{FF2B5EF4-FFF2-40B4-BE49-F238E27FC236}">
                <a16:creationId xmlns:a16="http://schemas.microsoft.com/office/drawing/2014/main" id="{C3117772-2E68-A806-7DDC-ECC5809DBF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26229" y="5718940"/>
            <a:ext cx="315686" cy="315686"/>
          </a:xfrm>
          <a:prstGeom prst="rect">
            <a:avLst/>
          </a:prstGeom>
          <a:noFill/>
          <a:extLst>
            <a:ext uri="{909E8E84-426E-40DD-AFC4-6F175D3DCCD1}">
              <a14:hiddenFill xmlns:a14="http://schemas.microsoft.com/office/drawing/2010/main">
                <a:solidFill>
                  <a:srgbClr val="FFFFFF"/>
                </a:solidFill>
              </a14:hiddenFill>
            </a:ext>
          </a:extLst>
        </p:spPr>
      </p:pic>
      <p:cxnSp>
        <p:nvCxnSpPr>
          <p:cNvPr id="31" name="Connettore diritto 96">
            <a:extLst>
              <a:ext uri="{FF2B5EF4-FFF2-40B4-BE49-F238E27FC236}">
                <a16:creationId xmlns:a16="http://schemas.microsoft.com/office/drawing/2014/main" id="{6B424588-008F-BD85-20B8-CE129F3965E7}"/>
              </a:ext>
            </a:extLst>
          </p:cNvPr>
          <p:cNvCxnSpPr>
            <a:cxnSpLocks/>
          </p:cNvCxnSpPr>
          <p:nvPr/>
        </p:nvCxnSpPr>
        <p:spPr>
          <a:xfrm flipV="1">
            <a:off x="5744637" y="2134494"/>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2" name="Connector: Elbow 31">
            <a:extLst>
              <a:ext uri="{FF2B5EF4-FFF2-40B4-BE49-F238E27FC236}">
                <a16:creationId xmlns:a16="http://schemas.microsoft.com/office/drawing/2014/main" id="{3BA1AAC9-C7AC-0AF0-94E8-FA7ABA3D0A1F}"/>
              </a:ext>
            </a:extLst>
          </p:cNvPr>
          <p:cNvCxnSpPr>
            <a:cxnSpLocks/>
            <a:stCxn id="33" idx="1"/>
          </p:cNvCxnSpPr>
          <p:nvPr/>
        </p:nvCxnSpPr>
        <p:spPr>
          <a:xfrm rot="10800000" flipV="1">
            <a:off x="8659535" y="5467441"/>
            <a:ext cx="293891" cy="332454"/>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CasellaDiTesto 12">
            <a:extLst>
              <a:ext uri="{FF2B5EF4-FFF2-40B4-BE49-F238E27FC236}">
                <a16:creationId xmlns:a16="http://schemas.microsoft.com/office/drawing/2014/main" id="{1915CB60-1636-1A39-D223-F9782F5D36BD}"/>
              </a:ext>
            </a:extLst>
          </p:cNvPr>
          <p:cNvSpPr txBox="1"/>
          <p:nvPr/>
        </p:nvSpPr>
        <p:spPr>
          <a:xfrm>
            <a:off x="8953425" y="5249561"/>
            <a:ext cx="2438860" cy="435760"/>
          </a:xfrm>
          <a:prstGeom prst="rect">
            <a:avLst/>
          </a:prstGeom>
          <a:noFill/>
        </p:spPr>
        <p:txBody>
          <a:bodyPr wrap="square" rtlCol="0">
            <a:spAutoFit/>
          </a:bodyPr>
          <a:lstStyle/>
          <a:p>
            <a:pPr algn="just"/>
            <a:r>
              <a:rPr lang="it-IT" sz="1116" i="1" dirty="0" err="1">
                <a:latin typeface="Open Sans" panose="020B0606030504020204" pitchFamily="34" charset="0"/>
                <a:ea typeface="Open Sans" panose="020B0606030504020204" pitchFamily="34" charset="0"/>
                <a:cs typeface="Open Sans" panose="020B0606030504020204" pitchFamily="34" charset="0"/>
              </a:rPr>
              <a:t>Run</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this</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python</a:t>
            </a:r>
            <a:r>
              <a:rPr lang="it-IT" sz="1116" i="1" dirty="0">
                <a:latin typeface="Open Sans" panose="020B0606030504020204" pitchFamily="34" charset="0"/>
                <a:ea typeface="Open Sans" panose="020B0606030504020204" pitchFamily="34" charset="0"/>
                <a:cs typeface="Open Sans" panose="020B0606030504020204" pitchFamily="34" charset="0"/>
              </a:rPr>
              <a:t> script </a:t>
            </a:r>
            <a:r>
              <a:rPr lang="it-IT" sz="1116" i="1" dirty="0" err="1">
                <a:latin typeface="Open Sans" panose="020B0606030504020204" pitchFamily="34" charset="0"/>
                <a:ea typeface="Open Sans" panose="020B0606030504020204" pitchFamily="34" charset="0"/>
                <a:cs typeface="Open Sans" panose="020B0606030504020204" pitchFamily="34" charset="0"/>
              </a:rPr>
              <a:t>within</a:t>
            </a:r>
            <a:r>
              <a:rPr lang="it-IT" sz="1116" i="1" dirty="0">
                <a:latin typeface="Open Sans" panose="020B0606030504020204" pitchFamily="34" charset="0"/>
                <a:ea typeface="Open Sans" panose="020B0606030504020204" pitchFamily="34" charset="0"/>
                <a:cs typeface="Open Sans" panose="020B0606030504020204" pitchFamily="34" charset="0"/>
              </a:rPr>
              <a:t> </a:t>
            </a:r>
            <a:r>
              <a:rPr lang="it-IT" sz="1116" i="1" dirty="0" err="1">
                <a:latin typeface="Open Sans" panose="020B0606030504020204" pitchFamily="34" charset="0"/>
                <a:ea typeface="Open Sans" panose="020B0606030504020204" pitchFamily="34" charset="0"/>
                <a:cs typeface="Open Sans" panose="020B0606030504020204" pitchFamily="34" charset="0"/>
              </a:rPr>
              <a:t>your</a:t>
            </a:r>
            <a:r>
              <a:rPr lang="it-IT" sz="1116" i="1" dirty="0">
                <a:latin typeface="Open Sans" panose="020B0606030504020204" pitchFamily="34" charset="0"/>
                <a:ea typeface="Open Sans" panose="020B0606030504020204" pitchFamily="34" charset="0"/>
                <a:cs typeface="Open Sans" panose="020B0606030504020204" pitchFamily="34" charset="0"/>
              </a:rPr>
              <a:t> working IDE to open the </a:t>
            </a:r>
            <a:r>
              <a:rPr lang="it-IT" sz="1116" i="1" dirty="0" err="1">
                <a:latin typeface="Open Sans" panose="020B0606030504020204" pitchFamily="34" charset="0"/>
                <a:ea typeface="Open Sans" panose="020B0606030504020204" pitchFamily="34" charset="0"/>
                <a:cs typeface="Open Sans" panose="020B0606030504020204" pitchFamily="34" charset="0"/>
              </a:rPr>
              <a:t>application</a:t>
            </a:r>
            <a:endParaRPr lang="it-IT" sz="1116" i="1"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725816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Model Configuration</a:t>
            </a:r>
          </a:p>
        </p:txBody>
      </p:sp>
      <p:pic>
        <p:nvPicPr>
          <p:cNvPr id="3" name="Picture 2">
            <a:extLst>
              <a:ext uri="{FF2B5EF4-FFF2-40B4-BE49-F238E27FC236}">
                <a16:creationId xmlns:a16="http://schemas.microsoft.com/office/drawing/2014/main" id="{1325A474-2E9A-DFB9-D6C0-1B304F923EED}"/>
              </a:ext>
            </a:extLst>
          </p:cNvPr>
          <p:cNvPicPr>
            <a:picLocks noChangeAspect="1"/>
          </p:cNvPicPr>
          <p:nvPr/>
        </p:nvPicPr>
        <p:blipFill rotWithShape="1">
          <a:blip r:embed="rId3"/>
          <a:srcRect t="2144"/>
          <a:stretch/>
        </p:blipFill>
        <p:spPr>
          <a:xfrm>
            <a:off x="4770505" y="1055931"/>
            <a:ext cx="6828255" cy="5169794"/>
          </a:xfrm>
          <a:prstGeom prst="roundRect">
            <a:avLst>
              <a:gd name="adj" fmla="val 1928"/>
            </a:avLst>
          </a:prstGeom>
        </p:spPr>
      </p:pic>
      <p:sp>
        <p:nvSpPr>
          <p:cNvPr id="4" name="Rectangle 3">
            <a:extLst>
              <a:ext uri="{FF2B5EF4-FFF2-40B4-BE49-F238E27FC236}">
                <a16:creationId xmlns:a16="http://schemas.microsoft.com/office/drawing/2014/main" id="{92731BF2-EAD6-C52A-7DD8-43D3332B03BA}"/>
              </a:ext>
            </a:extLst>
          </p:cNvPr>
          <p:cNvSpPr/>
          <p:nvPr/>
        </p:nvSpPr>
        <p:spPr>
          <a:xfrm>
            <a:off x="4770505" y="2116412"/>
            <a:ext cx="3344541" cy="685800"/>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E46F357-7295-649F-79F9-161AB98DF0D0}"/>
              </a:ext>
            </a:extLst>
          </p:cNvPr>
          <p:cNvSpPr txBox="1"/>
          <p:nvPr/>
        </p:nvSpPr>
        <p:spPr>
          <a:xfrm>
            <a:off x="446090" y="1246875"/>
            <a:ext cx="3538778" cy="1169551"/>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Total Project Duration [years]</a:t>
            </a:r>
          </a:p>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Discount Rate [%] (0-1)</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They mainly affect the actualization of the costs and, therefore, the technology selection and sizing of the mini-grid.</a:t>
            </a:r>
          </a:p>
        </p:txBody>
      </p:sp>
      <p:cxnSp>
        <p:nvCxnSpPr>
          <p:cNvPr id="7" name="Straight Connector 6">
            <a:extLst>
              <a:ext uri="{FF2B5EF4-FFF2-40B4-BE49-F238E27FC236}">
                <a16:creationId xmlns:a16="http://schemas.microsoft.com/office/drawing/2014/main" id="{81D8F7B7-DB25-5B08-1F2E-C38576875842}"/>
              </a:ext>
            </a:extLst>
          </p:cNvPr>
          <p:cNvCxnSpPr/>
          <p:nvPr/>
        </p:nvCxnSpPr>
        <p:spPr>
          <a:xfrm>
            <a:off x="4119021" y="1310869"/>
            <a:ext cx="0" cy="1148443"/>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66CD7B3-DDC3-9AEE-BFEB-8307A3A3EB51}"/>
              </a:ext>
            </a:extLst>
          </p:cNvPr>
          <p:cNvCxnSpPr>
            <a:cxnSpLocks/>
          </p:cNvCxnSpPr>
          <p:nvPr/>
        </p:nvCxnSpPr>
        <p:spPr>
          <a:xfrm>
            <a:off x="4119021" y="1713640"/>
            <a:ext cx="651484" cy="745672"/>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E3DDE21D-0CF1-3628-DE5F-284CB7421012}"/>
              </a:ext>
            </a:extLst>
          </p:cNvPr>
          <p:cNvSpPr/>
          <p:nvPr/>
        </p:nvSpPr>
        <p:spPr>
          <a:xfrm>
            <a:off x="4783574" y="3368269"/>
            <a:ext cx="3344541" cy="281378"/>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C7096BC0-B707-2F39-0A6B-33CF1227F071}"/>
              </a:ext>
            </a:extLst>
          </p:cNvPr>
          <p:cNvCxnSpPr>
            <a:cxnSpLocks/>
          </p:cNvCxnSpPr>
          <p:nvPr/>
        </p:nvCxnSpPr>
        <p:spPr>
          <a:xfrm>
            <a:off x="4129423" y="2943684"/>
            <a:ext cx="0" cy="792522"/>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96D5113-4DD6-E4A4-422B-2A82E3464FAE}"/>
              </a:ext>
            </a:extLst>
          </p:cNvPr>
          <p:cNvCxnSpPr>
            <a:cxnSpLocks/>
          </p:cNvCxnSpPr>
          <p:nvPr/>
        </p:nvCxnSpPr>
        <p:spPr>
          <a:xfrm>
            <a:off x="4139825" y="3277381"/>
            <a:ext cx="651484" cy="281378"/>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F74F8A7-A7B2-1F54-7D8F-5EB8014CA473}"/>
              </a:ext>
            </a:extLst>
          </p:cNvPr>
          <p:cNvSpPr txBox="1"/>
          <p:nvPr/>
        </p:nvSpPr>
        <p:spPr>
          <a:xfrm>
            <a:off x="500062" y="2595709"/>
            <a:ext cx="3538778" cy="95410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Time Resolution</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affects result accuracy. Users can adjust it, but must ensure that any external time series data correspondingly match this resolution</a:t>
            </a:r>
          </a:p>
        </p:txBody>
      </p:sp>
      <p:pic>
        <p:nvPicPr>
          <p:cNvPr id="13" name="Picture 2" descr=" ">
            <a:extLst>
              <a:ext uri="{FF2B5EF4-FFF2-40B4-BE49-F238E27FC236}">
                <a16:creationId xmlns:a16="http://schemas.microsoft.com/office/drawing/2014/main" id="{AA0733F8-545F-1614-5DAF-C4D78E7C3B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5818" y="2529004"/>
            <a:ext cx="414680" cy="41468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35B448BC-3E3B-4ACF-6F62-4FF0ACF19E3B}"/>
              </a:ext>
            </a:extLst>
          </p:cNvPr>
          <p:cNvSpPr/>
          <p:nvPr/>
        </p:nvSpPr>
        <p:spPr>
          <a:xfrm>
            <a:off x="4783574" y="3676871"/>
            <a:ext cx="6473633" cy="224788"/>
          </a:xfrm>
          <a:prstGeom prst="rect">
            <a:avLst/>
          </a:prstGeom>
          <a:noFill/>
          <a:ln w="1905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309DF229-4FB0-642D-6048-F86D207CD173}"/>
              </a:ext>
            </a:extLst>
          </p:cNvPr>
          <p:cNvCxnSpPr>
            <a:cxnSpLocks/>
          </p:cNvCxnSpPr>
          <p:nvPr/>
        </p:nvCxnSpPr>
        <p:spPr>
          <a:xfrm flipV="1">
            <a:off x="4146693" y="3788880"/>
            <a:ext cx="634215" cy="1325670"/>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7F3CC48-AFB6-CDB4-1C9F-856DBFF069F3}"/>
              </a:ext>
            </a:extLst>
          </p:cNvPr>
          <p:cNvCxnSpPr>
            <a:cxnSpLocks/>
          </p:cNvCxnSpPr>
          <p:nvPr/>
        </p:nvCxnSpPr>
        <p:spPr>
          <a:xfrm flipH="1">
            <a:off x="4139825" y="4002099"/>
            <a:ext cx="0" cy="1911892"/>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16792056-B8A0-40F6-A65F-CCD43F4C5D3E}"/>
              </a:ext>
            </a:extLst>
          </p:cNvPr>
          <p:cNvSpPr txBox="1"/>
          <p:nvPr/>
        </p:nvSpPr>
        <p:spPr>
          <a:xfrm>
            <a:off x="469008" y="4112189"/>
            <a:ext cx="3538778" cy="1308050"/>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Optimization Goal</a:t>
            </a:r>
          </a:p>
          <a:p>
            <a:pPr algn="ctr"/>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US"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Net Present Cost: </a:t>
            </a: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focuses on optimizing both investment and operation costs</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US"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Operation Cost:</a:t>
            </a:r>
            <a:r>
              <a:rPr lang="en-GB"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targets minimizing only operational expenses with an option to limit capital expenditure</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42" name="Group 41">
            <a:extLst>
              <a:ext uri="{FF2B5EF4-FFF2-40B4-BE49-F238E27FC236}">
                <a16:creationId xmlns:a16="http://schemas.microsoft.com/office/drawing/2014/main" id="{51839861-C588-3831-8418-3D335C3215A5}"/>
              </a:ext>
            </a:extLst>
          </p:cNvPr>
          <p:cNvGrpSpPr/>
          <p:nvPr/>
        </p:nvGrpSpPr>
        <p:grpSpPr>
          <a:xfrm>
            <a:off x="830066" y="5522456"/>
            <a:ext cx="2878770" cy="656304"/>
            <a:chOff x="652857" y="5422078"/>
            <a:chExt cx="2574361" cy="572549"/>
          </a:xfrm>
        </p:grpSpPr>
        <p:pic>
          <p:nvPicPr>
            <p:cNvPr id="43" name="Picture 42">
              <a:extLst>
                <a:ext uri="{FF2B5EF4-FFF2-40B4-BE49-F238E27FC236}">
                  <a16:creationId xmlns:a16="http://schemas.microsoft.com/office/drawing/2014/main" id="{4A173296-31E4-BB41-8893-1792742DB8F0}"/>
                </a:ext>
              </a:extLst>
            </p:cNvPr>
            <p:cNvPicPr>
              <a:picLocks noChangeAspect="1"/>
            </p:cNvPicPr>
            <p:nvPr/>
          </p:nvPicPr>
          <p:blipFill rotWithShape="1">
            <a:blip r:embed="rId5"/>
            <a:srcRect l="39406" t="15723" r="11032" b="-14175"/>
            <a:stretch/>
          </p:blipFill>
          <p:spPr>
            <a:xfrm>
              <a:off x="652857" y="5733335"/>
              <a:ext cx="2574361" cy="261292"/>
            </a:xfrm>
            <a:prstGeom prst="rect">
              <a:avLst/>
            </a:prstGeom>
          </p:spPr>
        </p:pic>
        <p:pic>
          <p:nvPicPr>
            <p:cNvPr id="44" name="Picture 43">
              <a:extLst>
                <a:ext uri="{FF2B5EF4-FFF2-40B4-BE49-F238E27FC236}">
                  <a16:creationId xmlns:a16="http://schemas.microsoft.com/office/drawing/2014/main" id="{6821B5ED-29C7-D372-B867-0497ACED4F82}"/>
                </a:ext>
              </a:extLst>
            </p:cNvPr>
            <p:cNvPicPr>
              <a:picLocks noChangeAspect="1"/>
            </p:cNvPicPr>
            <p:nvPr/>
          </p:nvPicPr>
          <p:blipFill rotWithShape="1">
            <a:blip r:embed="rId5"/>
            <a:srcRect l="16643" t="15723" r="61396" b="-14175"/>
            <a:stretch/>
          </p:blipFill>
          <p:spPr>
            <a:xfrm>
              <a:off x="652857" y="5422078"/>
              <a:ext cx="1140720" cy="261292"/>
            </a:xfrm>
            <a:prstGeom prst="rect">
              <a:avLst/>
            </a:prstGeom>
          </p:spPr>
        </p:pic>
      </p:grpSp>
    </p:spTree>
    <p:extLst>
      <p:ext uri="{BB962C8B-B14F-4D97-AF65-F5344CB8AC3E}">
        <p14:creationId xmlns:p14="http://schemas.microsoft.com/office/powerpoint/2010/main" val="1585980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Model Configuration</a:t>
            </a:r>
          </a:p>
        </p:txBody>
      </p:sp>
      <p:pic>
        <p:nvPicPr>
          <p:cNvPr id="2" name="Picture 1">
            <a:extLst>
              <a:ext uri="{FF2B5EF4-FFF2-40B4-BE49-F238E27FC236}">
                <a16:creationId xmlns:a16="http://schemas.microsoft.com/office/drawing/2014/main" id="{1A982AF1-0DE5-B54B-C64D-D38C1FEBB2C2}"/>
              </a:ext>
            </a:extLst>
          </p:cNvPr>
          <p:cNvPicPr>
            <a:picLocks noChangeAspect="1"/>
          </p:cNvPicPr>
          <p:nvPr/>
        </p:nvPicPr>
        <p:blipFill rotWithShape="1">
          <a:blip r:embed="rId3"/>
          <a:srcRect t="2144"/>
          <a:stretch/>
        </p:blipFill>
        <p:spPr>
          <a:xfrm>
            <a:off x="420581" y="1214134"/>
            <a:ext cx="6828255" cy="5169794"/>
          </a:xfrm>
          <a:prstGeom prst="roundRect">
            <a:avLst>
              <a:gd name="adj" fmla="val 1928"/>
            </a:avLst>
          </a:prstGeom>
        </p:spPr>
      </p:pic>
      <p:sp>
        <p:nvSpPr>
          <p:cNvPr id="17" name="Rectangle 16">
            <a:extLst>
              <a:ext uri="{FF2B5EF4-FFF2-40B4-BE49-F238E27FC236}">
                <a16:creationId xmlns:a16="http://schemas.microsoft.com/office/drawing/2014/main" id="{E912745D-C90B-12F1-364B-782807C1B5F4}"/>
              </a:ext>
            </a:extLst>
          </p:cNvPr>
          <p:cNvSpPr/>
          <p:nvPr/>
        </p:nvSpPr>
        <p:spPr>
          <a:xfrm>
            <a:off x="420581" y="4035583"/>
            <a:ext cx="3454007" cy="573314"/>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22EFD8F2-AE6D-8833-593F-DDBA9C43FF9E}"/>
              </a:ext>
            </a:extLst>
          </p:cNvPr>
          <p:cNvCxnSpPr>
            <a:cxnSpLocks/>
          </p:cNvCxnSpPr>
          <p:nvPr/>
        </p:nvCxnSpPr>
        <p:spPr>
          <a:xfrm flipH="1">
            <a:off x="3874588" y="2261470"/>
            <a:ext cx="3765248" cy="2083267"/>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90D0F8C-4DE2-AF85-A014-B9DA7123954B}"/>
              </a:ext>
            </a:extLst>
          </p:cNvPr>
          <p:cNvSpPr txBox="1"/>
          <p:nvPr/>
        </p:nvSpPr>
        <p:spPr>
          <a:xfrm>
            <a:off x="7711791" y="1307363"/>
            <a:ext cx="3538778" cy="95410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Backup and Storage Systems</a:t>
            </a:r>
          </a:p>
          <a:p>
            <a:pPr algn="ctr"/>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The user has the option to specify constraints on the types of technologies used for backup and storage within the model</a:t>
            </a:r>
          </a:p>
        </p:txBody>
      </p:sp>
      <p:pic>
        <p:nvPicPr>
          <p:cNvPr id="20" name="Picture 2" descr=" ">
            <a:extLst>
              <a:ext uri="{FF2B5EF4-FFF2-40B4-BE49-F238E27FC236}">
                <a16:creationId xmlns:a16="http://schemas.microsoft.com/office/drawing/2014/main" id="{90984486-50DE-96E3-BA59-69952396AD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2613" y="2678497"/>
            <a:ext cx="878840" cy="87884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Cerca nella barra laterale">
            <a:extLst>
              <a:ext uri="{FF2B5EF4-FFF2-40B4-BE49-F238E27FC236}">
                <a16:creationId xmlns:a16="http://schemas.microsoft.com/office/drawing/2014/main" id="{4316A63C-1111-E455-3019-6E373D88C6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1037" y="3078039"/>
            <a:ext cx="357058" cy="357058"/>
          </a:xfrm>
          <a:prstGeom prst="rect">
            <a:avLst/>
          </a:prstGeom>
          <a:noFill/>
          <a:extLst>
            <a:ext uri="{909E8E84-426E-40DD-AFC4-6F175D3DCCD1}">
              <a14:hiddenFill xmlns:a14="http://schemas.microsoft.com/office/drawing/2010/main">
                <a:solidFill>
                  <a:srgbClr val="FFFFFF"/>
                </a:solidFill>
              </a14:hiddenFill>
            </a:ext>
          </a:extLst>
        </p:spPr>
      </p:pic>
      <p:sp>
        <p:nvSpPr>
          <p:cNvPr id="22" name="Left Brace 21">
            <a:extLst>
              <a:ext uri="{FF2B5EF4-FFF2-40B4-BE49-F238E27FC236}">
                <a16:creationId xmlns:a16="http://schemas.microsoft.com/office/drawing/2014/main" id="{84596347-5F6C-B4C6-6A13-8AF7EF282F7F}"/>
              </a:ext>
            </a:extLst>
          </p:cNvPr>
          <p:cNvSpPr/>
          <p:nvPr/>
        </p:nvSpPr>
        <p:spPr>
          <a:xfrm>
            <a:off x="9550985" y="2481353"/>
            <a:ext cx="193385" cy="1529806"/>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23" name="Picture 6" descr=" ">
            <a:extLst>
              <a:ext uri="{FF2B5EF4-FFF2-40B4-BE49-F238E27FC236}">
                <a16:creationId xmlns:a16="http://schemas.microsoft.com/office/drawing/2014/main" id="{DC1D4A91-6255-A2D9-423C-991DCACB0A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35020" y="3573086"/>
            <a:ext cx="421640" cy="42164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8" descr="Cerca nella barra laterale">
            <a:extLst>
              <a:ext uri="{FF2B5EF4-FFF2-40B4-BE49-F238E27FC236}">
                <a16:creationId xmlns:a16="http://schemas.microsoft.com/office/drawing/2014/main" id="{86493352-F84B-6A95-940D-DC6D85F095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19780" y="3040153"/>
            <a:ext cx="452120" cy="452120"/>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Group 24">
            <a:extLst>
              <a:ext uri="{FF2B5EF4-FFF2-40B4-BE49-F238E27FC236}">
                <a16:creationId xmlns:a16="http://schemas.microsoft.com/office/drawing/2014/main" id="{32B8E92F-2936-9858-B726-5BBBD0968C56}"/>
              </a:ext>
            </a:extLst>
          </p:cNvPr>
          <p:cNvGrpSpPr/>
          <p:nvPr/>
        </p:nvGrpSpPr>
        <p:grpSpPr>
          <a:xfrm>
            <a:off x="9875039" y="2419270"/>
            <a:ext cx="941603" cy="470047"/>
            <a:chOff x="9620109" y="2315357"/>
            <a:chExt cx="941603" cy="470047"/>
          </a:xfrm>
        </p:grpSpPr>
        <p:pic>
          <p:nvPicPr>
            <p:cNvPr id="26" name="Picture 6" descr=" ">
              <a:extLst>
                <a:ext uri="{FF2B5EF4-FFF2-40B4-BE49-F238E27FC236}">
                  <a16:creationId xmlns:a16="http://schemas.microsoft.com/office/drawing/2014/main" id="{1F5DC98E-3684-5A76-9B8F-AFCF5BB0D1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20109" y="2363764"/>
              <a:ext cx="421640" cy="42164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Cerca nella barra laterale">
              <a:extLst>
                <a:ext uri="{FF2B5EF4-FFF2-40B4-BE49-F238E27FC236}">
                  <a16:creationId xmlns:a16="http://schemas.microsoft.com/office/drawing/2014/main" id="{F61D62BE-8DBF-D420-9B8F-94681E7276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09592" y="2315357"/>
              <a:ext cx="452120" cy="452120"/>
            </a:xfrm>
            <a:prstGeom prst="rect">
              <a:avLst/>
            </a:prstGeom>
            <a:noFill/>
            <a:extLst>
              <a:ext uri="{909E8E84-426E-40DD-AFC4-6F175D3DCCD1}">
                <a14:hiddenFill xmlns:a14="http://schemas.microsoft.com/office/drawing/2010/main">
                  <a:solidFill>
                    <a:srgbClr val="FFFFFF"/>
                  </a:solidFill>
                </a14:hiddenFill>
              </a:ext>
            </a:extLst>
          </p:spPr>
        </p:pic>
      </p:grpSp>
      <p:sp>
        <p:nvSpPr>
          <p:cNvPr id="28" name="TextBox 27">
            <a:extLst>
              <a:ext uri="{FF2B5EF4-FFF2-40B4-BE49-F238E27FC236}">
                <a16:creationId xmlns:a16="http://schemas.microsoft.com/office/drawing/2014/main" id="{5EFDCF35-CB48-3F1A-56DF-D5AC9E016D9B}"/>
              </a:ext>
            </a:extLst>
          </p:cNvPr>
          <p:cNvSpPr txBox="1"/>
          <p:nvPr/>
        </p:nvSpPr>
        <p:spPr>
          <a:xfrm>
            <a:off x="7673023" y="4423370"/>
            <a:ext cx="3925737" cy="1877437"/>
          </a:xfrm>
          <a:prstGeom prst="rect">
            <a:avLst/>
          </a:prstGeom>
          <a:noFill/>
        </p:spPr>
        <p:txBody>
          <a:bodyPr wrap="square" rtlCol="0">
            <a:spAutoFit/>
          </a:bodyPr>
          <a:lstStyle/>
          <a:p>
            <a:pPr algn="ctr"/>
            <a:r>
              <a:rPr lang="en-US" sz="14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Optimization constraints</a:t>
            </a:r>
          </a:p>
          <a:p>
            <a:endParaRPr lang="en-US"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Renewable Penetration</a:t>
            </a:r>
            <a:r>
              <a:rPr lang="en-GB" sz="1200" i="1" dirty="0">
                <a:latin typeface="Open Sans" panose="020B0606030504020204" pitchFamily="34" charset="0"/>
                <a:ea typeface="Open Sans" panose="020B0606030504020204" pitchFamily="34" charset="0"/>
                <a:cs typeface="Open Sans" panose="020B0606030504020204" pitchFamily="34" charset="0"/>
              </a:rPr>
              <a:t>: minimum percentage of total electricity from renewable sources</a:t>
            </a:r>
          </a:p>
          <a:p>
            <a:pPr marL="171450" indent="-171450">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Battery Independence</a:t>
            </a:r>
            <a:r>
              <a:rPr lang="en-GB" sz="1200" i="1" dirty="0">
                <a:latin typeface="Open Sans" panose="020B0606030504020204" pitchFamily="34" charset="0"/>
                <a:ea typeface="Open Sans" panose="020B0606030504020204" pitchFamily="34" charset="0"/>
                <a:cs typeface="Open Sans" panose="020B0606030504020204" pitchFamily="34" charset="0"/>
              </a:rPr>
              <a:t>: number of days the battery can power the grid without external support</a:t>
            </a:r>
          </a:p>
          <a:p>
            <a:pPr marL="171450" indent="-171450">
              <a:buFont typeface="Arial" panose="020B0604020202020204" pitchFamily="34" charset="0"/>
              <a:buChar char="•"/>
            </a:pPr>
            <a:r>
              <a:rPr lang="en-GB" sz="1200" b="1" i="1" dirty="0">
                <a:latin typeface="Open Sans" panose="020B0606030504020204" pitchFamily="34" charset="0"/>
                <a:ea typeface="Open Sans" panose="020B0606030504020204" pitchFamily="34" charset="0"/>
                <a:cs typeface="Open Sans" panose="020B0606030504020204" pitchFamily="34" charset="0"/>
              </a:rPr>
              <a:t>Lost Load Fraction and Cost</a:t>
            </a:r>
            <a:r>
              <a:rPr lang="en-GB" sz="1200" i="1" dirty="0">
                <a:latin typeface="Open Sans" panose="020B0606030504020204" pitchFamily="34" charset="0"/>
                <a:ea typeface="Open Sans" panose="020B0606030504020204" pitchFamily="34" charset="0"/>
                <a:cs typeface="Open Sans" panose="020B0606030504020204" pitchFamily="34" charset="0"/>
              </a:rPr>
              <a:t>: Threshold for unmet demand, with associated costs applicable only if there's a non-zero lost load</a:t>
            </a:r>
          </a:p>
          <a:p>
            <a:pPr marL="171450" indent="-171450">
              <a:buFont typeface="Arial" panose="020B0604020202020204" pitchFamily="34" charset="0"/>
              <a:buChar char="•"/>
            </a:pPr>
            <a:endParaRPr lang="en-GB" sz="1200" i="1" dirty="0">
              <a:latin typeface="Open Sans" panose="020B0606030504020204" pitchFamily="34" charset="0"/>
              <a:ea typeface="Open Sans" panose="020B0606030504020204" pitchFamily="34" charset="0"/>
              <a:cs typeface="Open Sans" panose="020B0606030504020204" pitchFamily="34" charset="0"/>
            </a:endParaRPr>
          </a:p>
        </p:txBody>
      </p:sp>
      <p:cxnSp>
        <p:nvCxnSpPr>
          <p:cNvPr id="29" name="Straight Connector 28">
            <a:extLst>
              <a:ext uri="{FF2B5EF4-FFF2-40B4-BE49-F238E27FC236}">
                <a16:creationId xmlns:a16="http://schemas.microsoft.com/office/drawing/2014/main" id="{294A7073-443E-BB97-A7B9-D2F7071E7656}"/>
              </a:ext>
            </a:extLst>
          </p:cNvPr>
          <p:cNvCxnSpPr>
            <a:cxnSpLocks/>
          </p:cNvCxnSpPr>
          <p:nvPr/>
        </p:nvCxnSpPr>
        <p:spPr>
          <a:xfrm>
            <a:off x="7639836" y="1463324"/>
            <a:ext cx="0" cy="2531402"/>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A940F1E6-8433-795F-C706-2C734197563D}"/>
              </a:ext>
            </a:extLst>
          </p:cNvPr>
          <p:cNvSpPr/>
          <p:nvPr/>
        </p:nvSpPr>
        <p:spPr>
          <a:xfrm>
            <a:off x="420581" y="4661751"/>
            <a:ext cx="3454007" cy="730321"/>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4BCA21A3-A957-E46B-2A8A-FAE3586224F9}"/>
              </a:ext>
            </a:extLst>
          </p:cNvPr>
          <p:cNvCxnSpPr>
            <a:cxnSpLocks/>
          </p:cNvCxnSpPr>
          <p:nvPr/>
        </p:nvCxnSpPr>
        <p:spPr>
          <a:xfrm flipH="1" flipV="1">
            <a:off x="3868688" y="5016677"/>
            <a:ext cx="3765248" cy="345411"/>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3848B7C-8309-30F2-E332-3DCF6CDDF9E7}"/>
              </a:ext>
            </a:extLst>
          </p:cNvPr>
          <p:cNvCxnSpPr>
            <a:cxnSpLocks/>
          </p:cNvCxnSpPr>
          <p:nvPr/>
        </p:nvCxnSpPr>
        <p:spPr>
          <a:xfrm>
            <a:off x="7639836" y="4423370"/>
            <a:ext cx="0" cy="1648567"/>
          </a:xfrm>
          <a:prstGeom prst="line">
            <a:avLst/>
          </a:prstGeom>
          <a:ln w="127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16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Model Configuration</a:t>
            </a:r>
          </a:p>
        </p:txBody>
      </p:sp>
      <p:pic>
        <p:nvPicPr>
          <p:cNvPr id="3" name="Picture 2">
            <a:extLst>
              <a:ext uri="{FF2B5EF4-FFF2-40B4-BE49-F238E27FC236}">
                <a16:creationId xmlns:a16="http://schemas.microsoft.com/office/drawing/2014/main" id="{7F1482F9-74D9-0FB5-5CFE-993F62855158}"/>
              </a:ext>
            </a:extLst>
          </p:cNvPr>
          <p:cNvPicPr>
            <a:picLocks noChangeAspect="1"/>
          </p:cNvPicPr>
          <p:nvPr/>
        </p:nvPicPr>
        <p:blipFill rotWithShape="1">
          <a:blip r:embed="rId3"/>
          <a:srcRect t="2144"/>
          <a:stretch/>
        </p:blipFill>
        <p:spPr>
          <a:xfrm>
            <a:off x="446091" y="1230176"/>
            <a:ext cx="6828255" cy="5169794"/>
          </a:xfrm>
          <a:prstGeom prst="roundRect">
            <a:avLst>
              <a:gd name="adj" fmla="val 1928"/>
            </a:avLst>
          </a:prstGeom>
        </p:spPr>
      </p:pic>
      <p:sp>
        <p:nvSpPr>
          <p:cNvPr id="4" name="Rectangle 3">
            <a:extLst>
              <a:ext uri="{FF2B5EF4-FFF2-40B4-BE49-F238E27FC236}">
                <a16:creationId xmlns:a16="http://schemas.microsoft.com/office/drawing/2014/main" id="{C44CBB68-B673-8A72-81A8-E3363B8E9D15}"/>
              </a:ext>
            </a:extLst>
          </p:cNvPr>
          <p:cNvSpPr/>
          <p:nvPr/>
        </p:nvSpPr>
        <p:spPr>
          <a:xfrm>
            <a:off x="4314905" y="3573378"/>
            <a:ext cx="2694153" cy="281378"/>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695D8D5-A07B-1E11-97FD-E07D501875F2}"/>
              </a:ext>
            </a:extLst>
          </p:cNvPr>
          <p:cNvPicPr>
            <a:picLocks noChangeAspect="1"/>
          </p:cNvPicPr>
          <p:nvPr/>
        </p:nvPicPr>
        <p:blipFill>
          <a:blip r:embed="rId4"/>
          <a:stretch>
            <a:fillRect/>
          </a:stretch>
        </p:blipFill>
        <p:spPr>
          <a:xfrm>
            <a:off x="7841975" y="1425057"/>
            <a:ext cx="1691787" cy="594412"/>
          </a:xfrm>
          <a:prstGeom prst="rect">
            <a:avLst/>
          </a:prstGeom>
        </p:spPr>
      </p:pic>
      <p:sp>
        <p:nvSpPr>
          <p:cNvPr id="7" name="TextBox 6">
            <a:extLst>
              <a:ext uri="{FF2B5EF4-FFF2-40B4-BE49-F238E27FC236}">
                <a16:creationId xmlns:a16="http://schemas.microsoft.com/office/drawing/2014/main" id="{523C0FF2-4E68-2362-52E7-2B46F69EAB6B}"/>
              </a:ext>
            </a:extLst>
          </p:cNvPr>
          <p:cNvSpPr txBox="1"/>
          <p:nvPr/>
        </p:nvSpPr>
        <p:spPr>
          <a:xfrm>
            <a:off x="9633304" y="1537597"/>
            <a:ext cx="489857" cy="369332"/>
          </a:xfrm>
          <a:prstGeom prst="rect">
            <a:avLst/>
          </a:prstGeom>
          <a:noFill/>
        </p:spPr>
        <p:txBody>
          <a:bodyPr wrap="square" rtlCol="0">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vs</a:t>
            </a:r>
          </a:p>
        </p:txBody>
      </p:sp>
      <p:pic>
        <p:nvPicPr>
          <p:cNvPr id="8" name="Picture 7">
            <a:extLst>
              <a:ext uri="{FF2B5EF4-FFF2-40B4-BE49-F238E27FC236}">
                <a16:creationId xmlns:a16="http://schemas.microsoft.com/office/drawing/2014/main" id="{7B84568F-ECDE-9FB6-89A2-4C5FEC9ACF78}"/>
              </a:ext>
            </a:extLst>
          </p:cNvPr>
          <p:cNvPicPr>
            <a:picLocks noChangeAspect="1"/>
          </p:cNvPicPr>
          <p:nvPr/>
        </p:nvPicPr>
        <p:blipFill>
          <a:blip r:embed="rId5"/>
          <a:stretch>
            <a:fillRect/>
          </a:stretch>
        </p:blipFill>
        <p:spPr>
          <a:xfrm>
            <a:off x="10123161" y="1230176"/>
            <a:ext cx="1050245" cy="1037515"/>
          </a:xfrm>
          <a:prstGeom prst="rect">
            <a:avLst/>
          </a:prstGeom>
        </p:spPr>
      </p:pic>
      <p:sp>
        <p:nvSpPr>
          <p:cNvPr id="9" name="TextBox 8">
            <a:extLst>
              <a:ext uri="{FF2B5EF4-FFF2-40B4-BE49-F238E27FC236}">
                <a16:creationId xmlns:a16="http://schemas.microsoft.com/office/drawing/2014/main" id="{DBEB2DD6-814F-CF97-7686-87FEA8DC516D}"/>
              </a:ext>
            </a:extLst>
          </p:cNvPr>
          <p:cNvSpPr txBox="1"/>
          <p:nvPr/>
        </p:nvSpPr>
        <p:spPr>
          <a:xfrm>
            <a:off x="7498913" y="2317557"/>
            <a:ext cx="3762103" cy="2292935"/>
          </a:xfrm>
          <a:prstGeom prst="rect">
            <a:avLst/>
          </a:prstGeom>
          <a:noFill/>
        </p:spPr>
        <p:txBody>
          <a:bodyPr wrap="square" rtlCol="0">
            <a:spAutoFit/>
          </a:bodyPr>
          <a:lstStyle/>
          <a:p>
            <a:pPr algn="ctr"/>
            <a:endParaRPr lang="en-US" sz="500" b="1"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GLPK </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Gurobi</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and CPLEX are currently compatible with MicroGridsPy: </a:t>
            </a:r>
          </a:p>
          <a:p>
            <a:pPr algn="just"/>
            <a:endParaRPr kumimoji="0" lang="en-GB" sz="6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US"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GLPK: </a:t>
            </a: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An open-source, free-to-use option for small to medium optimization problems</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en-US" sz="1200" b="1" i="1" dirty="0" err="1">
                <a:solidFill>
                  <a:prstClr val="black"/>
                </a:solidFill>
                <a:latin typeface="Open Sans" panose="020B0606030504020204" pitchFamily="34" charset="0"/>
                <a:ea typeface="Open Sans" panose="020B0606030504020204" pitchFamily="34" charset="0"/>
                <a:cs typeface="Open Sans" panose="020B0606030504020204" pitchFamily="34" charset="0"/>
              </a:rPr>
              <a:t>Gurobi</a:t>
            </a:r>
            <a:r>
              <a:rPr lang="en-US"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a:t>
            </a:r>
            <a:r>
              <a:rPr lang="en-GB"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 </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 faster, commercial solver suitable for large problems. Free for academic use; installation recommended from </a:t>
            </a:r>
            <a:r>
              <a:rPr kumimoji="0" lang="en-GB" sz="1200" b="0" i="1"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Gurobi's</a:t>
            </a:r>
            <a:r>
              <a:rPr kumimoji="0" lang="en-GB" sz="1200" b="0" i="1"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website. Requires license activation.</a:t>
            </a:r>
          </a:p>
          <a:p>
            <a:pPr marL="171450" indent="-171450" algn="just">
              <a:buFont typeface="Arial" panose="020B0604020202020204" pitchFamily="34" charset="0"/>
              <a:buChar char="•"/>
            </a:pPr>
            <a:r>
              <a:rPr lang="en-GB" sz="1200" b="1" i="1" dirty="0">
                <a:solidFill>
                  <a:prstClr val="black"/>
                </a:solidFill>
                <a:latin typeface="Open Sans" panose="020B0606030504020204" pitchFamily="34" charset="0"/>
                <a:ea typeface="Open Sans" panose="020B0606030504020204" pitchFamily="34" charset="0"/>
                <a:cs typeface="Open Sans" panose="020B0606030504020204" pitchFamily="34" charset="0"/>
              </a:rPr>
              <a:t>CPLEX</a:t>
            </a:r>
            <a:r>
              <a:rPr lang="en-GB" sz="1200" i="1" dirty="0">
                <a:solidFill>
                  <a:prstClr val="black"/>
                </a:solidFill>
                <a:latin typeface="Open Sans" panose="020B0606030504020204" pitchFamily="34" charset="0"/>
                <a:ea typeface="Open Sans" panose="020B0606030504020204" pitchFamily="34" charset="0"/>
                <a:cs typeface="Open Sans" panose="020B0606030504020204" pitchFamily="34" charset="0"/>
              </a:rPr>
              <a:t>: A high-performance commercial solver suitable for complex and large-scale optimization tasks. Requires a license for use.</a:t>
            </a:r>
            <a:endParaRPr lang="en-US" sz="14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 name="Rectangle: Rounded Corners 9">
            <a:extLst>
              <a:ext uri="{FF2B5EF4-FFF2-40B4-BE49-F238E27FC236}">
                <a16:creationId xmlns:a16="http://schemas.microsoft.com/office/drawing/2014/main" id="{3C59C72F-E58B-4A7D-7535-8EA230A2CEA8}"/>
              </a:ext>
            </a:extLst>
          </p:cNvPr>
          <p:cNvSpPr/>
          <p:nvPr/>
        </p:nvSpPr>
        <p:spPr>
          <a:xfrm>
            <a:off x="7498913" y="4821847"/>
            <a:ext cx="4099847" cy="1311297"/>
          </a:xfrm>
          <a:prstGeom prst="roundRect">
            <a:avLst>
              <a:gd name="adj" fmla="val 3249"/>
            </a:avLst>
          </a:prstGeom>
          <a:noFill/>
          <a:ln w="19050">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asellaDiTesto 17">
            <a:extLst>
              <a:ext uri="{FF2B5EF4-FFF2-40B4-BE49-F238E27FC236}">
                <a16:creationId xmlns:a16="http://schemas.microsoft.com/office/drawing/2014/main" id="{1E659657-A9A0-AD8A-72AD-65050E274F81}"/>
              </a:ext>
            </a:extLst>
          </p:cNvPr>
          <p:cNvSpPr txBox="1"/>
          <p:nvPr/>
        </p:nvSpPr>
        <p:spPr>
          <a:xfrm>
            <a:off x="8234985" y="4923497"/>
            <a:ext cx="3295933" cy="1107996"/>
          </a:xfrm>
          <a:prstGeom prst="rect">
            <a:avLst/>
          </a:prstGeom>
          <a:noFill/>
        </p:spPr>
        <p:txBody>
          <a:bodyPr wrap="square" rtlCol="0">
            <a:spAutoFit/>
          </a:bodyPr>
          <a:lstStyle/>
          <a:p>
            <a:pPr algn="just"/>
            <a:r>
              <a:rPr lang="en-GB" sz="1100" dirty="0">
                <a:latin typeface="Open Sans" panose="020B0606030504020204" pitchFamily="34" charset="0"/>
                <a:ea typeface="Open Sans" panose="020B0606030504020204" pitchFamily="34" charset="0"/>
                <a:cs typeface="Open Sans" panose="020B0606030504020204" pitchFamily="34" charset="0"/>
              </a:rPr>
              <a:t>GLPK is suitable for a range of optimization problems but </a:t>
            </a:r>
            <a:r>
              <a:rPr lang="en-GB" sz="1100" b="1" dirty="0">
                <a:latin typeface="Open Sans" panose="020B0606030504020204" pitchFamily="34" charset="0"/>
                <a:ea typeface="Open Sans" panose="020B0606030504020204" pitchFamily="34" charset="0"/>
                <a:cs typeface="Open Sans" panose="020B0606030504020204" pitchFamily="34" charset="0"/>
              </a:rPr>
              <a:t>operates slower </a:t>
            </a:r>
            <a:r>
              <a:rPr lang="en-GB" sz="1100" dirty="0">
                <a:latin typeface="Open Sans" panose="020B0606030504020204" pitchFamily="34" charset="0"/>
                <a:ea typeface="Open Sans" panose="020B0606030504020204" pitchFamily="34" charset="0"/>
                <a:cs typeface="Open Sans" panose="020B0606030504020204" pitchFamily="34" charset="0"/>
              </a:rPr>
              <a:t>than commercial solvers like </a:t>
            </a:r>
            <a:r>
              <a:rPr lang="en-GB" sz="1100" dirty="0" err="1">
                <a:latin typeface="Open Sans" panose="020B0606030504020204" pitchFamily="34" charset="0"/>
                <a:ea typeface="Open Sans" panose="020B0606030504020204" pitchFamily="34" charset="0"/>
                <a:cs typeface="Open Sans" panose="020B0606030504020204" pitchFamily="34" charset="0"/>
              </a:rPr>
              <a:t>Gurobi</a:t>
            </a:r>
            <a:r>
              <a:rPr lang="en-GB" sz="1100" dirty="0">
                <a:latin typeface="Open Sans" panose="020B0606030504020204" pitchFamily="34" charset="0"/>
                <a:ea typeface="Open Sans" panose="020B0606030504020204" pitchFamily="34" charset="0"/>
                <a:cs typeface="Open Sans" panose="020B0606030504020204" pitchFamily="34" charset="0"/>
              </a:rPr>
              <a:t> or CPLEX on large or complex issues. Performance can vary, with </a:t>
            </a:r>
            <a:r>
              <a:rPr lang="en-GB" sz="1100" b="1" dirty="0" err="1">
                <a:latin typeface="Open Sans" panose="020B0606030504020204" pitchFamily="34" charset="0"/>
                <a:ea typeface="Open Sans" panose="020B0606030504020204" pitchFamily="34" charset="0"/>
                <a:cs typeface="Open Sans" panose="020B0606030504020204" pitchFamily="34" charset="0"/>
              </a:rPr>
              <a:t>Gurobi</a:t>
            </a:r>
            <a:r>
              <a:rPr lang="en-GB" sz="1100" b="1" dirty="0">
                <a:latin typeface="Open Sans" panose="020B0606030504020204" pitchFamily="34" charset="0"/>
                <a:ea typeface="Open Sans" panose="020B0606030504020204" pitchFamily="34" charset="0"/>
                <a:cs typeface="Open Sans" panose="020B0606030504020204" pitchFamily="34" charset="0"/>
              </a:rPr>
              <a:t> often being significantly faster</a:t>
            </a:r>
            <a:r>
              <a:rPr lang="en-GB" sz="1100" dirty="0">
                <a:latin typeface="Open Sans" panose="020B0606030504020204" pitchFamily="34" charset="0"/>
                <a:ea typeface="Open Sans" panose="020B0606030504020204" pitchFamily="34" charset="0"/>
                <a:cs typeface="Open Sans" panose="020B0606030504020204" pitchFamily="34" charset="0"/>
              </a:rPr>
              <a:t>, which is crucial for large-scale or urgent tasks</a:t>
            </a:r>
          </a:p>
        </p:txBody>
      </p:sp>
      <p:pic>
        <p:nvPicPr>
          <p:cNvPr id="12" name="Picture 11" descr="Free Icon | Triangular warning sign">
            <a:extLst>
              <a:ext uri="{FF2B5EF4-FFF2-40B4-BE49-F238E27FC236}">
                <a16:creationId xmlns:a16="http://schemas.microsoft.com/office/drawing/2014/main" id="{05754A0F-25F0-8AA4-6DF9-84A875BCDE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4204" y="5132440"/>
            <a:ext cx="542938" cy="542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509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Advanced Features</a:t>
            </a:r>
          </a:p>
        </p:txBody>
      </p:sp>
      <p:pic>
        <p:nvPicPr>
          <p:cNvPr id="17" name="Picture 16">
            <a:extLst>
              <a:ext uri="{FF2B5EF4-FFF2-40B4-BE49-F238E27FC236}">
                <a16:creationId xmlns:a16="http://schemas.microsoft.com/office/drawing/2014/main" id="{6297800A-F3DA-E814-40B5-D70EDB2365C6}"/>
              </a:ext>
            </a:extLst>
          </p:cNvPr>
          <p:cNvPicPr>
            <a:picLocks noChangeAspect="1"/>
          </p:cNvPicPr>
          <p:nvPr/>
        </p:nvPicPr>
        <p:blipFill rotWithShape="1">
          <a:blip r:embed="rId3"/>
          <a:srcRect t="65522" r="56934" b="1"/>
          <a:stretch/>
        </p:blipFill>
        <p:spPr>
          <a:xfrm>
            <a:off x="849037" y="3576143"/>
            <a:ext cx="3336849" cy="2066911"/>
          </a:xfrm>
          <a:prstGeom prst="roundRect">
            <a:avLst>
              <a:gd name="adj" fmla="val 1928"/>
            </a:avLst>
          </a:prstGeom>
        </p:spPr>
      </p:pic>
      <p:pic>
        <p:nvPicPr>
          <p:cNvPr id="18" name="Picture 17">
            <a:extLst>
              <a:ext uri="{FF2B5EF4-FFF2-40B4-BE49-F238E27FC236}">
                <a16:creationId xmlns:a16="http://schemas.microsoft.com/office/drawing/2014/main" id="{1F1DA89C-F50B-DA08-5EF3-A8E71344461D}"/>
              </a:ext>
            </a:extLst>
          </p:cNvPr>
          <p:cNvPicPr>
            <a:picLocks noChangeAspect="1"/>
          </p:cNvPicPr>
          <p:nvPr/>
        </p:nvPicPr>
        <p:blipFill>
          <a:blip r:embed="rId4"/>
          <a:stretch>
            <a:fillRect/>
          </a:stretch>
        </p:blipFill>
        <p:spPr>
          <a:xfrm>
            <a:off x="4864018" y="1175054"/>
            <a:ext cx="6516248" cy="5064321"/>
          </a:xfrm>
          <a:prstGeom prst="roundRect">
            <a:avLst>
              <a:gd name="adj" fmla="val 2415"/>
            </a:avLst>
          </a:prstGeom>
        </p:spPr>
      </p:pic>
      <p:pic>
        <p:nvPicPr>
          <p:cNvPr id="19" name="Picture 2" descr=" ">
            <a:extLst>
              <a:ext uri="{FF2B5EF4-FFF2-40B4-BE49-F238E27FC236}">
                <a16:creationId xmlns:a16="http://schemas.microsoft.com/office/drawing/2014/main" id="{D310CA2F-ADAA-2638-E8B1-6F5DB959F1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1566" y="4639303"/>
            <a:ext cx="555171" cy="555171"/>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AC8EAB08-9C7A-D53A-82FD-136E4EE99F3F}"/>
              </a:ext>
            </a:extLst>
          </p:cNvPr>
          <p:cNvSpPr/>
          <p:nvPr/>
        </p:nvSpPr>
        <p:spPr>
          <a:xfrm>
            <a:off x="4761297" y="1100812"/>
            <a:ext cx="6723888" cy="5269286"/>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8A9C13EA-0CAA-5CEE-C04C-85845A8B1F65}"/>
              </a:ext>
            </a:extLst>
          </p:cNvPr>
          <p:cNvCxnSpPr>
            <a:cxnSpLocks/>
          </p:cNvCxnSpPr>
          <p:nvPr/>
        </p:nvCxnSpPr>
        <p:spPr>
          <a:xfrm flipV="1">
            <a:off x="2316366" y="1553219"/>
            <a:ext cx="2444931" cy="3233057"/>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709571-22D9-6E71-FBE9-D8788EA31EA0}"/>
              </a:ext>
            </a:extLst>
          </p:cNvPr>
          <p:cNvCxnSpPr>
            <a:cxnSpLocks/>
          </p:cNvCxnSpPr>
          <p:nvPr/>
        </p:nvCxnSpPr>
        <p:spPr>
          <a:xfrm>
            <a:off x="2316366" y="4786276"/>
            <a:ext cx="2442733" cy="1355922"/>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A74C52E1-F8B4-7C86-7067-8F100329E49C}"/>
              </a:ext>
            </a:extLst>
          </p:cNvPr>
          <p:cNvSpPr txBox="1"/>
          <p:nvPr/>
        </p:nvSpPr>
        <p:spPr>
          <a:xfrm>
            <a:off x="514811" y="1545702"/>
            <a:ext cx="2955440" cy="1384995"/>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It enables </a:t>
            </a:r>
            <a:r>
              <a:rPr lang="en-GB"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advanced features </a:t>
            </a:r>
            <a:r>
              <a:rPr lang="en-GB" sz="1200" dirty="0">
                <a:latin typeface="Open Sans" panose="020B0606030504020204" pitchFamily="34" charset="0"/>
                <a:ea typeface="Open Sans" panose="020B0606030504020204" pitchFamily="34" charset="0"/>
                <a:cs typeface="Open Sans" panose="020B0606030504020204" pitchFamily="34" charset="0"/>
              </a:rPr>
              <a:t>such as </a:t>
            </a:r>
            <a:r>
              <a:rPr lang="en-GB" sz="1200" b="1" dirty="0">
                <a:latin typeface="Open Sans" panose="020B0606030504020204" pitchFamily="34" charset="0"/>
                <a:ea typeface="Open Sans" panose="020B0606030504020204" pitchFamily="34" charset="0"/>
                <a:cs typeface="Open Sans" panose="020B0606030504020204" pitchFamily="34" charset="0"/>
              </a:rPr>
              <a:t>capacity expansion</a:t>
            </a:r>
            <a:r>
              <a:rPr lang="en-GB" sz="1200" dirty="0">
                <a:latin typeface="Open Sans" panose="020B0606030504020204" pitchFamily="34" charset="0"/>
                <a:ea typeface="Open Sans" panose="020B0606030504020204" pitchFamily="34" charset="0"/>
                <a:cs typeface="Open Sans" panose="020B0606030504020204" pitchFamily="34" charset="0"/>
              </a:rPr>
              <a:t>, special financials setup, </a:t>
            </a:r>
            <a:r>
              <a:rPr lang="en-GB" sz="1200" b="1" dirty="0">
                <a:latin typeface="Open Sans" panose="020B0606030504020204" pitchFamily="34" charset="0"/>
                <a:ea typeface="Open Sans" panose="020B0606030504020204" pitchFamily="34" charset="0"/>
                <a:cs typeface="Open Sans" panose="020B0606030504020204" pitchFamily="34" charset="0"/>
              </a:rPr>
              <a:t>grid connection options</a:t>
            </a:r>
            <a:r>
              <a:rPr lang="en-GB" sz="1200" dirty="0">
                <a:latin typeface="Open Sans" panose="020B0606030504020204" pitchFamily="34" charset="0"/>
                <a:ea typeface="Open Sans" panose="020B0606030504020204" pitchFamily="34" charset="0"/>
                <a:cs typeface="Open Sans" panose="020B0606030504020204" pitchFamily="34" charset="0"/>
              </a:rPr>
              <a:t>, and advanced linear or </a:t>
            </a:r>
            <a:r>
              <a:rPr lang="en-GB" sz="1200" b="1" dirty="0">
                <a:latin typeface="Open Sans" panose="020B0606030504020204" pitchFamily="34" charset="0"/>
                <a:ea typeface="Open Sans" panose="020B0606030504020204" pitchFamily="34" charset="0"/>
                <a:cs typeface="Open Sans" panose="020B0606030504020204" pitchFamily="34" charset="0"/>
              </a:rPr>
              <a:t>mixed-integer optimization</a:t>
            </a:r>
            <a:r>
              <a:rPr lang="en-GB" sz="1200" dirty="0">
                <a:latin typeface="Open Sans" panose="020B0606030504020204" pitchFamily="34" charset="0"/>
                <a:ea typeface="Open Sans" panose="020B0606030504020204" pitchFamily="34" charset="0"/>
                <a:cs typeface="Open Sans" panose="020B0606030504020204" pitchFamily="34" charset="0"/>
              </a:rPr>
              <a:t>. It also </a:t>
            </a:r>
            <a:r>
              <a:rPr lang="en-GB" sz="1200" b="1" dirty="0">
                <a:latin typeface="Open Sans" panose="020B0606030504020204" pitchFamily="34" charset="0"/>
                <a:ea typeface="Open Sans" panose="020B0606030504020204" pitchFamily="34" charset="0"/>
                <a:cs typeface="Open Sans" panose="020B0606030504020204" pitchFamily="34" charset="0"/>
              </a:rPr>
              <a:t>supports multi-objective</a:t>
            </a:r>
            <a:r>
              <a:rPr lang="en-GB" sz="1200" dirty="0">
                <a:latin typeface="Open Sans" panose="020B0606030504020204" pitchFamily="34" charset="0"/>
                <a:ea typeface="Open Sans" panose="020B0606030504020204" pitchFamily="34" charset="0"/>
                <a:cs typeface="Open Sans" panose="020B0606030504020204" pitchFamily="34" charset="0"/>
              </a:rPr>
              <a:t> and </a:t>
            </a:r>
            <a:r>
              <a:rPr lang="en-GB" sz="1200" b="1" dirty="0">
                <a:latin typeface="Open Sans" panose="020B0606030504020204" pitchFamily="34" charset="0"/>
                <a:ea typeface="Open Sans" panose="020B0606030504020204" pitchFamily="34" charset="0"/>
                <a:cs typeface="Open Sans" panose="020B0606030504020204" pitchFamily="34" charset="0"/>
              </a:rPr>
              <a:t>scenario-based optimization</a:t>
            </a:r>
            <a:r>
              <a:rPr lang="en-GB" sz="1200" dirty="0">
                <a:latin typeface="Open Sans" panose="020B0606030504020204" pitchFamily="34" charset="0"/>
                <a:ea typeface="Open Sans" panose="020B0606030504020204" pitchFamily="34" charset="0"/>
                <a:cs typeface="Open Sans" panose="020B0606030504020204" pitchFamily="34" charset="0"/>
              </a:rPr>
              <a:t>.</a:t>
            </a:r>
          </a:p>
        </p:txBody>
      </p:sp>
    </p:spTree>
    <p:extLst>
      <p:ext uri="{BB962C8B-B14F-4D97-AF65-F5344CB8AC3E}">
        <p14:creationId xmlns:p14="http://schemas.microsoft.com/office/powerpoint/2010/main" val="1696767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Default Configuration</a:t>
            </a:r>
          </a:p>
        </p:txBody>
      </p:sp>
      <p:cxnSp>
        <p:nvCxnSpPr>
          <p:cNvPr id="2" name="Straight Connector 1">
            <a:extLst>
              <a:ext uri="{FF2B5EF4-FFF2-40B4-BE49-F238E27FC236}">
                <a16:creationId xmlns:a16="http://schemas.microsoft.com/office/drawing/2014/main" id="{FE55AA0D-9DB1-BE13-0BF4-8D8521B893C0}"/>
              </a:ext>
            </a:extLst>
          </p:cNvPr>
          <p:cNvCxnSpPr>
            <a:cxnSpLocks/>
          </p:cNvCxnSpPr>
          <p:nvPr/>
        </p:nvCxnSpPr>
        <p:spPr>
          <a:xfrm>
            <a:off x="386473" y="851819"/>
            <a:ext cx="6602156" cy="0"/>
          </a:xfrm>
          <a:prstGeom prst="line">
            <a:avLst/>
          </a:prstGeom>
          <a:ln w="127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3A58F79D-3002-8DD9-CFC6-D1CD83810670}"/>
              </a:ext>
            </a:extLst>
          </p:cNvPr>
          <p:cNvGrpSpPr/>
          <p:nvPr/>
        </p:nvGrpSpPr>
        <p:grpSpPr>
          <a:xfrm>
            <a:off x="849208" y="2079732"/>
            <a:ext cx="4497204" cy="2952670"/>
            <a:chOff x="353965" y="1767855"/>
            <a:chExt cx="5357682" cy="3222193"/>
          </a:xfrm>
        </p:grpSpPr>
        <p:grpSp>
          <p:nvGrpSpPr>
            <p:cNvPr id="4" name="Group 3">
              <a:extLst>
                <a:ext uri="{FF2B5EF4-FFF2-40B4-BE49-F238E27FC236}">
                  <a16:creationId xmlns:a16="http://schemas.microsoft.com/office/drawing/2014/main" id="{FF6DD49B-DCC0-5BA5-E2C8-A9F24ADB603B}"/>
                </a:ext>
              </a:extLst>
            </p:cNvPr>
            <p:cNvGrpSpPr/>
            <p:nvPr/>
          </p:nvGrpSpPr>
          <p:grpSpPr>
            <a:xfrm>
              <a:off x="353965" y="1767855"/>
              <a:ext cx="5357682" cy="3217801"/>
              <a:chOff x="345586" y="1742759"/>
              <a:chExt cx="6600041" cy="4007306"/>
            </a:xfrm>
          </p:grpSpPr>
          <p:pic>
            <p:nvPicPr>
              <p:cNvPr id="7" name="Picture 6" descr="A screenshot of a computer&#10;&#10;Description automatically generated">
                <a:extLst>
                  <a:ext uri="{FF2B5EF4-FFF2-40B4-BE49-F238E27FC236}">
                    <a16:creationId xmlns:a16="http://schemas.microsoft.com/office/drawing/2014/main" id="{29DEF91A-9769-A1FD-B708-4546C28FC5ED}"/>
                  </a:ext>
                </a:extLst>
              </p:cNvPr>
              <p:cNvPicPr>
                <a:picLocks noChangeAspect="1"/>
              </p:cNvPicPr>
              <p:nvPr/>
            </p:nvPicPr>
            <p:blipFill rotWithShape="1">
              <a:blip r:embed="rId3"/>
              <a:srcRect t="4001"/>
              <a:stretch/>
            </p:blipFill>
            <p:spPr>
              <a:xfrm>
                <a:off x="358942" y="1742759"/>
                <a:ext cx="4816509" cy="4007306"/>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82EEC456-8193-377D-F0DF-3AC3B912538A}"/>
                  </a:ext>
                </a:extLst>
              </p:cNvPr>
              <p:cNvPicPr>
                <a:picLocks noChangeAspect="1"/>
              </p:cNvPicPr>
              <p:nvPr/>
            </p:nvPicPr>
            <p:blipFill rotWithShape="1">
              <a:blip r:embed="rId4"/>
              <a:srcRect t="4215"/>
              <a:stretch/>
            </p:blipFill>
            <p:spPr>
              <a:xfrm>
                <a:off x="412716" y="2698294"/>
                <a:ext cx="3063604" cy="2377882"/>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B323787A-6F4D-3E47-F39E-9F13E91B0771}"/>
                  </a:ext>
                </a:extLst>
              </p:cNvPr>
              <p:cNvPicPr>
                <a:picLocks noChangeAspect="1"/>
              </p:cNvPicPr>
              <p:nvPr/>
            </p:nvPicPr>
            <p:blipFill rotWithShape="1">
              <a:blip r:embed="rId5"/>
              <a:srcRect t="4197"/>
              <a:stretch/>
            </p:blipFill>
            <p:spPr>
              <a:xfrm>
                <a:off x="4466857" y="1999952"/>
                <a:ext cx="2478770" cy="2065725"/>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4035BB78-0167-8824-3828-82D0CE98984B}"/>
                  </a:ext>
                </a:extLst>
              </p:cNvPr>
              <p:cNvPicPr>
                <a:picLocks noChangeAspect="1"/>
              </p:cNvPicPr>
              <p:nvPr/>
            </p:nvPicPr>
            <p:blipFill rotWithShape="1">
              <a:blip r:embed="rId6"/>
              <a:srcRect t="5226"/>
              <a:stretch/>
            </p:blipFill>
            <p:spPr>
              <a:xfrm>
                <a:off x="345586" y="3233906"/>
                <a:ext cx="2354965" cy="1810566"/>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C911EAD9-25D1-9830-C6D5-F4D07862CE6B}"/>
                  </a:ext>
                </a:extLst>
              </p:cNvPr>
              <p:cNvPicPr>
                <a:picLocks noChangeAspect="1"/>
              </p:cNvPicPr>
              <p:nvPr/>
            </p:nvPicPr>
            <p:blipFill rotWithShape="1">
              <a:blip r:embed="rId7"/>
              <a:srcRect t="3794"/>
              <a:stretch/>
            </p:blipFill>
            <p:spPr>
              <a:xfrm>
                <a:off x="2645863" y="2051108"/>
                <a:ext cx="2599317" cy="2030421"/>
              </a:xfrm>
              <a:prstGeom prst="rect">
                <a:avLst/>
              </a:prstGeom>
            </p:spPr>
          </p:pic>
          <p:pic>
            <p:nvPicPr>
              <p:cNvPr id="12" name="Picture 11" descr="A screenshot of a computer&#10;&#10;Description automatically generated">
                <a:extLst>
                  <a:ext uri="{FF2B5EF4-FFF2-40B4-BE49-F238E27FC236}">
                    <a16:creationId xmlns:a16="http://schemas.microsoft.com/office/drawing/2014/main" id="{02F9BBA8-CB70-8298-1279-9BC9AB3CC83D}"/>
                  </a:ext>
                </a:extLst>
              </p:cNvPr>
              <p:cNvPicPr>
                <a:picLocks noChangeAspect="1"/>
              </p:cNvPicPr>
              <p:nvPr/>
            </p:nvPicPr>
            <p:blipFill rotWithShape="1">
              <a:blip r:embed="rId8"/>
              <a:srcRect t="3439"/>
              <a:stretch/>
            </p:blipFill>
            <p:spPr>
              <a:xfrm>
                <a:off x="3381788" y="2929430"/>
                <a:ext cx="3563839" cy="2793932"/>
              </a:xfrm>
              <a:prstGeom prst="rect">
                <a:avLst/>
              </a:prstGeom>
            </p:spPr>
          </p:pic>
        </p:grpSp>
        <p:pic>
          <p:nvPicPr>
            <p:cNvPr id="5" name="Picture 4" descr="A screenshot of a computer&#10;&#10;Description automatically generated">
              <a:extLst>
                <a:ext uri="{FF2B5EF4-FFF2-40B4-BE49-F238E27FC236}">
                  <a16:creationId xmlns:a16="http://schemas.microsoft.com/office/drawing/2014/main" id="{4055E713-B1B0-2863-B305-1531FFC0AD37}"/>
                </a:ext>
              </a:extLst>
            </p:cNvPr>
            <p:cNvPicPr>
              <a:picLocks noChangeAspect="1"/>
            </p:cNvPicPr>
            <p:nvPr/>
          </p:nvPicPr>
          <p:blipFill rotWithShape="1">
            <a:blip r:embed="rId9"/>
            <a:srcRect t="5343" r="48004" b="47534"/>
            <a:stretch/>
          </p:blipFill>
          <p:spPr>
            <a:xfrm>
              <a:off x="4114143" y="3728074"/>
              <a:ext cx="1597504" cy="1261974"/>
            </a:xfrm>
            <a:prstGeom prst="rect">
              <a:avLst/>
            </a:prstGeom>
          </p:spPr>
        </p:pic>
      </p:grpSp>
      <p:sp>
        <p:nvSpPr>
          <p:cNvPr id="13" name="TextBox 12">
            <a:extLst>
              <a:ext uri="{FF2B5EF4-FFF2-40B4-BE49-F238E27FC236}">
                <a16:creationId xmlns:a16="http://schemas.microsoft.com/office/drawing/2014/main" id="{7E9B6D80-E37D-DB6B-5F3D-40889DBC2EB3}"/>
              </a:ext>
            </a:extLst>
          </p:cNvPr>
          <p:cNvSpPr txBox="1"/>
          <p:nvPr/>
        </p:nvSpPr>
        <p:spPr>
          <a:xfrm>
            <a:off x="386473" y="1031921"/>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a:t>
            </a:r>
            <a:r>
              <a:rPr lang="en-GB" sz="1400" b="1" dirty="0">
                <a:latin typeface="Open Sans" panose="020B0606030504020204" pitchFamily="34" charset="0"/>
                <a:ea typeface="Open Sans" panose="020B0606030504020204" pitchFamily="34" charset="0"/>
                <a:cs typeface="Open Sans" panose="020B0606030504020204" pitchFamily="34" charset="0"/>
              </a:rPr>
              <a:t>default settings and data </a:t>
            </a:r>
            <a:r>
              <a:rPr lang="en-GB" sz="1400" dirty="0">
                <a:latin typeface="Open Sans" panose="020B0606030504020204" pitchFamily="34" charset="0"/>
                <a:ea typeface="Open Sans" panose="020B0606030504020204" pitchFamily="34" charset="0"/>
                <a:cs typeface="Open Sans" panose="020B0606030504020204" pitchFamily="34" charset="0"/>
              </a:rPr>
              <a:t>implemented in the interface refer to an </a:t>
            </a:r>
            <a:r>
              <a:rPr lang="en-GB" sz="1400" b="1" dirty="0">
                <a:latin typeface="Open Sans" panose="020B0606030504020204" pitchFamily="34" charset="0"/>
                <a:ea typeface="Open Sans" panose="020B0606030504020204" pitchFamily="34" charset="0"/>
                <a:cs typeface="Open Sans" panose="020B0606030504020204" pitchFamily="34" charset="0"/>
              </a:rPr>
              <a:t>exemplative case study in Zambia's Bangweulu Wetlands</a:t>
            </a:r>
            <a:r>
              <a:rPr lang="en-GB" sz="1400" dirty="0">
                <a:latin typeface="Open Sans" panose="020B0606030504020204" pitchFamily="34" charset="0"/>
                <a:ea typeface="Open Sans" panose="020B0606030504020204" pitchFamily="34" charset="0"/>
                <a:cs typeface="Open Sans" panose="020B0606030504020204" pitchFamily="34" charset="0"/>
              </a:rPr>
              <a:t>. This basic scenario includes a </a:t>
            </a:r>
            <a:r>
              <a:rPr lang="en-GB" sz="1400" b="1" dirty="0">
                <a:latin typeface="Open Sans" panose="020B0606030504020204" pitchFamily="34" charset="0"/>
                <a:ea typeface="Open Sans" panose="020B0606030504020204" pitchFamily="34" charset="0"/>
                <a:cs typeface="Open Sans" panose="020B0606030504020204" pitchFamily="34" charset="0"/>
              </a:rPr>
              <a:t>20-year time horizon</a:t>
            </a:r>
            <a:r>
              <a:rPr lang="en-GB" sz="1400" dirty="0">
                <a:latin typeface="Open Sans" panose="020B0606030504020204" pitchFamily="34" charset="0"/>
                <a:ea typeface="Open Sans" panose="020B0606030504020204" pitchFamily="34" charset="0"/>
                <a:cs typeface="Open Sans" panose="020B0606030504020204" pitchFamily="34" charset="0"/>
              </a:rPr>
              <a:t>, </a:t>
            </a:r>
            <a:r>
              <a:rPr lang="en-GB" sz="1400" b="1" dirty="0">
                <a:latin typeface="Open Sans" panose="020B0606030504020204" pitchFamily="34" charset="0"/>
                <a:ea typeface="Open Sans" panose="020B0606030504020204" pitchFamily="34" charset="0"/>
                <a:cs typeface="Open Sans" panose="020B0606030504020204" pitchFamily="34" charset="0"/>
              </a:rPr>
              <a:t>solar and wind </a:t>
            </a:r>
            <a:r>
              <a:rPr lang="en-GB" sz="1400" dirty="0">
                <a:latin typeface="Open Sans" panose="020B0606030504020204" pitchFamily="34" charset="0"/>
                <a:ea typeface="Open Sans" panose="020B0606030504020204" pitchFamily="34" charset="0"/>
                <a:cs typeface="Open Sans" panose="020B0606030504020204" pitchFamily="34" charset="0"/>
              </a:rPr>
              <a:t>renewable energy sources, </a:t>
            </a:r>
            <a:r>
              <a:rPr lang="en-GB" sz="1400" b="1" dirty="0">
                <a:latin typeface="Open Sans" panose="020B0606030504020204" pitchFamily="34" charset="0"/>
                <a:ea typeface="Open Sans" panose="020B0606030504020204" pitchFamily="34" charset="0"/>
                <a:cs typeface="Open Sans" panose="020B0606030504020204" pitchFamily="34" charset="0"/>
              </a:rPr>
              <a:t>linear programming optimization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backup systems </a:t>
            </a:r>
            <a:r>
              <a:rPr lang="en-GB" sz="1400" dirty="0">
                <a:latin typeface="Open Sans" panose="020B0606030504020204" pitchFamily="34" charset="0"/>
                <a:ea typeface="Open Sans" panose="020B0606030504020204" pitchFamily="34" charset="0"/>
                <a:cs typeface="Open Sans" panose="020B0606030504020204" pitchFamily="34" charset="0"/>
              </a:rPr>
              <a:t>comprising battery storage and diesel generators,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without extra features </a:t>
            </a:r>
            <a:r>
              <a:rPr lang="en-GB" sz="1400" dirty="0">
                <a:latin typeface="Open Sans" panose="020B0606030504020204" pitchFamily="34" charset="0"/>
                <a:ea typeface="Open Sans" panose="020B0606030504020204" pitchFamily="34" charset="0"/>
                <a:cs typeface="Open Sans" panose="020B0606030504020204" pitchFamily="34" charset="0"/>
              </a:rPr>
              <a:t>or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advanced models</a:t>
            </a:r>
            <a:r>
              <a:rPr lang="en-GB" sz="1400" dirty="0">
                <a:latin typeface="Open Sans" panose="020B0606030504020204" pitchFamily="34" charset="0"/>
                <a:ea typeface="Open Sans" panose="020B0606030504020204" pitchFamily="34" charset="0"/>
                <a:cs typeface="Open Sans" panose="020B0606030504020204" pitchFamily="34" charset="0"/>
              </a:rPr>
              <a:t>.</a:t>
            </a:r>
          </a:p>
        </p:txBody>
      </p:sp>
      <p:grpSp>
        <p:nvGrpSpPr>
          <p:cNvPr id="14" name="Gruppo 99">
            <a:extLst>
              <a:ext uri="{FF2B5EF4-FFF2-40B4-BE49-F238E27FC236}">
                <a16:creationId xmlns:a16="http://schemas.microsoft.com/office/drawing/2014/main" id="{0871973F-353B-E068-BAA0-911FAA683DC6}"/>
              </a:ext>
            </a:extLst>
          </p:cNvPr>
          <p:cNvGrpSpPr/>
          <p:nvPr/>
        </p:nvGrpSpPr>
        <p:grpSpPr>
          <a:xfrm>
            <a:off x="6037702" y="2116510"/>
            <a:ext cx="257844" cy="2891453"/>
            <a:chOff x="7901056" y="196794"/>
            <a:chExt cx="88215" cy="5796498"/>
          </a:xfrm>
        </p:grpSpPr>
        <p:cxnSp>
          <p:nvCxnSpPr>
            <p:cNvPr id="15" name="Connettore diritto 96">
              <a:extLst>
                <a:ext uri="{FF2B5EF4-FFF2-40B4-BE49-F238E27FC236}">
                  <a16:creationId xmlns:a16="http://schemas.microsoft.com/office/drawing/2014/main" id="{B03C44BD-22A8-7B89-43DA-B0FF839C62C8}"/>
                </a:ext>
              </a:extLst>
            </p:cNvPr>
            <p:cNvCxnSpPr>
              <a:cxnSpLocks/>
            </p:cNvCxnSpPr>
            <p:nvPr/>
          </p:nvCxnSpPr>
          <p:spPr>
            <a:xfrm>
              <a:off x="7923293" y="196794"/>
              <a:ext cx="0" cy="579649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Freccia a gallone 98">
              <a:extLst>
                <a:ext uri="{FF2B5EF4-FFF2-40B4-BE49-F238E27FC236}">
                  <a16:creationId xmlns:a16="http://schemas.microsoft.com/office/drawing/2014/main" id="{E115013B-CDDD-1C90-D38B-37C171DFA34D}"/>
                </a:ext>
              </a:extLst>
            </p:cNvPr>
            <p:cNvSpPr/>
            <p:nvPr/>
          </p:nvSpPr>
          <p:spPr>
            <a:xfrm>
              <a:off x="7901056"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4" name="Group 23">
            <a:extLst>
              <a:ext uri="{FF2B5EF4-FFF2-40B4-BE49-F238E27FC236}">
                <a16:creationId xmlns:a16="http://schemas.microsoft.com/office/drawing/2014/main" id="{27258ECF-324E-B615-4745-E84541BA0516}"/>
              </a:ext>
            </a:extLst>
          </p:cNvPr>
          <p:cNvGrpSpPr/>
          <p:nvPr/>
        </p:nvGrpSpPr>
        <p:grpSpPr>
          <a:xfrm>
            <a:off x="1143000" y="5382682"/>
            <a:ext cx="9906000" cy="857666"/>
            <a:chOff x="1317171" y="5437119"/>
            <a:chExt cx="9906000" cy="857666"/>
          </a:xfrm>
        </p:grpSpPr>
        <p:sp>
          <p:nvSpPr>
            <p:cNvPr id="25" name="Rectangle: Rounded Corners 24">
              <a:extLst>
                <a:ext uri="{FF2B5EF4-FFF2-40B4-BE49-F238E27FC236}">
                  <a16:creationId xmlns:a16="http://schemas.microsoft.com/office/drawing/2014/main" id="{111492E2-7C87-C97C-6E1A-AC3E4CAFF239}"/>
                </a:ext>
              </a:extLst>
            </p:cNvPr>
            <p:cNvSpPr/>
            <p:nvPr/>
          </p:nvSpPr>
          <p:spPr>
            <a:xfrm>
              <a:off x="1317171" y="5437119"/>
              <a:ext cx="9906000" cy="857666"/>
            </a:xfrm>
            <a:prstGeom prst="roundRect">
              <a:avLst>
                <a:gd name="adj" fmla="val 3249"/>
              </a:avLst>
            </a:prstGeom>
            <a:noFill/>
            <a:ln w="19050">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CasellaDiTesto 17">
              <a:extLst>
                <a:ext uri="{FF2B5EF4-FFF2-40B4-BE49-F238E27FC236}">
                  <a16:creationId xmlns:a16="http://schemas.microsoft.com/office/drawing/2014/main" id="{ACBE5B15-391A-D0CE-205A-B23E72AD7B78}"/>
                </a:ext>
              </a:extLst>
            </p:cNvPr>
            <p:cNvSpPr txBox="1"/>
            <p:nvPr/>
          </p:nvSpPr>
          <p:spPr>
            <a:xfrm>
              <a:off x="2216103" y="5558208"/>
              <a:ext cx="8916930" cy="646331"/>
            </a:xfrm>
            <a:prstGeom prst="rect">
              <a:avLst/>
            </a:prstGeom>
            <a:noFill/>
          </p:spPr>
          <p:txBody>
            <a:bodyPr wrap="square" rtlCol="0">
              <a:spAutoFit/>
            </a:bodyPr>
            <a:lstStyle/>
            <a:p>
              <a:pPr algn="just"/>
              <a:r>
                <a:rPr lang="en-GB" sz="1200" dirty="0">
                  <a:latin typeface="Open Sans" panose="020B0606030504020204" pitchFamily="34" charset="0"/>
                  <a:ea typeface="Open Sans" panose="020B0606030504020204" pitchFamily="34" charset="0"/>
                  <a:cs typeface="Open Sans" panose="020B0606030504020204" pitchFamily="34" charset="0"/>
                </a:rPr>
                <a:t>Please note that the default values provided in the MicroGridsPy interface are </a:t>
              </a:r>
              <a:r>
                <a:rPr lang="en-GB" sz="1200" b="1" dirty="0">
                  <a:latin typeface="Open Sans" panose="020B0606030504020204" pitchFamily="34" charset="0"/>
                  <a:ea typeface="Open Sans" panose="020B0606030504020204" pitchFamily="34" charset="0"/>
                  <a:cs typeface="Open Sans" panose="020B0606030504020204" pitchFamily="34" charset="0"/>
                </a:rPr>
                <a:t>purely exemplative </a:t>
              </a:r>
              <a:r>
                <a:rPr lang="en-GB" sz="1200" dirty="0">
                  <a:latin typeface="Open Sans" panose="020B0606030504020204" pitchFamily="34" charset="0"/>
                  <a:ea typeface="Open Sans" panose="020B0606030504020204" pitchFamily="34" charset="0"/>
                  <a:cs typeface="Open Sans" panose="020B0606030504020204" pitchFamily="34" charset="0"/>
                </a:rPr>
                <a:t>and </a:t>
              </a:r>
              <a:r>
                <a:rPr lang="en-GB" sz="1200" b="1" dirty="0">
                  <a:latin typeface="Open Sans" panose="020B0606030504020204" pitchFamily="34" charset="0"/>
                  <a:ea typeface="Open Sans" panose="020B0606030504020204" pitchFamily="34" charset="0"/>
                  <a:cs typeface="Open Sans" panose="020B0606030504020204" pitchFamily="34" charset="0"/>
                </a:rPr>
                <a:t>may not strictly represent realistic values </a:t>
              </a:r>
              <a:r>
                <a:rPr lang="en-GB" sz="1200" dirty="0">
                  <a:latin typeface="Open Sans" panose="020B0606030504020204" pitchFamily="34" charset="0"/>
                  <a:ea typeface="Open Sans" panose="020B0606030504020204" pitchFamily="34" charset="0"/>
                  <a:cs typeface="Open Sans" panose="020B0606030504020204" pitchFamily="34" charset="0"/>
                </a:rPr>
                <a:t>for actual implementations. It is essential to tailor these settings to specific project requirements and real-world conditions for accurate simulations and results.</a:t>
              </a:r>
            </a:p>
          </p:txBody>
        </p:sp>
        <p:pic>
          <p:nvPicPr>
            <p:cNvPr id="27" name="Picture 26" descr="Free Icon | Triangular warning sign">
              <a:extLst>
                <a:ext uri="{FF2B5EF4-FFF2-40B4-BE49-F238E27FC236}">
                  <a16:creationId xmlns:a16="http://schemas.microsoft.com/office/drawing/2014/main" id="{11B168A6-11D6-713A-EBA0-90FEBAC47DD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96776" y="5564303"/>
              <a:ext cx="603297" cy="603297"/>
            </a:xfrm>
            <a:prstGeom prst="rect">
              <a:avLst/>
            </a:prstGeom>
            <a:noFill/>
            <a:extLst>
              <a:ext uri="{909E8E84-426E-40DD-AFC4-6F175D3DCCD1}">
                <a14:hiddenFill xmlns:a14="http://schemas.microsoft.com/office/drawing/2010/main">
                  <a:solidFill>
                    <a:srgbClr val="FFFFFF"/>
                  </a:solidFill>
                </a14:hiddenFill>
              </a:ext>
            </a:extLst>
          </p:spPr>
        </p:pic>
      </p:grpSp>
      <p:pic>
        <p:nvPicPr>
          <p:cNvPr id="28" name="Picture 27">
            <a:extLst>
              <a:ext uri="{FF2B5EF4-FFF2-40B4-BE49-F238E27FC236}">
                <a16:creationId xmlns:a16="http://schemas.microsoft.com/office/drawing/2014/main" id="{06E858E9-5DDD-561A-9D5D-9AF3CE536270}"/>
              </a:ext>
            </a:extLst>
          </p:cNvPr>
          <p:cNvPicPr>
            <a:picLocks noChangeAspect="1"/>
          </p:cNvPicPr>
          <p:nvPr/>
        </p:nvPicPr>
        <p:blipFill>
          <a:blip r:embed="rId11"/>
          <a:stretch>
            <a:fillRect/>
          </a:stretch>
        </p:blipFill>
        <p:spPr>
          <a:xfrm>
            <a:off x="6727808" y="2109369"/>
            <a:ext cx="3982885" cy="2982160"/>
          </a:xfrm>
          <a:prstGeom prst="rect">
            <a:avLst/>
          </a:prstGeom>
        </p:spPr>
      </p:pic>
    </p:spTree>
    <p:extLst>
      <p:ext uri="{BB962C8B-B14F-4D97-AF65-F5344CB8AC3E}">
        <p14:creationId xmlns:p14="http://schemas.microsoft.com/office/powerpoint/2010/main" val="3351694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235797-FF2F-4E08-BA38-B01FA34BB70A}"/>
              </a:ext>
            </a:extLst>
          </p:cNvPr>
          <p:cNvSpPr>
            <a:spLocks noGrp="1"/>
          </p:cNvSpPr>
          <p:nvPr>
            <p:ph type="title"/>
          </p:nvPr>
        </p:nvSpPr>
        <p:spPr/>
        <p:txBody>
          <a:bodyPr>
            <a:normAutofit/>
          </a:bodyPr>
          <a:lstStyle/>
          <a:p>
            <a:r>
              <a:rPr lang="fr-FR" dirty="0" err="1"/>
              <a:t>References</a:t>
            </a:r>
            <a:endParaRPr lang="fr-FR" dirty="0"/>
          </a:p>
        </p:txBody>
      </p:sp>
      <p:sp>
        <p:nvSpPr>
          <p:cNvPr id="4" name="Content Placeholder 1">
            <a:extLst>
              <a:ext uri="{FF2B5EF4-FFF2-40B4-BE49-F238E27FC236}">
                <a16:creationId xmlns:a16="http://schemas.microsoft.com/office/drawing/2014/main" id="{12ECC93B-8622-05F1-43F3-9DD365C068C5}"/>
              </a:ext>
            </a:extLst>
          </p:cNvPr>
          <p:cNvSpPr txBox="1">
            <a:spLocks/>
          </p:cNvSpPr>
          <p:nvPr/>
        </p:nvSpPr>
        <p:spPr>
          <a:xfrm>
            <a:off x="838200" y="1770375"/>
            <a:ext cx="9906000" cy="4328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Open Sans"/>
              </a:rPr>
              <a:t>[1] Riva et al., Long-term energy planning and demand forecast in remote areas of developing countries: Classification of case studies and insights from a modelling perspective, Energy Strategy Reviews 2018, http//doi.org/10.1016/j.esr.2018.02.006</a:t>
            </a:r>
          </a:p>
          <a:p>
            <a:pPr marL="0" indent="0">
              <a:buNone/>
            </a:pPr>
            <a:r>
              <a:rPr lang="en-GB" sz="2000" dirty="0">
                <a:latin typeface="Open Sans"/>
              </a:rPr>
              <a:t>[2] Global Solar Atlas, https://globalsolaratlas.info/map</a:t>
            </a:r>
          </a:p>
          <a:p>
            <a:pPr marL="0" indent="0">
              <a:buNone/>
            </a:pPr>
            <a:r>
              <a:rPr lang="en-GB" sz="2000" dirty="0">
                <a:latin typeface="Open Sans"/>
              </a:rPr>
              <a:t>[3] Global Wind Atlas, https://globalwindatlas.info/en</a:t>
            </a:r>
          </a:p>
          <a:p>
            <a:pPr marL="0" indent="0">
              <a:buNone/>
            </a:pPr>
            <a:r>
              <a:rPr lang="en-GB" sz="2000" dirty="0">
                <a:latin typeface="Open Sans"/>
              </a:rPr>
              <a:t>[4] Renewables Ninja, https://www.renewables.ninja/</a:t>
            </a:r>
          </a:p>
          <a:p>
            <a:endParaRPr lang="en-GB" sz="2000" dirty="0">
              <a:latin typeface="Open Sans"/>
            </a:endParaRPr>
          </a:p>
          <a:p>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40941774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2.xml><?xml version="1.0" encoding="utf-8"?>
<ds:datastoreItem xmlns:ds="http://schemas.openxmlformats.org/officeDocument/2006/customXml" ds:itemID="{E052CF44-746C-4075-8474-0E02C9311E00}">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3.xml><?xml version="1.0" encoding="utf-8"?>
<ds:datastoreItem xmlns:ds="http://schemas.openxmlformats.org/officeDocument/2006/customXml" ds:itemID="{F097C0C4-6AAB-45EF-AFEB-E837E23884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61</TotalTime>
  <Words>3909</Words>
  <Application>Microsoft Office PowerPoint</Application>
  <PresentationFormat>Widescreen</PresentationFormat>
  <Paragraphs>271</Paragraphs>
  <Slides>19</Slides>
  <Notes>17</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Thème Office</vt:lpstr>
      <vt:lpstr>Off-Grid Energy Systems Modelling with MicroGridsPy</vt:lpstr>
      <vt:lpstr>Lesson 4: Content</vt:lpstr>
      <vt:lpstr>Lesson 4: Learning Outcomes </vt:lpstr>
      <vt:lpstr>Energy System Definition</vt:lpstr>
      <vt:lpstr>Problem Formulation</vt:lpstr>
      <vt:lpstr>Input: load time series data</vt:lpstr>
      <vt:lpstr>Input: renewables time series data</vt:lpstr>
      <vt:lpstr>Input: Techno-economic parameters</vt:lpstr>
      <vt:lpstr>Mathematical Formulation</vt:lpstr>
      <vt:lpstr>Mathematical Formulation</vt:lpstr>
      <vt:lpstr>Results</vt:lpstr>
      <vt:lpstr>MicroGridsPy in Literature</vt:lpstr>
      <vt:lpstr>Graphical User Interface</vt:lpstr>
      <vt:lpstr>Model Configuration</vt:lpstr>
      <vt:lpstr>Model Configuration</vt:lpstr>
      <vt:lpstr>Model Configuration</vt:lpstr>
      <vt:lpstr>Advanced Features</vt:lpstr>
      <vt:lpstr>Default Configuration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Leslie Ashburner</cp:lastModifiedBy>
  <cp:revision>61</cp:revision>
  <dcterms:created xsi:type="dcterms:W3CDTF">2021-01-28T08:37:55Z</dcterms:created>
  <dcterms:modified xsi:type="dcterms:W3CDTF">2024-09-24T08:52:07Z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